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262" r:id="rId4"/>
    <p:sldId id="461" r:id="rId5"/>
    <p:sldId id="299" r:id="rId6"/>
    <p:sldId id="348" r:id="rId7"/>
    <p:sldId id="376" r:id="rId8"/>
    <p:sldId id="377" r:id="rId9"/>
    <p:sldId id="383" r:id="rId10"/>
    <p:sldId id="466" r:id="rId11"/>
    <p:sldId id="465" r:id="rId12"/>
    <p:sldId id="264" r:id="rId13"/>
    <p:sldId id="468" r:id="rId14"/>
    <p:sldId id="274" r:id="rId15"/>
    <p:sldId id="272" r:id="rId16"/>
    <p:sldId id="275" r:id="rId17"/>
    <p:sldId id="469" r:id="rId18"/>
    <p:sldId id="357" r:id="rId19"/>
    <p:sldId id="470" r:id="rId20"/>
    <p:sldId id="306" r:id="rId21"/>
    <p:sldId id="298" r:id="rId22"/>
    <p:sldId id="471" r:id="rId23"/>
    <p:sldId id="308" r:id="rId24"/>
    <p:sldId id="349" r:id="rId25"/>
    <p:sldId id="317" r:id="rId26"/>
    <p:sldId id="347" r:id="rId27"/>
    <p:sldId id="353" r:id="rId28"/>
    <p:sldId id="472" r:id="rId29"/>
    <p:sldId id="352" r:id="rId30"/>
    <p:sldId id="310" r:id="rId31"/>
    <p:sldId id="289" r:id="rId32"/>
    <p:sldId id="294" r:id="rId33"/>
    <p:sldId id="291" r:id="rId34"/>
    <p:sldId id="292" r:id="rId35"/>
    <p:sldId id="293" r:id="rId36"/>
    <p:sldId id="384" r:id="rId37"/>
    <p:sldId id="329" r:id="rId38"/>
    <p:sldId id="502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viewProps" Target="view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notesMaster" Target="notesMasters/notesMaster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tableStyles" Target="tableStyle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F247-CBCD-48AF-AA65-77CEEB00A3A4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89120-8879-4659-8F81-094F34ED8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4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DBE00C-50DD-48C1-8954-91AEA2E48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1B345-0985-4282-A54D-059E0751335D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id="{C3C3BF6F-A892-4A70-88C9-C550EC23BD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id="{75F52643-2E86-406E-AAC9-79D2159DD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id="{FBF269E3-9BFB-4344-BC41-F47E04DEB2DE}"/>
              </a:ext>
            </a:extLst>
          </p:cNvPr>
          <p:cNvSpPr txBox="1">
            <a:spLocks noGrp="1"/>
          </p:cNvSpPr>
          <p:nvPr/>
        </p:nvSpPr>
        <p:spPr bwMode="auto">
          <a:xfrm>
            <a:off x="3892550" y="9499600"/>
            <a:ext cx="29765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05" tIns="48203" rIns="96405" bIns="48203" anchor="b"/>
          <a:lstStyle>
            <a:lvl1pPr defTabSz="963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638" indent="-300038" defTabSz="963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913" indent="-241300" defTabSz="963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7513" indent="-241300" defTabSz="963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8525" indent="-239713" defTabSz="963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5725" indent="-239713" defTabSz="963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925" indent="-239713" defTabSz="963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0125" indent="-239713" defTabSz="963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7325" indent="-239713" defTabSz="963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B45266E-99F3-4F44-BA27-C0B6C2E94E62}" type="slidenum">
              <a:rPr lang="ru-RU" altLang="ru-RU" sz="1300">
                <a:latin typeface="Calibri" panose="020F0502020204030204" pitchFamily="34" charset="0"/>
              </a:rPr>
              <a:pPr algn="r"/>
              <a:t>2</a:t>
            </a:fld>
            <a:endParaRPr lang="ru-RU" altLang="ru-RU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89120-8879-4659-8F81-094F34ED847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1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E764D0-9AC9-4044-AD04-349A725DF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BA7D3-A563-4260-902A-C3E88E74F51A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5F57883E-7CE4-41F4-9C28-B2A26D4FE8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C62E325-0421-46FF-BCED-25899D447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C8B25F-3E2F-41E1-8702-062C4FE44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EDC5B-2323-4A9D-8739-533C563F917D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888ADAB-587E-4496-8052-9131612C3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3CA3299-2386-483E-8D1D-4E73D277B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CFA957-B0BF-4957-BB22-14DEDDE248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5541C-C3BF-47AF-AB11-7E451D120888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155650" name="Rectangle 7">
            <a:extLst>
              <a:ext uri="{FF2B5EF4-FFF2-40B4-BE49-F238E27FC236}">
                <a16:creationId xmlns:a16="http://schemas.microsoft.com/office/drawing/2014/main" id="{429E3C8D-D2D9-4563-B43B-96518A9DE0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2AEDA59-64EA-4508-A667-257D22679C8F}" type="slidenum">
              <a:rPr lang="en-US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24</a:t>
            </a:fld>
            <a:endParaRPr lang="en-US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3B8E9059-E168-4873-9C7D-0D007CCC0B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016EB773-F7AF-4F59-AF62-8A58BB306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585E8-CA9B-7670-B3CC-47FFD25C1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C18E9-D1C7-94BC-0F99-0FEFB08B8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6D0A51-440D-F3C4-0912-E3093F19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339E-4740-4D2C-AD1D-5CE7182D0A05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D1C21-56B5-5F0B-2B15-EEDDB2CC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6DB02-50A3-8B39-D41F-BF3903B4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9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DB79A-FCD7-43F4-3160-B562C7C5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5A2F1-8F38-FF4D-505F-A289867BD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A17143-EDDF-33B7-3DDA-3FD8B26E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7F64-FF88-4C83-875B-2BF16255E40A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F482FD-D1C0-E627-B2BF-469375FA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CDEEA-0FAD-4824-9C0F-A0865F55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7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B41461-8669-61AA-032F-FF72D514A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5F084B-C593-2ED1-53F2-3A10F0E8D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C8DBF-E55E-2EEE-54E8-EE90E315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D1DF-C3C1-4BF8-AF5D-D24BFFE23A79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A21880-B201-8D1A-8CF2-E0C1FB69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B63EE9-9BF1-D608-C46A-5D73ED2A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920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FD252-FC84-47E5-BCF4-9A5847C5C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1AECCF-1394-46E1-B1EE-3C67EAE1B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E28BE-7822-4F53-AFC0-0948D880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64B8-52E4-4767-A65E-14C263445B7E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A861DF-6F1B-4BA7-9875-1BBD95AD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13926-30DE-48D8-B5F1-C47C6175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75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2035C-38C5-4805-835B-19D9703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76704-C3A2-4E66-A974-44D3078C3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5A48F-8E3A-4000-95BF-BF8A0F77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7889-A91B-499A-8BF4-1F5B59761C0B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61042-639E-442E-A2A7-09F024E4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43064-342A-4668-AF6D-F95CCFAF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9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1E08E-60AD-496C-AB27-1B5E3F12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E0AEC8-0B83-4334-9E19-E273EDB92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38EE0-487A-4108-A097-0F654BD6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8B83-97BE-4683-A739-9C710C543C01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4060-A0F3-4D2C-854B-01F7350BC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9806D9-89C6-4A0F-8BBC-F46EB897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64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FC7DD-B42E-4894-B5B6-9E708B6E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11BBF0-437C-495E-802E-4B875F5D9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16BA09-39ED-4F38-9298-EB2BAD61B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A005B-DD20-4FDC-9B6B-3605D18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EFF0-CCBB-4077-A786-A83C363B9D34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E42B44-3155-493F-8371-CA13940C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1DB28-9A5E-4203-8E67-188342AF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2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571A1-0275-47D3-AEFA-A57BCF34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B304DF-333B-4A3A-9D6B-69E7F16DF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9C59D5-0316-41BE-A561-6F03BF793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543492-6C61-4527-8CCB-045429048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2A8B1F-6493-44B9-AC06-825AD8E24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4C323E-12ED-41D1-8D55-BB4D882E3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F0F05-F657-4EA9-9712-539C0DDF96CE}" type="datetime1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58D47D-1E72-41B0-B9CA-809C0DE0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2F2B54-BAFA-468B-A445-9B06C37A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4F98D-E48A-4096-B47B-F7DCF5C8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A929DF-075D-4DDE-BA90-9080DF2F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2AA6A-85B8-4638-86FD-4C1E80553500}" type="datetime1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612FB4-E0A4-42FB-8CB6-53A876A6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447B8C-2067-4676-A080-034005F7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97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605869-9616-4893-AB31-A270C5FD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5620-47EF-46C9-8520-7CB33D050833}" type="datetime1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2A7AD7-E514-4CEB-9929-EF8037E0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57C170-A17F-446B-94F3-063A4AC1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12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1B644-7F7D-46BD-ABEB-D8F78770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8C678-7BA0-4F6F-B8EE-B178CBC9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5CEAD9-6407-4239-90B2-57174A25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694FA0-42C5-40D6-B1AD-E0DF76D2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3E27-4B7B-4654-B2FC-E983F3596026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52CF5E-4EC1-445D-88B1-3BC9A21A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0ACFE4-9AED-41D3-A95E-8149AD73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A6EDE-6ECC-BBC5-91DC-59CF44C46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D7F0E-49AD-4B71-B6A7-1EEF489B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25AAF3-9181-D03F-B4AD-2E32F979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F405-08AE-481F-B7BA-9A15344A8F64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9CCF1-643E-8FF5-03B1-A461B4F0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A0AB6C-DEC4-8961-B85A-777306FC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0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15798-FF88-417A-9179-F67B1FC8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C6B6B-D2A2-4A88-B961-DD70983BC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43D92A-45EE-49A6-B72B-17EE1707A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43F8E-D78D-417F-A9D3-2DCDC5EC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E49D-AB8C-4AC8-A798-93016C321DDB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7A452-7412-4D62-B4BA-B54E8CDF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7C3463-8F80-4426-95E7-71C31ED3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64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C28F0-EEE4-4F7C-9A74-21993D4F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45EE89-1316-459F-A48C-B432D23C5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DB9F35-E335-458A-A9D0-C9D0166C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B2FD1-304C-4426-98EB-4C223EFCA0A2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295FC-230D-4C9C-907E-ACDBB42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E7191-ACBC-4107-B97D-0ED9B79D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65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1C170F-452C-4812-AF1C-92EF82FBE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509D2-BA95-4801-AB05-3D24DC218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D580C-DE65-4E1F-8E2B-CBE512E7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2F68-E073-4B9E-B954-8CF8A058B320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43EFA-4FD3-46C9-A335-756846A74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94E7CD-D040-4968-8ED7-4035E0AC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2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4C581-7F3E-926C-C457-BE60B4C0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872103-1A25-894A-2506-2CC4D266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59E7F-C4F3-AC58-274E-A5D56F5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B6F65-A2B4-4AD2-859D-19F14DA8D54D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DFDD33-380B-A22F-8D4E-6E89F141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E3A379-FAA6-8867-C990-5A792056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20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46BBB-EF87-273C-6190-BF2BC4AD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7D609C-E0D0-5993-4911-454334582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EDAF99-1DF8-95E1-CB41-C8798119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AE0009-3FBA-FFC3-B937-3043EFEF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18A37-C7E5-45FB-B3F5-AB0CFF44BA0E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AD424C-284B-17B8-901D-FFA5EE32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ADBC75-80A0-C5D0-B434-4CC1286D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6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294DD-099D-218E-C8D4-628875DD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C44D7-E7F0-B13A-5F51-AF53045A7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D15996-5271-6E5C-878F-141652DF9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BF998F-E9D2-668E-CD37-A79C7261A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B9A1AE-40CA-DB0F-F42E-8CCCF22FF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1D7559-B347-809F-FFF4-B51A8899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E350-6D55-4972-929C-9C7806C112AB}" type="datetime1">
              <a:rPr lang="ru-RU" smtClean="0"/>
              <a:t>03.06.2025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2E96FD-1D5A-8056-387E-2720B8C2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63A771-6764-7B99-0287-5C6B4DE7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A6694-9BEA-5247-4935-1104499A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18E2E0-4DFC-9B43-29D2-DF7F9598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4BB1-2DA6-4205-BD74-65C972B37239}" type="datetime1">
              <a:rPr lang="ru-RU" smtClean="0"/>
              <a:t>03.06.2025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FDE53A-2067-BBA8-77F6-9E6E1F34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A225E9-C8F4-60F4-C2EF-92794924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0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2168AE-1383-FD14-DF42-5380BE86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0AEAC-72DE-49AF-8FFB-8B2014D70D70}" type="datetime1">
              <a:rPr lang="ru-RU" smtClean="0"/>
              <a:t>03.06.2025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3CF415-6E85-93AC-1105-018563CC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6F03E1-C14D-9B03-5FF2-B609A18C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01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A3368-1F4A-82F1-BEB4-92D508B6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F212C5-6929-F0FF-DC56-5D9E5B7D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1902FE-721C-01FA-3051-932B13B33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961578-561B-C1B9-3163-C8696FD9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7A64-24EA-45A4-B69F-0CD50461D9C7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5FAF8C-88D2-4E32-066C-E372D2EB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C58563-3115-84DE-FBDC-B0C7A7EC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87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DB99A-F3EC-75BC-E662-5CDD5AB4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B45AEC-579F-63AD-B670-19094499F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78088F-9705-5743-E569-5157191BF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33EE8-4E71-80B6-EF6F-3F34FFB67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0391-6DA0-4B84-96D5-C47D633A448B}" type="datetime1">
              <a:rPr lang="ru-RU" smtClean="0"/>
              <a:t>03.06.2025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B790A2-4748-88D1-F321-A846E06D2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6D8BF6-7985-DB0C-6135-96B11F6D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4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A1F76-FFAB-371A-7C56-337574A1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99DAC-CBE9-EB50-D2CE-859B70843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16FDA2-1765-6CE7-DE02-23D9C165E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EFE29-51F8-499E-A1E2-2C881D862A75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048228-8347-4F76-7C3B-893CB3091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37F74-57B5-A11A-3ED1-0B6B36898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FE45-4225-4A3A-974E-E63F8D16F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0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6C7FA-601D-4A0F-B9E4-FD602646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BD9F7C-D98F-4F2C-A454-6AD98913A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12AED7-5658-4AA0-9B4A-59513D07B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4D4C2-2A5D-466F-9492-296BF5CFB95A}" type="datetime1">
              <a:rPr lang="ru-RU" smtClean="0"/>
              <a:t>03.06.2025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2C90EF-97E2-4431-BAC3-F77A8B632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761CB8-DFB1-4491-A8FE-1EB3F2744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B855-368C-4AE4-96F9-886D95627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0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 /><Relationship Id="rId3" Type="http://schemas.openxmlformats.org/officeDocument/2006/relationships/oleObject" Target="../embeddings/oleObject2.bin" /><Relationship Id="rId7" Type="http://schemas.openxmlformats.org/officeDocument/2006/relationships/image" Target="../media/image31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0.png" /><Relationship Id="rId5" Type="http://schemas.openxmlformats.org/officeDocument/2006/relationships/image" Target="../media/image29.png" /><Relationship Id="rId4" Type="http://schemas.openxmlformats.org/officeDocument/2006/relationships/image" Target="../media/image28.wmf" /><Relationship Id="rId9" Type="http://schemas.openxmlformats.org/officeDocument/2006/relationships/image" Target="../media/image1.jpe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8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18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 /><Relationship Id="rId1" Type="http://schemas.openxmlformats.org/officeDocument/2006/relationships/slideLayout" Target="../slideLayouts/slideLayout18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18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18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 /><Relationship Id="rId2" Type="http://schemas.openxmlformats.org/officeDocument/2006/relationships/oleObject" Target="../embeddings/oleObject3.bin" /><Relationship Id="rId1" Type="http://schemas.openxmlformats.org/officeDocument/2006/relationships/slideLayout" Target="../slideLayouts/slideLayout18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 /><Relationship Id="rId2" Type="http://schemas.openxmlformats.org/officeDocument/2006/relationships/oleObject" Target="../embeddings/oleObject4.bin" /><Relationship Id="rId1" Type="http://schemas.openxmlformats.org/officeDocument/2006/relationships/slideLayout" Target="../slideLayouts/slideLayout18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 /><Relationship Id="rId13" Type="http://schemas.openxmlformats.org/officeDocument/2006/relationships/oleObject" Target="../embeddings/oleObject10.bin" /><Relationship Id="rId3" Type="http://schemas.openxmlformats.org/officeDocument/2006/relationships/oleObject" Target="../embeddings/oleObject5.bin" /><Relationship Id="rId7" Type="http://schemas.openxmlformats.org/officeDocument/2006/relationships/oleObject" Target="../embeddings/oleObject7.bin" /><Relationship Id="rId12" Type="http://schemas.openxmlformats.org/officeDocument/2006/relationships/image" Target="../media/image44.wmf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41.wmf" /><Relationship Id="rId11" Type="http://schemas.openxmlformats.org/officeDocument/2006/relationships/oleObject" Target="../embeddings/oleObject9.bin" /><Relationship Id="rId5" Type="http://schemas.openxmlformats.org/officeDocument/2006/relationships/oleObject" Target="../embeddings/oleObject6.bin" /><Relationship Id="rId15" Type="http://schemas.openxmlformats.org/officeDocument/2006/relationships/image" Target="../media/image46.wmf" /><Relationship Id="rId10" Type="http://schemas.openxmlformats.org/officeDocument/2006/relationships/image" Target="../media/image43.wmf" /><Relationship Id="rId4" Type="http://schemas.openxmlformats.org/officeDocument/2006/relationships/image" Target="../media/image40.wmf" /><Relationship Id="rId9" Type="http://schemas.openxmlformats.org/officeDocument/2006/relationships/oleObject" Target="../embeddings/oleObject8.bin" /><Relationship Id="rId14" Type="http://schemas.openxmlformats.org/officeDocument/2006/relationships/image" Target="../media/image45.wmf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49.wmf" /><Relationship Id="rId4" Type="http://schemas.openxmlformats.org/officeDocument/2006/relationships/image" Target="../media/image48.wmf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50.emf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6.png" /><Relationship Id="rId4" Type="http://schemas.openxmlformats.org/officeDocument/2006/relationships/image" Target="../media/image51.emf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 /><Relationship Id="rId3" Type="http://schemas.openxmlformats.org/officeDocument/2006/relationships/image" Target="../media/image52.jpeg" /><Relationship Id="rId7" Type="http://schemas.openxmlformats.org/officeDocument/2006/relationships/image" Target="../media/image56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55.jpeg" /><Relationship Id="rId5" Type="http://schemas.openxmlformats.org/officeDocument/2006/relationships/image" Target="../media/image54.jpeg" /><Relationship Id="rId10" Type="http://schemas.openxmlformats.org/officeDocument/2006/relationships/image" Target="../media/image59.jpeg" /><Relationship Id="rId4" Type="http://schemas.openxmlformats.org/officeDocument/2006/relationships/image" Target="../media/image53.jpeg" /><Relationship Id="rId9" Type="http://schemas.openxmlformats.org/officeDocument/2006/relationships/image" Target="../media/image58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 /><Relationship Id="rId2" Type="http://schemas.openxmlformats.org/officeDocument/2006/relationships/image" Target="../media/image60.emf" /><Relationship Id="rId1" Type="http://schemas.openxmlformats.org/officeDocument/2006/relationships/slideLayout" Target="../slideLayouts/slideLayout18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 /><Relationship Id="rId13" Type="http://schemas.openxmlformats.org/officeDocument/2006/relationships/image" Target="../media/image67.wmf" /><Relationship Id="rId18" Type="http://schemas.openxmlformats.org/officeDocument/2006/relationships/oleObject" Target="../embeddings/oleObject19.bin" /><Relationship Id="rId3" Type="http://schemas.openxmlformats.org/officeDocument/2006/relationships/image" Target="../media/image62.wmf" /><Relationship Id="rId7" Type="http://schemas.openxmlformats.org/officeDocument/2006/relationships/image" Target="../media/image64.wmf" /><Relationship Id="rId12" Type="http://schemas.openxmlformats.org/officeDocument/2006/relationships/oleObject" Target="../embeddings/oleObject16.bin" /><Relationship Id="rId17" Type="http://schemas.openxmlformats.org/officeDocument/2006/relationships/image" Target="../media/image69.wmf" /><Relationship Id="rId2" Type="http://schemas.openxmlformats.org/officeDocument/2006/relationships/oleObject" Target="../embeddings/oleObject11.bin" /><Relationship Id="rId16" Type="http://schemas.openxmlformats.org/officeDocument/2006/relationships/oleObject" Target="../embeddings/oleObject18.bin" /><Relationship Id="rId20" Type="http://schemas.openxmlformats.org/officeDocument/2006/relationships/image" Target="../media/image71.png" /><Relationship Id="rId1" Type="http://schemas.openxmlformats.org/officeDocument/2006/relationships/slideLayout" Target="../slideLayouts/slideLayout18.xml" /><Relationship Id="rId6" Type="http://schemas.openxmlformats.org/officeDocument/2006/relationships/oleObject" Target="../embeddings/oleObject13.bin" /><Relationship Id="rId11" Type="http://schemas.openxmlformats.org/officeDocument/2006/relationships/image" Target="../media/image66.wmf" /><Relationship Id="rId5" Type="http://schemas.openxmlformats.org/officeDocument/2006/relationships/image" Target="../media/image63.wmf" /><Relationship Id="rId15" Type="http://schemas.openxmlformats.org/officeDocument/2006/relationships/image" Target="../media/image68.wmf" /><Relationship Id="rId10" Type="http://schemas.openxmlformats.org/officeDocument/2006/relationships/oleObject" Target="../embeddings/oleObject15.bin" /><Relationship Id="rId19" Type="http://schemas.openxmlformats.org/officeDocument/2006/relationships/image" Target="../media/image70.wmf" /><Relationship Id="rId4" Type="http://schemas.openxmlformats.org/officeDocument/2006/relationships/oleObject" Target="../embeddings/oleObject12.bin" /><Relationship Id="rId9" Type="http://schemas.openxmlformats.org/officeDocument/2006/relationships/image" Target="../media/image65.wmf" /><Relationship Id="rId14" Type="http://schemas.openxmlformats.org/officeDocument/2006/relationships/oleObject" Target="../embeddings/oleObject17.bin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18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 /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76.wmf" /><Relationship Id="rId4" Type="http://schemas.openxmlformats.org/officeDocument/2006/relationships/image" Target="../media/image75.wmf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 /><Relationship Id="rId2" Type="http://schemas.openxmlformats.org/officeDocument/2006/relationships/oleObject" Target="../embeddings/oleObject20.bin" /><Relationship Id="rId1" Type="http://schemas.openxmlformats.org/officeDocument/2006/relationships/slideLayout" Target="../slideLayouts/slideLayout18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 /><Relationship Id="rId2" Type="http://schemas.openxmlformats.org/officeDocument/2006/relationships/oleObject" Target="../embeddings/oleObject21.bin" /><Relationship Id="rId1" Type="http://schemas.openxmlformats.org/officeDocument/2006/relationships/slideLayout" Target="../slideLayouts/slideLayout18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 /><Relationship Id="rId7" Type="http://schemas.openxmlformats.org/officeDocument/2006/relationships/image" Target="../media/image84.gif" /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83.png" /><Relationship Id="rId5" Type="http://schemas.openxmlformats.org/officeDocument/2006/relationships/image" Target="../media/image82.gif" /><Relationship Id="rId4" Type="http://schemas.openxmlformats.org/officeDocument/2006/relationships/image" Target="../media/image81.png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 /><Relationship Id="rId1" Type="http://schemas.openxmlformats.org/officeDocument/2006/relationships/slideLayout" Target="../slideLayouts/slideLayout18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 /><Relationship Id="rId3" Type="http://schemas.openxmlformats.org/officeDocument/2006/relationships/image" Target="../media/image7.wmf" /><Relationship Id="rId7" Type="http://schemas.openxmlformats.org/officeDocument/2006/relationships/image" Target="../media/image11.wmf" /><Relationship Id="rId12" Type="http://schemas.openxmlformats.org/officeDocument/2006/relationships/image" Target="../media/image16.png" /><Relationship Id="rId2" Type="http://schemas.openxmlformats.org/officeDocument/2006/relationships/image" Target="../media/image6.wm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png" /><Relationship Id="rId11" Type="http://schemas.openxmlformats.org/officeDocument/2006/relationships/image" Target="../media/image15.wmf" /><Relationship Id="rId5" Type="http://schemas.openxmlformats.org/officeDocument/2006/relationships/image" Target="../media/image9.png" /><Relationship Id="rId10" Type="http://schemas.openxmlformats.org/officeDocument/2006/relationships/image" Target="../media/image14.wmf" /><Relationship Id="rId4" Type="http://schemas.openxmlformats.org/officeDocument/2006/relationships/image" Target="../media/image8.wmf" /><Relationship Id="rId9" Type="http://schemas.openxmlformats.org/officeDocument/2006/relationships/image" Target="../media/image13.wm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wmf" /><Relationship Id="rId5" Type="http://schemas.openxmlformats.org/officeDocument/2006/relationships/oleObject" Target="../embeddings/oleObject1.bin" /><Relationship Id="rId4" Type="http://schemas.openxmlformats.org/officeDocument/2006/relationships/image" Target="../media/image19.wm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 /><Relationship Id="rId2" Type="http://schemas.openxmlformats.org/officeDocument/2006/relationships/image" Target="../media/image21.wmf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3.wmf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 /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319FB3-2C56-E348-F28F-37E77EBF57F6}"/>
              </a:ext>
            </a:extLst>
          </p:cNvPr>
          <p:cNvSpPr txBox="1"/>
          <p:nvPr/>
        </p:nvSpPr>
        <p:spPr>
          <a:xfrm>
            <a:off x="2396971" y="842444"/>
            <a:ext cx="7634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Моделирование гидротермодинамики вод и динамики морского льда Северного Ледовитого океана: многомасштабная физика и численные методы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E3E5B-93A4-2B25-437A-80DC1AB558D9}"/>
              </a:ext>
            </a:extLst>
          </p:cNvPr>
          <p:cNvSpPr txBox="1"/>
          <p:nvPr/>
        </p:nvSpPr>
        <p:spPr>
          <a:xfrm>
            <a:off x="2531615" y="3220790"/>
            <a:ext cx="712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Яковлев Н.Г.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Институт вычислительной математики им. Г.И. Марчука РАН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443DF-02C6-FD71-6629-C791F2E4A836}"/>
              </a:ext>
            </a:extLst>
          </p:cNvPr>
          <p:cNvSpPr txBox="1"/>
          <p:nvPr/>
        </p:nvSpPr>
        <p:spPr>
          <a:xfrm>
            <a:off x="2450237" y="5707779"/>
            <a:ext cx="752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Comic Sans MS" panose="030F0702030302020204" pitchFamily="66" charset="0"/>
              </a:rPr>
              <a:t>Совместный семинар ИФА РАН и Гидрометцентра России 29 апреля 2025 г.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B8F40-761D-B64A-2977-2E797E3B3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65" y="756236"/>
            <a:ext cx="786580" cy="7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E7540-FC5A-BB7C-F625-E4CFC930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9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616FA-4E7B-93D0-09F0-C4102F3A2C8C}"/>
              </a:ext>
            </a:extLst>
          </p:cNvPr>
          <p:cNvSpPr txBox="1"/>
          <p:nvPr/>
        </p:nvSpPr>
        <p:spPr>
          <a:xfrm>
            <a:off x="2325949" y="1343762"/>
            <a:ext cx="805204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Априорные требования к численной реализации модели динамики океана</a:t>
            </a:r>
          </a:p>
          <a:p>
            <a:pPr algn="ctr"/>
            <a:endParaRPr lang="ru-RU" sz="1600" dirty="0"/>
          </a:p>
          <a:p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* Высокое пространственное разрешение. Возможно – неравномерная сетка.</a:t>
            </a:r>
          </a:p>
          <a:p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* Консервативность по массе соли при учете интенсивного речного стока и фазовых переходов.</a:t>
            </a:r>
          </a:p>
          <a:p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* Монотонность схем переноса (исключить нереалистичные фазовые переходы).</a:t>
            </a:r>
          </a:p>
          <a:p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* Низкая </a:t>
            </a:r>
            <a:r>
              <a:rPr 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диссипативность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схем переноса (по крайней мере – по вертикали).</a:t>
            </a:r>
          </a:p>
          <a:p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* Достаточно богатый набор квазифизических </a:t>
            </a:r>
            <a:r>
              <a:rPr 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параметризаций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для проникающей и склоновой конвекции.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B47804-AB1B-83C4-9A4C-B8A52CDA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35AC2-2773-4A06-B1B9-71221A468874}" type="slidenum">
              <a:rPr lang="ru-RU" smtClean="0"/>
              <a:t>10</a:t>
            </a:fld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DDC511-834B-4FB4-B805-52F6B7B9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10" y="481028"/>
            <a:ext cx="786580" cy="7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0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8B3A7F5-D805-4D45-93C4-9DB29CC21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1700214"/>
            <a:ext cx="1366837" cy="367347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3B13F46C-C241-4DA6-A29E-A844B32D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005264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D6CFA714-8245-4647-A65C-89881EF16A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1A590EEB-0FDE-41E6-B374-1A9339808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083C882F-BF27-45DD-81AB-58B91B9E83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7" name="AutoShape 7">
            <a:extLst>
              <a:ext uri="{FF2B5EF4-FFF2-40B4-BE49-F238E27FC236}">
                <a16:creationId xmlns:a16="http://schemas.microsoft.com/office/drawing/2014/main" id="{788118F5-CF66-429B-AAF5-3BCAFDD6B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8" name="Text Box 32">
            <a:extLst>
              <a:ext uri="{FF2B5EF4-FFF2-40B4-BE49-F238E27FC236}">
                <a16:creationId xmlns:a16="http://schemas.microsoft.com/office/drawing/2014/main" id="{03AC858D-99BD-4957-91A8-7195B31C7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2205039"/>
            <a:ext cx="12239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ru-RU" sz="1600" b="1">
                <a:latin typeface="Comic Sans MS" panose="030F0702030302020204" pitchFamily="66" charset="0"/>
              </a:rPr>
              <a:t>Convective</a:t>
            </a:r>
          </a:p>
          <a:p>
            <a:pPr algn="ctr" eaLnBrk="0" hangingPunct="0"/>
            <a:r>
              <a:rPr lang="en-US" altLang="ru-RU" sz="1600" b="1">
                <a:latin typeface="Comic Sans MS" panose="030F0702030302020204" pitchFamily="66" charset="0"/>
              </a:rPr>
              <a:t> Plumes</a:t>
            </a:r>
            <a:endParaRPr lang="ru-RU" altLang="ru-RU" sz="1600" b="1">
              <a:latin typeface="Comic Sans MS" panose="030F0702030302020204" pitchFamily="66" charset="0"/>
            </a:endParaRPr>
          </a:p>
        </p:txBody>
      </p:sp>
      <p:sp>
        <p:nvSpPr>
          <p:cNvPr id="10249" name="Oval 47">
            <a:extLst>
              <a:ext uri="{FF2B5EF4-FFF2-40B4-BE49-F238E27FC236}">
                <a16:creationId xmlns:a16="http://schemas.microsoft.com/office/drawing/2014/main" id="{D15CBDE4-9740-46C0-9718-C7F07AB6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5876926"/>
            <a:ext cx="1368425" cy="7207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250" name="Text Box 44">
            <a:extLst>
              <a:ext uri="{FF2B5EF4-FFF2-40B4-BE49-F238E27FC236}">
                <a16:creationId xmlns:a16="http://schemas.microsoft.com/office/drawing/2014/main" id="{9EA06BBC-2D76-4C91-B357-44EEA743A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021388"/>
            <a:ext cx="1441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1600" b="1" dirty="0">
                <a:solidFill>
                  <a:srgbClr val="000066"/>
                </a:solidFill>
              </a:rPr>
              <a:t>Midlatitudes</a:t>
            </a:r>
            <a:endParaRPr lang="ru-RU" altLang="ru-RU" sz="1600" b="1" dirty="0">
              <a:solidFill>
                <a:srgbClr val="000066"/>
              </a:solidFill>
            </a:endParaRPr>
          </a:p>
        </p:txBody>
      </p:sp>
      <p:sp>
        <p:nvSpPr>
          <p:cNvPr id="10251" name="Text Box 48">
            <a:extLst>
              <a:ext uri="{FF2B5EF4-FFF2-40B4-BE49-F238E27FC236}">
                <a16:creationId xmlns:a16="http://schemas.microsoft.com/office/drawing/2014/main" id="{110D0A5A-49EA-4C39-9A26-190CD726A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5949951"/>
            <a:ext cx="8651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600" b="1" dirty="0">
                <a:solidFill>
                  <a:srgbClr val="000066"/>
                </a:solidFill>
              </a:rPr>
              <a:t>Arctic Ocean</a:t>
            </a:r>
            <a:endParaRPr lang="ru-RU" altLang="ru-RU" sz="1600" b="1" dirty="0">
              <a:solidFill>
                <a:srgbClr val="000066"/>
              </a:solidFill>
            </a:endParaRPr>
          </a:p>
        </p:txBody>
      </p:sp>
      <p:sp>
        <p:nvSpPr>
          <p:cNvPr id="10252" name="Oval 49">
            <a:extLst>
              <a:ext uri="{FF2B5EF4-FFF2-40B4-BE49-F238E27FC236}">
                <a16:creationId xmlns:a16="http://schemas.microsoft.com/office/drawing/2014/main" id="{3D218D27-053F-44F2-A32C-1D7E1D420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5949950"/>
            <a:ext cx="1225550" cy="6492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253" name="Text Box 29">
            <a:extLst>
              <a:ext uri="{FF2B5EF4-FFF2-40B4-BE49-F238E27FC236}">
                <a16:creationId xmlns:a16="http://schemas.microsoft.com/office/drawing/2014/main" id="{0E0DA00C-6213-4FE7-97B8-022C007C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765175"/>
            <a:ext cx="1512888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ru-RU" sz="1600" b="1">
                <a:solidFill>
                  <a:srgbClr val="FF3300"/>
                </a:solidFill>
              </a:rPr>
              <a:t>Arctic Ocean 3-5km</a:t>
            </a:r>
            <a:endParaRPr lang="ru-RU" altLang="ru-RU" sz="1600" b="1">
              <a:solidFill>
                <a:srgbClr val="FF3300"/>
              </a:solidFill>
            </a:endParaRPr>
          </a:p>
        </p:txBody>
      </p:sp>
      <p:graphicFrame>
        <p:nvGraphicFramePr>
          <p:cNvPr id="10254" name="Object 36">
            <a:extLst>
              <a:ext uri="{FF2B5EF4-FFF2-40B4-BE49-F238E27FC236}">
                <a16:creationId xmlns:a16="http://schemas.microsoft.com/office/drawing/2014/main" id="{AEC760A8-A20B-4746-A937-53148844A3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19713" y="782638"/>
          <a:ext cx="9747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72840" imgH="393480" progId="Equation.DSMT4">
                  <p:embed/>
                </p:oleObj>
              </mc:Choice>
              <mc:Fallback>
                <p:oleObj name="Equation" r:id="rId3" imgW="672840" imgH="393480" progId="Equation.DSMT4">
                  <p:embed/>
                  <p:pic>
                    <p:nvPicPr>
                      <p:cNvPr id="10254" name="Object 36">
                        <a:extLst>
                          <a:ext uri="{FF2B5EF4-FFF2-40B4-BE49-F238E27FC236}">
                            <a16:creationId xmlns:a16="http://schemas.microsoft.com/office/drawing/2014/main" id="{AEC760A8-A20B-4746-A937-53148844A3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9713" y="782638"/>
                        <a:ext cx="974725" cy="568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Text Box 38">
            <a:extLst>
              <a:ext uri="{FF2B5EF4-FFF2-40B4-BE49-F238E27FC236}">
                <a16:creationId xmlns:a16="http://schemas.microsoft.com/office/drawing/2014/main" id="{817D214C-5A86-4C66-9C78-FD12F3F98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765175"/>
            <a:ext cx="1655763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ru-RU" sz="1600" b="1" dirty="0">
                <a:solidFill>
                  <a:srgbClr val="000066"/>
                </a:solidFill>
              </a:rPr>
              <a:t>Midlatitudes 50-100km</a:t>
            </a:r>
            <a:endParaRPr lang="ru-RU" altLang="ru-RU" sz="1600" b="1" dirty="0">
              <a:solidFill>
                <a:srgbClr val="000066"/>
              </a:solidFill>
            </a:endParaRPr>
          </a:p>
        </p:txBody>
      </p:sp>
      <p:sp>
        <p:nvSpPr>
          <p:cNvPr id="10256" name="Text Box 39">
            <a:extLst>
              <a:ext uri="{FF2B5EF4-FFF2-40B4-BE49-F238E27FC236}">
                <a16:creationId xmlns:a16="http://schemas.microsoft.com/office/drawing/2014/main" id="{ECAB7B52-CF1C-4F2D-A406-411AEBD2B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333375"/>
            <a:ext cx="3671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1600" b="1" dirty="0">
                <a:solidFill>
                  <a:srgbClr val="000066"/>
                </a:solidFill>
                <a:latin typeface="Comic Sans MS" panose="030F0702030302020204" pitchFamily="66" charset="0"/>
              </a:rPr>
              <a:t>Rossby Radius</a:t>
            </a:r>
            <a:endParaRPr lang="ru-RU" altLang="ru-RU" sz="1600" b="1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7" name="Line 43">
            <a:extLst>
              <a:ext uri="{FF2B5EF4-FFF2-40B4-BE49-F238E27FC236}">
                <a16:creationId xmlns:a16="http://schemas.microsoft.com/office/drawing/2014/main" id="{835E56DD-F7BE-4A82-9A06-8A5FE1EC6C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1412875"/>
            <a:ext cx="0" cy="44640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58" name="Line 46">
            <a:extLst>
              <a:ext uri="{FF2B5EF4-FFF2-40B4-BE49-F238E27FC236}">
                <a16:creationId xmlns:a16="http://schemas.microsoft.com/office/drawing/2014/main" id="{44DB96F4-C6E7-44A2-9747-C07FAEAAE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3113" y="1412875"/>
            <a:ext cx="0" cy="4535488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259" name="Picture 19">
            <a:extLst>
              <a:ext uri="{FF2B5EF4-FFF2-40B4-BE49-F238E27FC236}">
                <a16:creationId xmlns:a16="http://schemas.microsoft.com/office/drawing/2014/main" id="{8811A6FE-2C9C-4878-904C-6BAB2849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852739"/>
            <a:ext cx="18256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A8857FFB-2B00-4B78-8E39-7217E639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4"/>
          <a:stretch>
            <a:fillRect/>
          </a:stretch>
        </p:blipFill>
        <p:spPr bwMode="auto">
          <a:xfrm>
            <a:off x="7608889" y="3716338"/>
            <a:ext cx="2700337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>
            <a:extLst>
              <a:ext uri="{FF2B5EF4-FFF2-40B4-BE49-F238E27FC236}">
                <a16:creationId xmlns:a16="http://schemas.microsoft.com/office/drawing/2014/main" id="{20F08EEB-AE24-487C-B14A-B4FD1EAC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b="11478"/>
          <a:stretch>
            <a:fillRect/>
          </a:stretch>
        </p:blipFill>
        <p:spPr bwMode="auto">
          <a:xfrm>
            <a:off x="4872038" y="2276475"/>
            <a:ext cx="4032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Line 22">
            <a:extLst>
              <a:ext uri="{FF2B5EF4-FFF2-40B4-BE49-F238E27FC236}">
                <a16:creationId xmlns:a16="http://schemas.microsoft.com/office/drawing/2014/main" id="{E22AA659-B8E9-4651-94DE-C9BD1098F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5373688"/>
            <a:ext cx="7993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3" name="Text Box 23">
            <a:extLst>
              <a:ext uri="{FF2B5EF4-FFF2-40B4-BE49-F238E27FC236}">
                <a16:creationId xmlns:a16="http://schemas.microsoft.com/office/drawing/2014/main" id="{FF3D73FE-A947-4940-847A-BCFEEA93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3975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10m</a:t>
            </a:r>
            <a:endParaRPr lang="ru-RU" altLang="ru-RU" sz="1600" b="1"/>
          </a:p>
        </p:txBody>
      </p:sp>
      <p:sp>
        <p:nvSpPr>
          <p:cNvPr id="10264" name="Text Box 24">
            <a:extLst>
              <a:ext uri="{FF2B5EF4-FFF2-40B4-BE49-F238E27FC236}">
                <a16:creationId xmlns:a16="http://schemas.microsoft.com/office/drawing/2014/main" id="{425CE625-C918-4AAF-8DCB-B3C673CD9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1" y="3213101"/>
            <a:ext cx="1223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Ocean Gyres</a:t>
            </a:r>
            <a:endParaRPr lang="ru-RU" altLang="ru-RU" sz="1600" b="1"/>
          </a:p>
        </p:txBody>
      </p:sp>
      <p:sp>
        <p:nvSpPr>
          <p:cNvPr id="10265" name="Text Box 25">
            <a:extLst>
              <a:ext uri="{FF2B5EF4-FFF2-40B4-BE49-F238E27FC236}">
                <a16:creationId xmlns:a16="http://schemas.microsoft.com/office/drawing/2014/main" id="{5230876F-DB97-4CDA-BA6C-B1652BE5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844675"/>
            <a:ext cx="19446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Mesoscale Eddies</a:t>
            </a:r>
            <a:endParaRPr lang="ru-RU" altLang="ru-RU" sz="1600" b="1"/>
          </a:p>
        </p:txBody>
      </p:sp>
      <p:sp>
        <p:nvSpPr>
          <p:cNvPr id="10266" name="Text Box 26">
            <a:extLst>
              <a:ext uri="{FF2B5EF4-FFF2-40B4-BE49-F238E27FC236}">
                <a16:creationId xmlns:a16="http://schemas.microsoft.com/office/drawing/2014/main" id="{FEE4ABF6-5177-4418-9B25-FB97FB3C9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53975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100m</a:t>
            </a:r>
            <a:endParaRPr lang="ru-RU" altLang="ru-RU" sz="1600" b="1"/>
          </a:p>
        </p:txBody>
      </p:sp>
      <p:sp>
        <p:nvSpPr>
          <p:cNvPr id="10267" name="Text Box 27">
            <a:extLst>
              <a:ext uri="{FF2B5EF4-FFF2-40B4-BE49-F238E27FC236}">
                <a16:creationId xmlns:a16="http://schemas.microsoft.com/office/drawing/2014/main" id="{6EFF819E-4F06-4B59-86C6-DE5588AE1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53975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1km</a:t>
            </a:r>
            <a:endParaRPr lang="ru-RU" altLang="ru-RU" sz="1600" b="1"/>
          </a:p>
        </p:txBody>
      </p:sp>
      <p:sp>
        <p:nvSpPr>
          <p:cNvPr id="10268" name="Text Box 28">
            <a:extLst>
              <a:ext uri="{FF2B5EF4-FFF2-40B4-BE49-F238E27FC236}">
                <a16:creationId xmlns:a16="http://schemas.microsoft.com/office/drawing/2014/main" id="{04772635-98F4-4EA0-96DB-6458E73A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6" y="5397500"/>
            <a:ext cx="93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1000km</a:t>
            </a:r>
            <a:endParaRPr lang="ru-RU" altLang="ru-RU" sz="1600" b="1"/>
          </a:p>
        </p:txBody>
      </p:sp>
      <p:sp>
        <p:nvSpPr>
          <p:cNvPr id="10269" name="Text Box 29">
            <a:extLst>
              <a:ext uri="{FF2B5EF4-FFF2-40B4-BE49-F238E27FC236}">
                <a16:creationId xmlns:a16="http://schemas.microsoft.com/office/drawing/2014/main" id="{07FA9C15-35B0-43AF-B035-B31175C22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53975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100km</a:t>
            </a:r>
            <a:endParaRPr lang="ru-RU" altLang="ru-RU" sz="1600" b="1"/>
          </a:p>
        </p:txBody>
      </p:sp>
      <p:sp>
        <p:nvSpPr>
          <p:cNvPr id="10270" name="Text Box 30">
            <a:extLst>
              <a:ext uri="{FF2B5EF4-FFF2-40B4-BE49-F238E27FC236}">
                <a16:creationId xmlns:a16="http://schemas.microsoft.com/office/drawing/2014/main" id="{F056307F-73AA-479D-A9EE-39684A588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5397500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10km</a:t>
            </a:r>
            <a:endParaRPr lang="ru-RU" altLang="ru-RU" sz="1600" b="1"/>
          </a:p>
        </p:txBody>
      </p:sp>
      <p:pic>
        <p:nvPicPr>
          <p:cNvPr id="10271" name="Picture 31">
            <a:extLst>
              <a:ext uri="{FF2B5EF4-FFF2-40B4-BE49-F238E27FC236}">
                <a16:creationId xmlns:a16="http://schemas.microsoft.com/office/drawing/2014/main" id="{2AE45DC3-EF4F-4E62-B105-E156EA3E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9138"/>
            <a:ext cx="168275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" name="Text Box 32">
            <a:extLst>
              <a:ext uri="{FF2B5EF4-FFF2-40B4-BE49-F238E27FC236}">
                <a16:creationId xmlns:a16="http://schemas.microsoft.com/office/drawing/2014/main" id="{78A18A8D-96FF-4D2F-BC43-B87AD873D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4401"/>
            <a:ext cx="1944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/>
              <a:t>Sub-Mesoscale Eddies</a:t>
            </a:r>
            <a:endParaRPr lang="ru-RU" altLang="ru-RU" sz="1600" b="1"/>
          </a:p>
        </p:txBody>
      </p:sp>
      <p:sp>
        <p:nvSpPr>
          <p:cNvPr id="10273" name="Text Box 41">
            <a:extLst>
              <a:ext uri="{FF2B5EF4-FFF2-40B4-BE49-F238E27FC236}">
                <a16:creationId xmlns:a16="http://schemas.microsoft.com/office/drawing/2014/main" id="{78BAC0E4-186D-465A-BEB6-27FA1029C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429001"/>
            <a:ext cx="1223962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1600" b="1">
                <a:latin typeface="Comic Sans MS" panose="030F0702030302020204" pitchFamily="66" charset="0"/>
              </a:rPr>
              <a:t>Micro-</a:t>
            </a:r>
          </a:p>
          <a:p>
            <a:pPr algn="ctr"/>
            <a:r>
              <a:rPr lang="en-US" altLang="ru-RU" sz="1600" b="1">
                <a:latin typeface="Comic Sans MS" panose="030F0702030302020204" pitchFamily="66" charset="0"/>
              </a:rPr>
              <a:t>turbulence</a:t>
            </a:r>
            <a:endParaRPr lang="ru-RU" altLang="ru-RU" sz="1600" b="1">
              <a:latin typeface="Comic Sans MS" panose="030F0702030302020204" pitchFamily="66" charset="0"/>
            </a:endParaRPr>
          </a:p>
        </p:txBody>
      </p:sp>
      <p:sp>
        <p:nvSpPr>
          <p:cNvPr id="35" name="Text Box 22">
            <a:extLst>
              <a:ext uri="{FF2B5EF4-FFF2-40B4-BE49-F238E27FC236}">
                <a16:creationId xmlns:a16="http://schemas.microsoft.com/office/drawing/2014/main" id="{0E4E6F70-CF46-4BE6-AC01-8909F0B6F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782" y="6380958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6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B66ED82-CE4E-40C5-872F-1230375159E5}"/>
              </a:ext>
            </a:extLst>
          </p:cNvPr>
          <p:cNvSpPr/>
          <p:nvPr/>
        </p:nvSpPr>
        <p:spPr>
          <a:xfrm>
            <a:off x="8885238" y="283982"/>
            <a:ext cx="3023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Nikolay G. </a:t>
            </a:r>
            <a:r>
              <a:rPr lang="en-US" sz="120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Iakovlev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Arctic Ocean Modeling: The Consistent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on the Path to the High Spatial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DFDDDF1-BB80-4846-8004-13189205FB7A}"/>
              </a:ext>
            </a:extLst>
          </p:cNvPr>
          <p:cNvSpPr/>
          <p:nvPr/>
        </p:nvSpPr>
        <p:spPr>
          <a:xfrm>
            <a:off x="8885238" y="1244510"/>
            <a:ext cx="2833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Springer International Publishing AG, part of Springer Nature 2018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G. Velarde et al. (eds.),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Ocean in Motion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Springer Oceanography,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https://doi.org/10.1007/978-3-319-71934-4_35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B098F87-F61F-FD16-0722-37BFDCBE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10" y="481028"/>
            <a:ext cx="786580" cy="7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B161EA-25C5-EC76-6AB3-F47AEA80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6DA0B6-639C-49BF-ABFB-5979DD9AB855}"/>
              </a:ext>
            </a:extLst>
          </p:cNvPr>
          <p:cNvSpPr txBox="1"/>
          <p:nvPr/>
        </p:nvSpPr>
        <p:spPr>
          <a:xfrm>
            <a:off x="2281237" y="1541302"/>
            <a:ext cx="762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Классификация морского 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C5B23-FA48-4F08-88E7-CDF0786B9A59}"/>
              </a:ext>
            </a:extLst>
          </p:cNvPr>
          <p:cNvSpPr txBox="1"/>
          <p:nvPr/>
        </p:nvSpPr>
        <p:spPr>
          <a:xfrm>
            <a:off x="1317072" y="2952925"/>
            <a:ext cx="10461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WMO Sea Ice Nomenclature. WMO No. 259, volume 1 – Terminology and Codes, Volume II – Illustrated Glossary and III – International System of Sea-Ice Symbols,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 March 2014 (5th Session of JCOMM Expert Team on Sea Ice)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http://www.aari.ru/gdsidb/XML/wmo_259.php.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63CC2-74D7-457E-A8C5-3D1D7E0B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BB855-368C-4AE4-96F9-886D956272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0C370614-611B-4B65-925C-23E1B6EB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879621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CDCC45-2A45-4241-81F0-A05C5ABF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46" y="448116"/>
            <a:ext cx="7534886" cy="50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E45B75-582A-498B-A728-AA5B4005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13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3CA7202C-2CF1-4749-9BA7-F4766B3C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55183-5FEB-4C0B-93A1-30689B906B92}"/>
              </a:ext>
            </a:extLst>
          </p:cNvPr>
          <p:cNvSpPr txBox="1"/>
          <p:nvPr/>
        </p:nvSpPr>
        <p:spPr>
          <a:xfrm>
            <a:off x="4214681" y="5706953"/>
            <a:ext cx="395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Блинчатый лед</a:t>
            </a:r>
          </a:p>
        </p:txBody>
      </p:sp>
    </p:spTree>
    <p:extLst>
      <p:ext uri="{BB962C8B-B14F-4D97-AF65-F5344CB8AC3E}">
        <p14:creationId xmlns:p14="http://schemas.microsoft.com/office/powerpoint/2010/main" val="230120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EA5E83-3EA0-48A1-926A-3BB52C9D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54" y="509281"/>
            <a:ext cx="4883092" cy="48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A0E9862-6AD8-4ADC-BBAA-BF2CEE99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14</a:t>
            </a:fld>
            <a:endParaRPr lang="ru-RU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DEF41536-3759-4380-89B0-4B845890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F83CC-D7DA-42A5-BEFC-6A4230CD74A5}"/>
              </a:ext>
            </a:extLst>
          </p:cNvPr>
          <p:cNvSpPr txBox="1"/>
          <p:nvPr/>
        </p:nvSpPr>
        <p:spPr>
          <a:xfrm>
            <a:off x="4261607" y="5620624"/>
            <a:ext cx="4009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Наслоенный блинчатый лед</a:t>
            </a:r>
          </a:p>
        </p:txBody>
      </p:sp>
    </p:spTree>
    <p:extLst>
      <p:ext uri="{BB962C8B-B14F-4D97-AF65-F5344CB8AC3E}">
        <p14:creationId xmlns:p14="http://schemas.microsoft.com/office/powerpoint/2010/main" val="3904040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A1E7B-9A40-4EE6-90FD-5F42646679D3}"/>
              </a:ext>
            </a:extLst>
          </p:cNvPr>
          <p:cNvSpPr txBox="1"/>
          <p:nvPr/>
        </p:nvSpPr>
        <p:spPr>
          <a:xfrm>
            <a:off x="2682510" y="387119"/>
            <a:ext cx="771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Определение «сплоченности» таит в себе проблемы для интерпретации результатов измерений и моделирования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AE016-B853-492E-BDDB-E3CCC5B7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29" y="1123185"/>
            <a:ext cx="3085296" cy="4935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AD842-E1E5-4059-9D5A-0EBE5DFEBC3D}"/>
              </a:ext>
            </a:extLst>
          </p:cNvPr>
          <p:cNvSpPr txBox="1"/>
          <p:nvPr/>
        </p:nvSpPr>
        <p:spPr>
          <a:xfrm>
            <a:off x="4908925" y="3767211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anose="030F0702030302020204" pitchFamily="66" charset="0"/>
              </a:rPr>
              <a:t>Средний диаметр отдельной льдины в СЛО примерно 300м</a:t>
            </a:r>
          </a:p>
          <a:p>
            <a:pPr algn="ctr"/>
            <a:r>
              <a:rPr lang="ru-RU" sz="1600" dirty="0">
                <a:latin typeface="Comic Sans MS" panose="030F0702030302020204" pitchFamily="66" charset="0"/>
              </a:rPr>
              <a:t>Статистика справедлива при масштабе осреднения много больше этого диаметра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7B2150-61F1-4E36-87F7-E04A35785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15</a:t>
            </a:fld>
            <a:endParaRPr lang="ru-RU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0E20FC58-4C65-495E-B07E-CB256872B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6656B5A-FF95-4566-8BCF-65C77196B084}"/>
              </a:ext>
            </a:extLst>
          </p:cNvPr>
          <p:cNvSpPr/>
          <p:nvPr/>
        </p:nvSpPr>
        <p:spPr>
          <a:xfrm>
            <a:off x="4884403" y="1866622"/>
            <a:ext cx="2197916" cy="1526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199126B-49D8-4045-9423-2BC38BEB9934}"/>
              </a:ext>
            </a:extLst>
          </p:cNvPr>
          <p:cNvSpPr/>
          <p:nvPr/>
        </p:nvSpPr>
        <p:spPr>
          <a:xfrm>
            <a:off x="4884403" y="1866622"/>
            <a:ext cx="1112610" cy="77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DAB968D-63B8-4806-B6BE-5935060AF13F}"/>
              </a:ext>
            </a:extLst>
          </p:cNvPr>
          <p:cNvSpPr/>
          <p:nvPr/>
        </p:nvSpPr>
        <p:spPr>
          <a:xfrm>
            <a:off x="5997012" y="2649958"/>
            <a:ext cx="1085306" cy="743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3B8AE5F-3AF0-4A03-8C12-AB862DD8D2AD}"/>
              </a:ext>
            </a:extLst>
          </p:cNvPr>
          <p:cNvSpPr/>
          <p:nvPr/>
        </p:nvSpPr>
        <p:spPr>
          <a:xfrm>
            <a:off x="7309225" y="1870541"/>
            <a:ext cx="2487335" cy="1526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AF8C905-3C95-4A38-BC09-21841BDE3FDB}"/>
              </a:ext>
            </a:extLst>
          </p:cNvPr>
          <p:cNvSpPr/>
          <p:nvPr/>
        </p:nvSpPr>
        <p:spPr>
          <a:xfrm>
            <a:off x="7309227" y="1870541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82BF15-16A0-4EFF-8FAD-F9F5568EF56D}"/>
              </a:ext>
            </a:extLst>
          </p:cNvPr>
          <p:cNvSpPr/>
          <p:nvPr/>
        </p:nvSpPr>
        <p:spPr>
          <a:xfrm>
            <a:off x="7309226" y="2653877"/>
            <a:ext cx="343950" cy="354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4D6A9D-5C4E-4825-8503-0516D2BCBD34}"/>
              </a:ext>
            </a:extLst>
          </p:cNvPr>
          <p:cNvSpPr/>
          <p:nvPr/>
        </p:nvSpPr>
        <p:spPr>
          <a:xfrm>
            <a:off x="7662263" y="2270599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4D018A2-F434-4591-8F08-BC24C96970E3}"/>
              </a:ext>
            </a:extLst>
          </p:cNvPr>
          <p:cNvSpPr/>
          <p:nvPr/>
        </p:nvSpPr>
        <p:spPr>
          <a:xfrm>
            <a:off x="7679739" y="3008829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DDA20B2-A982-4EED-BCFC-FA7A27B71B58}"/>
              </a:ext>
            </a:extLst>
          </p:cNvPr>
          <p:cNvSpPr/>
          <p:nvPr/>
        </p:nvSpPr>
        <p:spPr>
          <a:xfrm>
            <a:off x="8032774" y="1873156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76E83B3-8748-49F3-99C7-61EB276B93F8}"/>
              </a:ext>
            </a:extLst>
          </p:cNvPr>
          <p:cNvSpPr/>
          <p:nvPr/>
        </p:nvSpPr>
        <p:spPr>
          <a:xfrm>
            <a:off x="8032774" y="2633939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2FE7CF4-3123-4833-8E15-B9B4B927C2CB}"/>
              </a:ext>
            </a:extLst>
          </p:cNvPr>
          <p:cNvSpPr/>
          <p:nvPr/>
        </p:nvSpPr>
        <p:spPr>
          <a:xfrm>
            <a:off x="8394202" y="3004634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6701DD-0847-4341-A455-1FDC69A190C2}"/>
              </a:ext>
            </a:extLst>
          </p:cNvPr>
          <p:cNvSpPr/>
          <p:nvPr/>
        </p:nvSpPr>
        <p:spPr>
          <a:xfrm>
            <a:off x="8376725" y="2250661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B40B6F8-4F92-4C52-962D-0E6B53A6330E}"/>
              </a:ext>
            </a:extLst>
          </p:cNvPr>
          <p:cNvSpPr/>
          <p:nvPr/>
        </p:nvSpPr>
        <p:spPr>
          <a:xfrm>
            <a:off x="8729761" y="1877626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87D79B-6BF7-4A9C-BC5D-70EE6BDC7EB0}"/>
              </a:ext>
            </a:extLst>
          </p:cNvPr>
          <p:cNvSpPr/>
          <p:nvPr/>
        </p:nvSpPr>
        <p:spPr>
          <a:xfrm>
            <a:off x="8747237" y="2636554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9AB688D-442C-4029-9CBA-1019FAC39EB0}"/>
              </a:ext>
            </a:extLst>
          </p:cNvPr>
          <p:cNvSpPr/>
          <p:nvPr/>
        </p:nvSpPr>
        <p:spPr>
          <a:xfrm>
            <a:off x="9091186" y="2266680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224AA12-4053-43D5-BB31-1394A1B941C3}"/>
              </a:ext>
            </a:extLst>
          </p:cNvPr>
          <p:cNvSpPr/>
          <p:nvPr/>
        </p:nvSpPr>
        <p:spPr>
          <a:xfrm>
            <a:off x="9100272" y="3021144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82A4475-9712-4804-9F6A-DE5CEA7BD10C}"/>
              </a:ext>
            </a:extLst>
          </p:cNvPr>
          <p:cNvSpPr/>
          <p:nvPr/>
        </p:nvSpPr>
        <p:spPr>
          <a:xfrm>
            <a:off x="9452611" y="1877626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B69DF7E-1CB7-4929-B037-B1830FD2DAB0}"/>
              </a:ext>
            </a:extLst>
          </p:cNvPr>
          <p:cNvSpPr/>
          <p:nvPr/>
        </p:nvSpPr>
        <p:spPr>
          <a:xfrm>
            <a:off x="9452610" y="2643211"/>
            <a:ext cx="343950" cy="38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1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BFEBD5-CAC9-483B-B29D-9EB2AF1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16</a:t>
            </a:fld>
            <a:endParaRPr lang="ru-RU" dirty="0"/>
          </a:p>
        </p:txBody>
      </p:sp>
      <p:pic>
        <p:nvPicPr>
          <p:cNvPr id="4098" name="Picture 2" descr="Figure 6">
            <a:extLst>
              <a:ext uri="{FF2B5EF4-FFF2-40B4-BE49-F238E27FC236}">
                <a16:creationId xmlns:a16="http://schemas.microsoft.com/office/drawing/2014/main" id="{3B004B16-D542-4337-BE6D-9C36557B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11" y="1404597"/>
            <a:ext cx="33337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10C738-7C21-41A3-8BE4-2B03B3DD2733}"/>
              </a:ext>
            </a:extLst>
          </p:cNvPr>
          <p:cNvSpPr txBox="1"/>
          <p:nvPr/>
        </p:nvSpPr>
        <p:spPr>
          <a:xfrm>
            <a:off x="2052506" y="378407"/>
            <a:ext cx="808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181817"/>
                </a:solidFill>
                <a:effectLst/>
              </a:rPr>
              <a:t>Toyota, T., Ono, S., Cho, K., &amp; Ohshima, K. (2011).</a:t>
            </a:r>
            <a:endParaRPr lang="ru-RU" sz="1600" b="0" i="0" dirty="0">
              <a:solidFill>
                <a:srgbClr val="181817"/>
              </a:solidFill>
              <a:effectLst/>
            </a:endParaRPr>
          </a:p>
          <a:p>
            <a:pPr algn="ctr"/>
            <a:r>
              <a:rPr lang="en-US" sz="1600" b="0" i="0" dirty="0">
                <a:solidFill>
                  <a:srgbClr val="181817"/>
                </a:solidFill>
                <a:effectLst/>
              </a:rPr>
              <a:t> Retrieval of sea-ice thickness distribution in the Sea of Okhotsk from ALOS/PALSAR backscatter data. </a:t>
            </a:r>
            <a:r>
              <a:rPr lang="en-US" sz="1600" b="0" i="1" dirty="0">
                <a:solidFill>
                  <a:srgbClr val="181817"/>
                </a:solidFill>
                <a:effectLst/>
              </a:rPr>
              <a:t>Annals of Glaciology,</a:t>
            </a:r>
            <a:r>
              <a:rPr lang="en-US" sz="1600" b="0" i="0" dirty="0">
                <a:solidFill>
                  <a:srgbClr val="181817"/>
                </a:solidFill>
                <a:effectLst/>
              </a:rPr>
              <a:t> </a:t>
            </a:r>
            <a:r>
              <a:rPr lang="en-US" sz="1600" b="0" i="1" dirty="0">
                <a:solidFill>
                  <a:srgbClr val="181817"/>
                </a:solidFill>
                <a:effectLst/>
              </a:rPr>
              <a:t>52</a:t>
            </a:r>
            <a:r>
              <a:rPr lang="en-US" sz="1600" b="0" i="0" dirty="0">
                <a:solidFill>
                  <a:srgbClr val="181817"/>
                </a:solidFill>
                <a:effectLst/>
              </a:rPr>
              <a:t>(57), 177-184. doi:10.3189/172756411795931732</a:t>
            </a:r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8DEC9-522F-4058-96CC-4A42CC631C76}"/>
              </a:ext>
            </a:extLst>
          </p:cNvPr>
          <p:cNvSpPr txBox="1"/>
          <p:nvPr/>
        </p:nvSpPr>
        <p:spPr>
          <a:xfrm>
            <a:off x="2614569" y="4504157"/>
            <a:ext cx="7298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Масштаб осреднения 2км, длина трека 300км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A8DC6-84AD-4CBC-837F-E3C6D8FBB643}"/>
              </a:ext>
            </a:extLst>
          </p:cNvPr>
          <p:cNvSpPr txBox="1"/>
          <p:nvPr/>
        </p:nvSpPr>
        <p:spPr>
          <a:xfrm>
            <a:off x="1385580" y="5037904"/>
            <a:ext cx="9420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Inoue, Jun &amp; </a:t>
            </a:r>
            <a:r>
              <a:rPr lang="en-US" sz="1600" dirty="0" err="1"/>
              <a:t>Wakatsuchi</a:t>
            </a:r>
            <a:r>
              <a:rPr lang="en-US" sz="1600" dirty="0"/>
              <a:t>, Masaaki &amp; </a:t>
            </a:r>
            <a:r>
              <a:rPr lang="en-US" sz="1600" dirty="0" err="1"/>
              <a:t>Fujiyoshi</a:t>
            </a:r>
            <a:r>
              <a:rPr lang="en-US" sz="1600" dirty="0"/>
              <a:t>, Yasushi. (2004). Ice floe distribution in the Sea of Okhotsk in the period when sea-ice extent is advancing. Geophysical Research Letters - GEOPHYS RES LETT. 31. 10.1029/2004GL020809. </a:t>
            </a:r>
          </a:p>
          <a:p>
            <a:pPr algn="ctr"/>
            <a:r>
              <a:rPr lang="ru-RU" sz="1600" dirty="0"/>
              <a:t>Эффективный радиус льдины 15-20м (максимум 100м)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16D09204-D4E3-44AF-900F-295A15F6F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119848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1C1243A-6D46-4829-A43F-12B35E4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17</a:t>
            </a:fld>
            <a:endParaRPr lang="ru-RU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46EAA9D-4742-4543-BB5D-4763F0F36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788" y="1569779"/>
            <a:ext cx="873442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ОСНОВНЫЕ ПРЕДПОЛОЖЕНИЯ</a:t>
            </a:r>
            <a:r>
              <a:rPr lang="ru-RU" alt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ru-RU" altLang="ru-RU" sz="1400" b="1" dirty="0">
              <a:solidFill>
                <a:srgbClr val="990000"/>
              </a:solidFill>
            </a:endParaRP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dirty="0">
                <a:latin typeface="Garamond" panose="02020404030301010803" pitchFamily="18" charset="0"/>
              </a:rPr>
              <a:t> </a:t>
            </a: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Морской лед с точки зрения дрейфа представляет собой двумерную гранулированную среду (типа двумерного песка).</a:t>
            </a: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Процессы торошения и наслоения можно описывать как пластичное течение.</a:t>
            </a: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Можно выписать некоторую аппроксимацию функции распределения льда по толщине; в настоящее время все градации льда имеют одинаковую скорость (в реальности скорость дрейфа льдин разной толщины различная).</a:t>
            </a:r>
          </a:p>
          <a:p>
            <a:pPr>
              <a:spcBef>
                <a:spcPct val="75000"/>
              </a:spcBef>
              <a:buFontTx/>
              <a:buChar char="•"/>
            </a:pPr>
            <a:r>
              <a:rPr lang="ru-RU" altLang="ru-RU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Давление во льду (и прочность льда) может быть рассчитано из характеристик среднего движения и распределения льда по градациям толщины.</a:t>
            </a:r>
          </a:p>
          <a:p>
            <a:pPr>
              <a:spcBef>
                <a:spcPct val="75000"/>
              </a:spcBef>
            </a:pPr>
            <a:endParaRPr lang="ru-RU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A8510BF2-8E8F-42B0-94AD-22EADFFC8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552652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B0422-7619-4920-9185-654CE63EDC38}"/>
              </a:ext>
            </a:extLst>
          </p:cNvPr>
          <p:cNvSpPr txBox="1"/>
          <p:nvPr/>
        </p:nvSpPr>
        <p:spPr>
          <a:xfrm>
            <a:off x="2554290" y="526496"/>
            <a:ext cx="686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Термодинамика морского льда и снега на нем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B6F784E-6068-44F8-A0D7-0F7D1CC97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39" y="1731401"/>
            <a:ext cx="8395453" cy="43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EE483D-75FC-4392-937D-743AAF3F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18</a:t>
            </a:fld>
            <a:endParaRPr lang="ru-RU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95CB76F0-DB3D-414B-B134-A589FC15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408723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>
            <a:extLst>
              <a:ext uri="{FF2B5EF4-FFF2-40B4-BE49-F238E27FC236}">
                <a16:creationId xmlns:a16="http://schemas.microsoft.com/office/drawing/2014/main" id="{57F7C2F8-79E7-4DD9-918E-0789F4B53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089" y="260351"/>
            <a:ext cx="633571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Распределение температуры в толще льда и снега</a:t>
            </a:r>
          </a:p>
          <a:p>
            <a:pPr algn="ctr">
              <a:spcBef>
                <a:spcPct val="50000"/>
              </a:spcBef>
            </a:pPr>
            <a:r>
              <a:rPr lang="en-US" alt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D. Perovich. FAMOS School 2012</a:t>
            </a:r>
            <a:endParaRPr lang="ru-RU" alt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8374" name="Object 10">
            <a:extLst>
              <a:ext uri="{FF2B5EF4-FFF2-40B4-BE49-F238E27FC236}">
                <a16:creationId xmlns:a16="http://schemas.microsoft.com/office/drawing/2014/main" id="{DEAFD08B-D52F-467B-8435-A5E602BF78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3218" y="1210781"/>
          <a:ext cx="4403770" cy="480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7202520" imgH="7970400" progId="Origin50.Graph">
                  <p:embed/>
                </p:oleObj>
              </mc:Choice>
              <mc:Fallback>
                <p:oleObj name="Graph" r:id="rId2" imgW="7202520" imgH="7970400" progId="Origin50.Graph">
                  <p:embed/>
                  <p:pic>
                    <p:nvPicPr>
                      <p:cNvPr id="58374" name="Object 10">
                        <a:extLst>
                          <a:ext uri="{FF2B5EF4-FFF2-40B4-BE49-F238E27FC236}">
                            <a16:creationId xmlns:a16="http://schemas.microsoft.com/office/drawing/2014/main" id="{DEAFD08B-D52F-467B-8435-A5E602BF78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9" t="6775" r="2899"/>
                      <a:stretch>
                        <a:fillRect/>
                      </a:stretch>
                    </p:blipFill>
                    <p:spPr bwMode="auto">
                      <a:xfrm>
                        <a:off x="3683218" y="1210781"/>
                        <a:ext cx="4403770" cy="4804869"/>
                      </a:xfrm>
                      <a:prstGeom prst="rect">
                        <a:avLst/>
                      </a:prstGeom>
                      <a:solidFill>
                        <a:srgbClr val="00008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9387500-9568-4F4F-8CAA-A4EFB9DDF901}"/>
              </a:ext>
            </a:extLst>
          </p:cNvPr>
          <p:cNvCxnSpPr/>
          <p:nvPr/>
        </p:nvCxnSpPr>
        <p:spPr>
          <a:xfrm flipH="1">
            <a:off x="7399090" y="1937857"/>
            <a:ext cx="1484851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708185-DF0E-40A9-AF98-5EBFCA24FE9E}"/>
              </a:ext>
            </a:extLst>
          </p:cNvPr>
          <p:cNvSpPr txBox="1"/>
          <p:nvPr/>
        </p:nvSpPr>
        <p:spPr>
          <a:xfrm>
            <a:off x="8290668" y="1506615"/>
            <a:ext cx="200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+ Талые лужи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3B119CB-59C7-46B6-BC91-EFA4F1E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19</a:t>
            </a:fld>
            <a:endParaRPr lang="ru-RU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F9BC236-34B1-4021-90DB-C08845E2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4" name="Text Box 22">
            <a:extLst>
              <a:ext uri="{FF2B5EF4-FFF2-40B4-BE49-F238E27FC236}">
                <a16:creationId xmlns:a16="http://schemas.microsoft.com/office/drawing/2014/main" id="{C89DA693-FFA3-42E5-81A9-34A5F2744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6381750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6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8216" name="Rectangle 24">
            <a:extLst>
              <a:ext uri="{FF2B5EF4-FFF2-40B4-BE49-F238E27FC236}">
                <a16:creationId xmlns:a16="http://schemas.microsoft.com/office/drawing/2014/main" id="{BA3A9FD5-06E3-4B14-93A2-D3D5EAD0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4" y="1076325"/>
            <a:ext cx="4535487" cy="5543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17" name="Picture 25">
            <a:extLst>
              <a:ext uri="{FF2B5EF4-FFF2-40B4-BE49-F238E27FC236}">
                <a16:creationId xmlns:a16="http://schemas.microsoft.com/office/drawing/2014/main" id="{490131C8-D72A-403A-81BD-AE9741B8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11441" r="19603"/>
          <a:stretch>
            <a:fillRect/>
          </a:stretch>
        </p:blipFill>
        <p:spPr bwMode="auto">
          <a:xfrm>
            <a:off x="1774826" y="1125539"/>
            <a:ext cx="4081463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8" name="Text Box 26">
            <a:extLst>
              <a:ext uri="{FF2B5EF4-FFF2-40B4-BE49-F238E27FC236}">
                <a16:creationId xmlns:a16="http://schemas.microsoft.com/office/drawing/2014/main" id="{99366804-E7CD-43A9-85BA-3184D3FC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6" y="327997"/>
            <a:ext cx="76644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ru-RU" sz="2000" dirty="0">
                <a:latin typeface="Times New Roman" panose="02020603050405020304" pitchFamily="18" charset="0"/>
              </a:rPr>
              <a:t>“</a:t>
            </a:r>
            <a:r>
              <a:rPr lang="ru-RU" altLang="ru-RU" sz="2400" b="1" dirty="0">
                <a:solidFill>
                  <a:srgbClr val="A50021"/>
                </a:solidFill>
                <a:latin typeface="Comic Sans MS" panose="030F0702030302020204" pitchFamily="66" charset="0"/>
              </a:rPr>
              <a:t>Очевидные</a:t>
            </a:r>
            <a:r>
              <a:rPr lang="en-US" altLang="ru-RU" sz="2400" b="1" dirty="0">
                <a:solidFill>
                  <a:srgbClr val="A50021"/>
                </a:solidFill>
                <a:latin typeface="Comic Sans MS" panose="030F0702030302020204" pitchFamily="66" charset="0"/>
              </a:rPr>
              <a:t>” </a:t>
            </a:r>
            <a:r>
              <a:rPr lang="ru-RU" altLang="ru-RU" sz="2400" b="1" dirty="0">
                <a:solidFill>
                  <a:srgbClr val="A50021"/>
                </a:solidFill>
                <a:latin typeface="Comic Sans MS" panose="030F0702030302020204" pitchFamily="66" charset="0"/>
              </a:rPr>
              <a:t>географические особенности СЛО</a:t>
            </a:r>
            <a:endParaRPr lang="ru-RU" altLang="ru-RU" sz="2000" b="1" dirty="0">
              <a:solidFill>
                <a:srgbClr val="A50021"/>
              </a:solidFill>
              <a:latin typeface="Comic Sans MS" panose="030F0702030302020204" pitchFamily="66" charset="0"/>
            </a:endParaRPr>
          </a:p>
        </p:txBody>
      </p:sp>
      <p:sp>
        <p:nvSpPr>
          <p:cNvPr id="8219" name="Text Box 27">
            <a:extLst>
              <a:ext uri="{FF2B5EF4-FFF2-40B4-BE49-F238E27FC236}">
                <a16:creationId xmlns:a16="http://schemas.microsoft.com/office/drawing/2014/main" id="{668D46BC-1F30-41F1-8F56-5FF88B03E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6" y="1076325"/>
            <a:ext cx="374332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Глубокие бассейны</a:t>
            </a: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(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до </a:t>
            </a: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4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км</a:t>
            </a: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)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.</a:t>
            </a:r>
            <a:endParaRPr lang="en-US" altLang="ru-RU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Несколько высоких и узких подводных хребтов.</a:t>
            </a:r>
            <a:endParaRPr lang="en-US" altLang="ru-RU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Обширный шельф</a:t>
            </a: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+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крутой континентальный склон.</a:t>
            </a:r>
            <a:endParaRPr lang="en-US" altLang="ru-RU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Широкие проливы</a:t>
            </a: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+ “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капиллярная</a:t>
            </a: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”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система проливов Канадского Архипелага.</a:t>
            </a:r>
            <a:endParaRPr lang="en-US" altLang="ru-RU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Сильный речной сток.</a:t>
            </a:r>
            <a:endParaRPr lang="en-US" altLang="ru-RU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Особая структура полей температуры и солености (теплая атлантическая вода на глубине около 500м)</a:t>
            </a:r>
            <a:endParaRPr lang="en-US" altLang="ru-RU" dirty="0">
              <a:solidFill>
                <a:srgbClr val="000066"/>
              </a:solidFill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dirty="0">
                <a:solidFill>
                  <a:srgbClr val="000066"/>
                </a:solidFill>
                <a:latin typeface="Comic Sans MS" panose="030F0702030302020204" pitchFamily="66" charset="0"/>
              </a:rPr>
              <a:t>Дрейфующий, ломающийся и припайный лед.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9F611A-F76E-AB23-734C-3D8906EB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66ED3DE-C83F-4464-8012-3BEE8712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989138"/>
            <a:ext cx="5041900" cy="36004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Oval 3">
            <a:extLst>
              <a:ext uri="{FF2B5EF4-FFF2-40B4-BE49-F238E27FC236}">
                <a16:creationId xmlns:a16="http://schemas.microsoft.com/office/drawing/2014/main" id="{70EB896B-A003-400F-B7B9-B7F2E3BFF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1" y="2276475"/>
            <a:ext cx="360363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Oval 4">
            <a:extLst>
              <a:ext uri="{FF2B5EF4-FFF2-40B4-BE49-F238E27FC236}">
                <a16:creationId xmlns:a16="http://schemas.microsoft.com/office/drawing/2014/main" id="{65A848AA-3DD5-4A35-A893-940AA7872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3213100"/>
            <a:ext cx="431800" cy="431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3" name="Oval 5">
            <a:extLst>
              <a:ext uri="{FF2B5EF4-FFF2-40B4-BE49-F238E27FC236}">
                <a16:creationId xmlns:a16="http://schemas.microsoft.com/office/drawing/2014/main" id="{C558FD2B-37A7-4FBA-B904-53C63395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3932239"/>
            <a:ext cx="287338" cy="2873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4" name="Oval 6">
            <a:extLst>
              <a:ext uri="{FF2B5EF4-FFF2-40B4-BE49-F238E27FC236}">
                <a16:creationId xmlns:a16="http://schemas.microsoft.com/office/drawing/2014/main" id="{A4C01464-DD43-45AA-942F-6CEC69201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2132013"/>
            <a:ext cx="647700" cy="5762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5" name="Oval 7">
            <a:extLst>
              <a:ext uri="{FF2B5EF4-FFF2-40B4-BE49-F238E27FC236}">
                <a16:creationId xmlns:a16="http://schemas.microsoft.com/office/drawing/2014/main" id="{DAD8E16A-2A70-4CE9-8B98-FF74913AF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4076700"/>
            <a:ext cx="431800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6" name="Oval 8">
            <a:extLst>
              <a:ext uri="{FF2B5EF4-FFF2-40B4-BE49-F238E27FC236}">
                <a16:creationId xmlns:a16="http://schemas.microsoft.com/office/drawing/2014/main" id="{45DF4FDB-D8EC-4F9C-9B7A-AD1733BD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2060576"/>
            <a:ext cx="431800" cy="3603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7" name="Oval 9">
            <a:extLst>
              <a:ext uri="{FF2B5EF4-FFF2-40B4-BE49-F238E27FC236}">
                <a16:creationId xmlns:a16="http://schemas.microsoft.com/office/drawing/2014/main" id="{F958FA66-53D6-4B21-BD33-1CE14D4CF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4" y="4868863"/>
            <a:ext cx="433387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8" name="Oval 10">
            <a:extLst>
              <a:ext uri="{FF2B5EF4-FFF2-40B4-BE49-F238E27FC236}">
                <a16:creationId xmlns:a16="http://schemas.microsoft.com/office/drawing/2014/main" id="{3DACE435-FCA5-4493-BC42-52E79DE0F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938" y="4652963"/>
            <a:ext cx="792162" cy="3603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9" name="Oval 11">
            <a:extLst>
              <a:ext uri="{FF2B5EF4-FFF2-40B4-BE49-F238E27FC236}">
                <a16:creationId xmlns:a16="http://schemas.microsoft.com/office/drawing/2014/main" id="{0CEFE24E-4AE8-4BCB-9BE9-00344249E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6" y="4148139"/>
            <a:ext cx="288925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0" name="Oval 12">
            <a:extLst>
              <a:ext uri="{FF2B5EF4-FFF2-40B4-BE49-F238E27FC236}">
                <a16:creationId xmlns:a16="http://schemas.microsoft.com/office/drawing/2014/main" id="{2C727D8C-6D4F-4337-9C41-D4C16B6A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4005264"/>
            <a:ext cx="433388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1" name="Oval 13">
            <a:extLst>
              <a:ext uri="{FF2B5EF4-FFF2-40B4-BE49-F238E27FC236}">
                <a16:creationId xmlns:a16="http://schemas.microsoft.com/office/drawing/2014/main" id="{7E05D8C3-21A1-4E56-A3F8-DB5C2983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4581526"/>
            <a:ext cx="360362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2" name="Oval 14">
            <a:extLst>
              <a:ext uri="{FF2B5EF4-FFF2-40B4-BE49-F238E27FC236}">
                <a16:creationId xmlns:a16="http://schemas.microsoft.com/office/drawing/2014/main" id="{CD3947BD-83C9-4FD7-97BA-A6E55DACB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4940300"/>
            <a:ext cx="287338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3" name="Oval 15">
            <a:extLst>
              <a:ext uri="{FF2B5EF4-FFF2-40B4-BE49-F238E27FC236}">
                <a16:creationId xmlns:a16="http://schemas.microsoft.com/office/drawing/2014/main" id="{EB8AFB2F-330C-4092-AE94-2273E1D07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4" y="4868863"/>
            <a:ext cx="287337" cy="3603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4" name="Oval 16">
            <a:extLst>
              <a:ext uri="{FF2B5EF4-FFF2-40B4-BE49-F238E27FC236}">
                <a16:creationId xmlns:a16="http://schemas.microsoft.com/office/drawing/2014/main" id="{9141FE91-5127-46DE-870D-01675518A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614" y="5445126"/>
            <a:ext cx="217487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5" name="Oval 17">
            <a:extLst>
              <a:ext uri="{FF2B5EF4-FFF2-40B4-BE49-F238E27FC236}">
                <a16:creationId xmlns:a16="http://schemas.microsoft.com/office/drawing/2014/main" id="{FE6A57C4-C9FA-4741-8CF7-61D4A4D6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1" y="5229225"/>
            <a:ext cx="360363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6" name="Oval 18">
            <a:extLst>
              <a:ext uri="{FF2B5EF4-FFF2-40B4-BE49-F238E27FC236}">
                <a16:creationId xmlns:a16="http://schemas.microsoft.com/office/drawing/2014/main" id="{A006548A-E8D5-453C-B881-637087127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5084764"/>
            <a:ext cx="287338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7" name="Oval 19">
            <a:extLst>
              <a:ext uri="{FF2B5EF4-FFF2-40B4-BE49-F238E27FC236}">
                <a16:creationId xmlns:a16="http://schemas.microsoft.com/office/drawing/2014/main" id="{EC051C09-1ED1-49F1-83AB-00F351C5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5229225"/>
            <a:ext cx="287337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8" name="Oval 20">
            <a:extLst>
              <a:ext uri="{FF2B5EF4-FFF2-40B4-BE49-F238E27FC236}">
                <a16:creationId xmlns:a16="http://schemas.microsoft.com/office/drawing/2014/main" id="{509F5ABF-B783-416D-BE19-8F2B89F83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4" y="5156201"/>
            <a:ext cx="358775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49" name="Oval 21">
            <a:extLst>
              <a:ext uri="{FF2B5EF4-FFF2-40B4-BE49-F238E27FC236}">
                <a16:creationId xmlns:a16="http://schemas.microsoft.com/office/drawing/2014/main" id="{654F82FB-85CA-4A5C-87B0-6D5AADB6E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6" y="5229225"/>
            <a:ext cx="288925" cy="2873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0" name="Oval 22">
            <a:extLst>
              <a:ext uri="{FF2B5EF4-FFF2-40B4-BE49-F238E27FC236}">
                <a16:creationId xmlns:a16="http://schemas.microsoft.com/office/drawing/2014/main" id="{AA5385BB-6021-4DC3-B279-9F2ACC1C5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9" y="4868864"/>
            <a:ext cx="287337" cy="2873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1" name="Oval 23">
            <a:extLst>
              <a:ext uri="{FF2B5EF4-FFF2-40B4-BE49-F238E27FC236}">
                <a16:creationId xmlns:a16="http://schemas.microsoft.com/office/drawing/2014/main" id="{143AA3D1-6E25-4952-A412-0A0446614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4508501"/>
            <a:ext cx="287337" cy="288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52" name="Line 24">
            <a:extLst>
              <a:ext uri="{FF2B5EF4-FFF2-40B4-BE49-F238E27FC236}">
                <a16:creationId xmlns:a16="http://schemas.microsoft.com/office/drawing/2014/main" id="{77C62566-6A86-46D6-8858-1EDFE081EF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4940300"/>
            <a:ext cx="215900" cy="215900"/>
          </a:xfrm>
          <a:prstGeom prst="line">
            <a:avLst/>
          </a:prstGeom>
          <a:noFill/>
          <a:ln w="41275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3" name="Line 25">
            <a:extLst>
              <a:ext uri="{FF2B5EF4-FFF2-40B4-BE49-F238E27FC236}">
                <a16:creationId xmlns:a16="http://schemas.microsoft.com/office/drawing/2014/main" id="{2CA97092-C23B-4E4C-813D-9F907A0D50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0089" y="5083175"/>
            <a:ext cx="287337" cy="7143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4" name="Line 26">
            <a:extLst>
              <a:ext uri="{FF2B5EF4-FFF2-40B4-BE49-F238E27FC236}">
                <a16:creationId xmlns:a16="http://schemas.microsoft.com/office/drawing/2014/main" id="{5985E2BB-1CD3-4594-AA39-0D42B31DF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5084763"/>
            <a:ext cx="215900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5" name="Line 27">
            <a:extLst>
              <a:ext uri="{FF2B5EF4-FFF2-40B4-BE49-F238E27FC236}">
                <a16:creationId xmlns:a16="http://schemas.microsoft.com/office/drawing/2014/main" id="{29882459-6AAF-4CC3-8E3A-C7F8F9FF9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38" y="4724400"/>
            <a:ext cx="215900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6" name="Line 28">
            <a:extLst>
              <a:ext uri="{FF2B5EF4-FFF2-40B4-BE49-F238E27FC236}">
                <a16:creationId xmlns:a16="http://schemas.microsoft.com/office/drawing/2014/main" id="{F6670AFD-1C29-4A68-9DB9-D431586C1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7076" y="5084763"/>
            <a:ext cx="73025" cy="3603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7" name="Line 29">
            <a:extLst>
              <a:ext uri="{FF2B5EF4-FFF2-40B4-BE49-F238E27FC236}">
                <a16:creationId xmlns:a16="http://schemas.microsoft.com/office/drawing/2014/main" id="{00EE7E9B-3975-4D72-8D3C-3A994E505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5373688"/>
            <a:ext cx="0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8" name="Line 30">
            <a:extLst>
              <a:ext uri="{FF2B5EF4-FFF2-40B4-BE49-F238E27FC236}">
                <a16:creationId xmlns:a16="http://schemas.microsoft.com/office/drawing/2014/main" id="{259F1AE6-6D7C-4DA4-9FAD-FD3CEA3A7E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5516564"/>
            <a:ext cx="0" cy="73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59" name="Line 31">
            <a:extLst>
              <a:ext uri="{FF2B5EF4-FFF2-40B4-BE49-F238E27FC236}">
                <a16:creationId xmlns:a16="http://schemas.microsoft.com/office/drawing/2014/main" id="{54D23107-D520-4EF5-BB5F-AA613CC08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5516564"/>
            <a:ext cx="0" cy="73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0" name="Line 32">
            <a:extLst>
              <a:ext uri="{FF2B5EF4-FFF2-40B4-BE49-F238E27FC236}">
                <a16:creationId xmlns:a16="http://schemas.microsoft.com/office/drawing/2014/main" id="{E0F12B61-4DDC-4F8D-99C5-F190C7CE8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445126"/>
            <a:ext cx="0" cy="1444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1" name="Line 33">
            <a:extLst>
              <a:ext uri="{FF2B5EF4-FFF2-40B4-BE49-F238E27FC236}">
                <a16:creationId xmlns:a16="http://schemas.microsoft.com/office/drawing/2014/main" id="{4476662A-ACEE-4F5C-BC50-BD5752173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564" y="5516564"/>
            <a:ext cx="71437" cy="73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2" name="Line 34">
            <a:extLst>
              <a:ext uri="{FF2B5EF4-FFF2-40B4-BE49-F238E27FC236}">
                <a16:creationId xmlns:a16="http://schemas.microsoft.com/office/drawing/2014/main" id="{15F82C58-378A-417D-BC3E-5CD69BBF2B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9964" y="5013325"/>
            <a:ext cx="287337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3" name="Line 35">
            <a:extLst>
              <a:ext uri="{FF2B5EF4-FFF2-40B4-BE49-F238E27FC236}">
                <a16:creationId xmlns:a16="http://schemas.microsoft.com/office/drawing/2014/main" id="{3CA0B3A2-6487-4DFD-B81F-D08D95BF6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5" y="4940301"/>
            <a:ext cx="287338" cy="3603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4" name="Line 36">
            <a:extLst>
              <a:ext uri="{FF2B5EF4-FFF2-40B4-BE49-F238E27FC236}">
                <a16:creationId xmlns:a16="http://schemas.microsoft.com/office/drawing/2014/main" id="{D4E7B070-9850-4060-8B09-5C898B9AE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8388" y="5084763"/>
            <a:ext cx="215900" cy="1444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5" name="Line 37">
            <a:extLst>
              <a:ext uri="{FF2B5EF4-FFF2-40B4-BE49-F238E27FC236}">
                <a16:creationId xmlns:a16="http://schemas.microsoft.com/office/drawing/2014/main" id="{10DA32B7-654A-4EE6-ABFE-836FED945F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2976" y="5013325"/>
            <a:ext cx="288925" cy="2159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6" name="Line 38">
            <a:extLst>
              <a:ext uri="{FF2B5EF4-FFF2-40B4-BE49-F238E27FC236}">
                <a16:creationId xmlns:a16="http://schemas.microsoft.com/office/drawing/2014/main" id="{3112D716-207D-4B52-905C-0C4F61E8B6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4776" y="5156200"/>
            <a:ext cx="288925" cy="21748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7" name="Line 39">
            <a:extLst>
              <a:ext uri="{FF2B5EF4-FFF2-40B4-BE49-F238E27FC236}">
                <a16:creationId xmlns:a16="http://schemas.microsoft.com/office/drawing/2014/main" id="{B13D211A-F821-4B7D-8134-DEE219B446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7439" y="3573463"/>
            <a:ext cx="71437" cy="6477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8" name="Line 40">
            <a:extLst>
              <a:ext uri="{FF2B5EF4-FFF2-40B4-BE49-F238E27FC236}">
                <a16:creationId xmlns:a16="http://schemas.microsoft.com/office/drawing/2014/main" id="{1C099C30-B7A2-436B-A7CC-D39C803E6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1" y="4292600"/>
            <a:ext cx="360363" cy="4318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69" name="Line 41">
            <a:extLst>
              <a:ext uri="{FF2B5EF4-FFF2-40B4-BE49-F238E27FC236}">
                <a16:creationId xmlns:a16="http://schemas.microsoft.com/office/drawing/2014/main" id="{FBF5090C-64F1-42C8-8022-7B0DFFB92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1" y="4364038"/>
            <a:ext cx="360363" cy="5762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2" name="Text Box 44">
            <a:extLst>
              <a:ext uri="{FF2B5EF4-FFF2-40B4-BE49-F238E27FC236}">
                <a16:creationId xmlns:a16="http://schemas.microsoft.com/office/drawing/2014/main" id="{0F879513-21C4-4AD4-A828-97E0D75B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6" y="591457"/>
            <a:ext cx="6115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Термодинамика морского льда. 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Концепция равновесия состояния пресного льда с соляными карманами. Средняя соленость льда.</a:t>
            </a:r>
          </a:p>
        </p:txBody>
      </p:sp>
      <p:sp>
        <p:nvSpPr>
          <p:cNvPr id="48173" name="Text Box 45">
            <a:extLst>
              <a:ext uri="{FF2B5EF4-FFF2-40B4-BE49-F238E27FC236}">
                <a16:creationId xmlns:a16="http://schemas.microsoft.com/office/drawing/2014/main" id="{C9A85370-D8EA-446C-B8B2-09E6E194F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2854325"/>
            <a:ext cx="2735263" cy="369332"/>
          </a:xfrm>
          <a:prstGeom prst="rect">
            <a:avLst/>
          </a:prstGeom>
          <a:noFill/>
          <a:ln w="222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CC3300"/>
                </a:solidFill>
                <a:latin typeface="Comic Sans MS" panose="030F0702030302020204" pitchFamily="66" charset="0"/>
              </a:rPr>
              <a:t>Соляные карманы</a:t>
            </a:r>
          </a:p>
        </p:txBody>
      </p:sp>
      <p:sp>
        <p:nvSpPr>
          <p:cNvPr id="48174" name="Line 46">
            <a:extLst>
              <a:ext uri="{FF2B5EF4-FFF2-40B4-BE49-F238E27FC236}">
                <a16:creationId xmlns:a16="http://schemas.microsoft.com/office/drawing/2014/main" id="{362D543C-7F46-4355-A236-FAD7881947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9164" y="3284539"/>
            <a:ext cx="503237" cy="649287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5" name="Line 47">
            <a:extLst>
              <a:ext uri="{FF2B5EF4-FFF2-40B4-BE49-F238E27FC236}">
                <a16:creationId xmlns:a16="http://schemas.microsoft.com/office/drawing/2014/main" id="{D980F667-B6FF-42F0-BA10-C81F534AE7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2565400"/>
            <a:ext cx="431800" cy="28733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6" name="Line 48">
            <a:extLst>
              <a:ext uri="{FF2B5EF4-FFF2-40B4-BE49-F238E27FC236}">
                <a16:creationId xmlns:a16="http://schemas.microsoft.com/office/drawing/2014/main" id="{A3E0FCB2-88BF-4F25-80EF-82834AF516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37225" y="2420938"/>
            <a:ext cx="71438" cy="431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7" name="Line 49">
            <a:extLst>
              <a:ext uri="{FF2B5EF4-FFF2-40B4-BE49-F238E27FC236}">
                <a16:creationId xmlns:a16="http://schemas.microsoft.com/office/drawing/2014/main" id="{7E6B36AC-F093-47CE-B6F9-21606B60AC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32626" y="2565401"/>
            <a:ext cx="288925" cy="2889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78" name="Line 50">
            <a:extLst>
              <a:ext uri="{FF2B5EF4-FFF2-40B4-BE49-F238E27FC236}">
                <a16:creationId xmlns:a16="http://schemas.microsoft.com/office/drawing/2014/main" id="{2DBF14D2-E399-48CB-9C92-932E8E997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3284538"/>
            <a:ext cx="215900" cy="793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97339B-89AF-46DE-82E5-D38AE94A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20</a:t>
            </a:fld>
            <a:endParaRPr lang="ru-RU"/>
          </a:p>
        </p:txBody>
      </p:sp>
      <p:sp>
        <p:nvSpPr>
          <p:cNvPr id="54" name="Text Box 14">
            <a:extLst>
              <a:ext uri="{FF2B5EF4-FFF2-40B4-BE49-F238E27FC236}">
                <a16:creationId xmlns:a16="http://schemas.microsoft.com/office/drawing/2014/main" id="{05D896D7-4E53-49E0-A484-5C8CA014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6BC9DE1-8433-4E64-8482-798B908D2D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8709" y="3382169"/>
          <a:ext cx="2679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79480" imgH="342720" progId="Equation.DSMT4">
                  <p:embed/>
                </p:oleObj>
              </mc:Choice>
              <mc:Fallback>
                <p:oleObj name="Equation" r:id="rId2" imgW="2679480" imgH="34272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6BC9DE1-8433-4E64-8482-798B908D2D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38709" y="3382169"/>
                        <a:ext cx="2679700" cy="34290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18191B0-CF95-444C-9B0D-53264CE3F986}"/>
              </a:ext>
            </a:extLst>
          </p:cNvPr>
          <p:cNvCxnSpPr/>
          <p:nvPr/>
        </p:nvCxnSpPr>
        <p:spPr>
          <a:xfrm>
            <a:off x="5447507" y="4691857"/>
            <a:ext cx="0" cy="11557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0E0ABF67-B90F-4CFB-9D9D-5EAC849C0B61}"/>
              </a:ext>
            </a:extLst>
          </p:cNvPr>
          <p:cNvCxnSpPr/>
          <p:nvPr/>
        </p:nvCxnSpPr>
        <p:spPr>
          <a:xfrm>
            <a:off x="7678739" y="4687094"/>
            <a:ext cx="0" cy="11557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7A5EDC47-9536-4B9B-B5C3-FE4A448A3041}"/>
              </a:ext>
            </a:extLst>
          </p:cNvPr>
          <p:cNvCxnSpPr>
            <a:cxnSpLocks/>
          </p:cNvCxnSpPr>
          <p:nvPr/>
        </p:nvCxnSpPr>
        <p:spPr>
          <a:xfrm>
            <a:off x="6815932" y="5012532"/>
            <a:ext cx="0" cy="83026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6C17A2C-7367-4AB1-A987-94F7E824916A}"/>
              </a:ext>
            </a:extLst>
          </p:cNvPr>
          <p:cNvSpPr txBox="1"/>
          <p:nvPr/>
        </p:nvSpPr>
        <p:spPr>
          <a:xfrm>
            <a:off x="4943475" y="5839508"/>
            <a:ext cx="3114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Гравитационное вытекание рассола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B5CB1C6-21F7-474B-A2D9-5AB19E911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908051"/>
            <a:ext cx="8280400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9155" name="Object 3">
            <a:extLst>
              <a:ext uri="{FF2B5EF4-FFF2-40B4-BE49-F238E27FC236}">
                <a16:creationId xmlns:a16="http://schemas.microsoft.com/office/drawing/2014/main" id="{672E213D-A2DF-42C6-843A-4C00B53948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0" y="1341439"/>
          <a:ext cx="27066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00400" imgH="749160" progId="Equation.DSMT4">
                  <p:embed/>
                </p:oleObj>
              </mc:Choice>
              <mc:Fallback>
                <p:oleObj name="Equation" r:id="rId3" imgW="3200400" imgH="749160" progId="Equation.DSMT4">
                  <p:embed/>
                  <p:pic>
                    <p:nvPicPr>
                      <p:cNvPr id="49155" name="Object 3">
                        <a:extLst>
                          <a:ext uri="{FF2B5EF4-FFF2-40B4-BE49-F238E27FC236}">
                            <a16:creationId xmlns:a16="http://schemas.microsoft.com/office/drawing/2014/main" id="{672E213D-A2DF-42C6-843A-4C00B5394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1341439"/>
                        <a:ext cx="2706688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>
            <a:extLst>
              <a:ext uri="{FF2B5EF4-FFF2-40B4-BE49-F238E27FC236}">
                <a16:creationId xmlns:a16="http://schemas.microsoft.com/office/drawing/2014/main" id="{E1C857E7-8E9D-4A41-B43E-83B28F1328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8301" y="1557339"/>
          <a:ext cx="1046163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46040" imgH="342720" progId="Equation.DSMT4">
                  <p:embed/>
                </p:oleObj>
              </mc:Choice>
              <mc:Fallback>
                <p:oleObj name="Equation" r:id="rId5" imgW="1346040" imgH="342720" progId="Equation.DSMT4">
                  <p:embed/>
                  <p:pic>
                    <p:nvPicPr>
                      <p:cNvPr id="49156" name="Object 4">
                        <a:extLst>
                          <a:ext uri="{FF2B5EF4-FFF2-40B4-BE49-F238E27FC236}">
                            <a16:creationId xmlns:a16="http://schemas.microsoft.com/office/drawing/2014/main" id="{E1C857E7-8E9D-4A41-B43E-83B28F1328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1557339"/>
                        <a:ext cx="1046163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5">
            <a:extLst>
              <a:ext uri="{FF2B5EF4-FFF2-40B4-BE49-F238E27FC236}">
                <a16:creationId xmlns:a16="http://schemas.microsoft.com/office/drawing/2014/main" id="{FCF0CD76-9513-4878-BF2D-880155BEC7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5414" y="4149725"/>
          <a:ext cx="244792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95480" imgH="1104840" progId="Equation.DSMT4">
                  <p:embed/>
                </p:oleObj>
              </mc:Choice>
              <mc:Fallback>
                <p:oleObj name="Equation" r:id="rId7" imgW="2895480" imgH="1104840" progId="Equation.DSMT4">
                  <p:embed/>
                  <p:pic>
                    <p:nvPicPr>
                      <p:cNvPr id="49157" name="Object 5">
                        <a:extLst>
                          <a:ext uri="{FF2B5EF4-FFF2-40B4-BE49-F238E27FC236}">
                            <a16:creationId xmlns:a16="http://schemas.microsoft.com/office/drawing/2014/main" id="{FCF0CD76-9513-4878-BF2D-880155BEC7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4149725"/>
                        <a:ext cx="2447925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6">
            <a:extLst>
              <a:ext uri="{FF2B5EF4-FFF2-40B4-BE49-F238E27FC236}">
                <a16:creationId xmlns:a16="http://schemas.microsoft.com/office/drawing/2014/main" id="{74670806-8F5C-4F57-8DAF-54E2D4DCD3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5551" y="3429000"/>
          <a:ext cx="208756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38280" imgH="672840" progId="Equation.DSMT4">
                  <p:embed/>
                </p:oleObj>
              </mc:Choice>
              <mc:Fallback>
                <p:oleObj name="Equation" r:id="rId9" imgW="2438280" imgH="672840" progId="Equation.DSMT4">
                  <p:embed/>
                  <p:pic>
                    <p:nvPicPr>
                      <p:cNvPr id="49158" name="Object 6">
                        <a:extLst>
                          <a:ext uri="{FF2B5EF4-FFF2-40B4-BE49-F238E27FC236}">
                            <a16:creationId xmlns:a16="http://schemas.microsoft.com/office/drawing/2014/main" id="{74670806-8F5C-4F57-8DAF-54E2D4DCD3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3429000"/>
                        <a:ext cx="2087563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9" name="Object 7">
            <a:extLst>
              <a:ext uri="{FF2B5EF4-FFF2-40B4-BE49-F238E27FC236}">
                <a16:creationId xmlns:a16="http://schemas.microsoft.com/office/drawing/2014/main" id="{ADA21FB2-A34A-461B-8B68-EE01EA14DF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5229225"/>
          <a:ext cx="30972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759120" imgH="672840" progId="Equation.DSMT4">
                  <p:embed/>
                </p:oleObj>
              </mc:Choice>
              <mc:Fallback>
                <p:oleObj name="Equation" r:id="rId11" imgW="3759120" imgH="672840" progId="Equation.DSMT4">
                  <p:embed/>
                  <p:pic>
                    <p:nvPicPr>
                      <p:cNvPr id="49159" name="Object 7">
                        <a:extLst>
                          <a:ext uri="{FF2B5EF4-FFF2-40B4-BE49-F238E27FC236}">
                            <a16:creationId xmlns:a16="http://schemas.microsoft.com/office/drawing/2014/main" id="{ADA21FB2-A34A-461B-8B68-EE01EA14DF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5229225"/>
                        <a:ext cx="3097212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0" name="Text Box 8">
            <a:extLst>
              <a:ext uri="{FF2B5EF4-FFF2-40B4-BE49-F238E27FC236}">
                <a16:creationId xmlns:a16="http://schemas.microsoft.com/office/drawing/2014/main" id="{D714F445-FFE5-4C9C-8547-8D2CAB98C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5300664"/>
            <a:ext cx="30241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Условие изменения толщины льда на нижней поверхности.</a:t>
            </a:r>
          </a:p>
        </p:txBody>
      </p:sp>
      <p:graphicFrame>
        <p:nvGraphicFramePr>
          <p:cNvPr id="49161" name="Object 9">
            <a:extLst>
              <a:ext uri="{FF2B5EF4-FFF2-40B4-BE49-F238E27FC236}">
                <a16:creationId xmlns:a16="http://schemas.microsoft.com/office/drawing/2014/main" id="{6D74093C-17F2-4CCD-A011-A524C878D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4113" y="2781300"/>
          <a:ext cx="38163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711680" imgH="672840" progId="Equation.DSMT4">
                  <p:embed/>
                </p:oleObj>
              </mc:Choice>
              <mc:Fallback>
                <p:oleObj name="Equation" r:id="rId13" imgW="4711680" imgH="672840" progId="Equation.DSMT4">
                  <p:embed/>
                  <p:pic>
                    <p:nvPicPr>
                      <p:cNvPr id="49161" name="Object 9">
                        <a:extLst>
                          <a:ext uri="{FF2B5EF4-FFF2-40B4-BE49-F238E27FC236}">
                            <a16:creationId xmlns:a16="http://schemas.microsoft.com/office/drawing/2014/main" id="{6D74093C-17F2-4CCD-A011-A524C878DA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2781300"/>
                        <a:ext cx="3816350" cy="54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2" name="Text Box 10">
            <a:extLst>
              <a:ext uri="{FF2B5EF4-FFF2-40B4-BE49-F238E27FC236}">
                <a16:creationId xmlns:a16="http://schemas.microsoft.com/office/drawing/2014/main" id="{4735ECB8-CBD4-41F3-93F7-14CF6271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149726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Эффективная</a:t>
            </a:r>
          </a:p>
          <a:p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 теплоемкость</a:t>
            </a:r>
          </a:p>
        </p:txBody>
      </p:sp>
      <p:sp>
        <p:nvSpPr>
          <p:cNvPr id="49163" name="Text Box 11">
            <a:extLst>
              <a:ext uri="{FF2B5EF4-FFF2-40B4-BE49-F238E27FC236}">
                <a16:creationId xmlns:a16="http://schemas.microsoft.com/office/drawing/2014/main" id="{2F59F70B-48E9-4CA1-8AE1-3D4AB9CC7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205039"/>
            <a:ext cx="25923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sz="1600" dirty="0">
                <a:solidFill>
                  <a:srgbClr val="C00000"/>
                </a:solidFill>
                <a:latin typeface="Times New Roman" panose="02020603050405020304" pitchFamily="18" charset="0"/>
              </a:rPr>
              <a:t>полное тепло плавления     (энтальпия)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5510E881-6417-403B-8DE3-F78D23D45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2" y="326937"/>
            <a:ext cx="7200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Основные уравнения. Термодинамика морского льда</a:t>
            </a:r>
          </a:p>
        </p:txBody>
      </p:sp>
      <p:pic>
        <p:nvPicPr>
          <p:cNvPr id="49167" name="Picture 15">
            <a:extLst>
              <a:ext uri="{FF2B5EF4-FFF2-40B4-BE49-F238E27FC236}">
                <a16:creationId xmlns:a16="http://schemas.microsoft.com/office/drawing/2014/main" id="{BB95E21F-246C-41A8-AD10-ABA565A6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628776"/>
            <a:ext cx="3228975" cy="2411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8" name="Line 16">
            <a:extLst>
              <a:ext uri="{FF2B5EF4-FFF2-40B4-BE49-F238E27FC236}">
                <a16:creationId xmlns:a16="http://schemas.microsoft.com/office/drawing/2014/main" id="{7EBBE58C-C9D7-49CE-92C3-A864A1F1C2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6500" y="2420938"/>
            <a:ext cx="1296988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073816-79CC-4EA0-AAA9-E94364D3F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21</a:t>
            </a:fld>
            <a:endParaRPr lang="ru-RU"/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5825EAA-44AB-44E4-9106-E4DAF24D7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78DC61BB-9E5E-41C8-AB7C-E76639A4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1668" b="5835"/>
          <a:stretch>
            <a:fillRect/>
          </a:stretch>
        </p:blipFill>
        <p:spPr bwMode="auto">
          <a:xfrm>
            <a:off x="2782888" y="765176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24E70A60-2861-4B2A-8D94-2DB2BB896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>
            <a:fillRect/>
          </a:stretch>
        </p:blipFill>
        <p:spPr bwMode="auto">
          <a:xfrm>
            <a:off x="6096001" y="765176"/>
            <a:ext cx="30257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ACC55CE9-DB64-4595-A3E8-0EC247B78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50" y="239908"/>
            <a:ext cx="58324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Соленость морского льда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2C5E7A24-17D9-4B12-9FD6-00F9AB4E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357563"/>
            <a:ext cx="8278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>
                <a:latin typeface="Times New Roman" panose="02020603050405020304" pitchFamily="18" charset="0"/>
              </a:rPr>
              <a:t>Kovacs, A. 1996. Sea ice, Part I. Bulk salinity versus ice</a:t>
            </a:r>
            <a:r>
              <a:rPr lang="en-US" altLang="ru-RU" sz="1400">
                <a:latin typeface="Times New Roman" panose="02020603050405020304" pitchFamily="18" charset="0"/>
              </a:rPr>
              <a:t>f</a:t>
            </a:r>
            <a:r>
              <a:rPr lang="ru-RU" altLang="ru-RU" sz="1400">
                <a:latin typeface="Times New Roman" panose="02020603050405020304" pitchFamily="18" charset="0"/>
              </a:rPr>
              <a:t>oe thickness. Technical</a:t>
            </a:r>
            <a:r>
              <a:rPr lang="en-US" altLang="ru-RU" sz="1400">
                <a:latin typeface="Times New Roman" panose="02020603050405020304" pitchFamily="18" charset="0"/>
              </a:rPr>
              <a:t> </a:t>
            </a:r>
            <a:r>
              <a:rPr lang="ru-RU" altLang="ru-RU" sz="1400">
                <a:latin typeface="Times New Roman" panose="02020603050405020304" pitchFamily="18" charset="0"/>
              </a:rPr>
              <a:t>Report 96-7, Cold Regions Research and Engineering Laboratory, Hanover,</a:t>
            </a:r>
            <a:r>
              <a:rPr lang="en-US" altLang="ru-RU" sz="1400">
                <a:latin typeface="Times New Roman" panose="02020603050405020304" pitchFamily="18" charset="0"/>
              </a:rPr>
              <a:t> </a:t>
            </a:r>
            <a:r>
              <a:rPr lang="ru-RU" altLang="ru-RU" sz="1400">
                <a:latin typeface="Times New Roman" panose="02020603050405020304" pitchFamily="18" charset="0"/>
              </a:rPr>
              <a:t>New Hampshire</a:t>
            </a:r>
          </a:p>
        </p:txBody>
      </p:sp>
      <p:pic>
        <p:nvPicPr>
          <p:cNvPr id="60422" name="Picture 6">
            <a:extLst>
              <a:ext uri="{FF2B5EF4-FFF2-40B4-BE49-F238E27FC236}">
                <a16:creationId xmlns:a16="http://schemas.microsoft.com/office/drawing/2014/main" id="{FF2FD539-AA2C-42F9-8E72-9ED2E3AFF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96" y="3891895"/>
            <a:ext cx="2808287" cy="2603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 Box 8">
            <a:extLst>
              <a:ext uri="{FF2B5EF4-FFF2-40B4-BE49-F238E27FC236}">
                <a16:creationId xmlns:a16="http://schemas.microsoft.com/office/drawing/2014/main" id="{8B616476-C3C7-4029-B33E-7ACCE3762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791" y="4685813"/>
            <a:ext cx="12698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Зима</a:t>
            </a:r>
            <a:endParaRPr lang="ru-RU" altLang="ru-RU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Лето</a:t>
            </a:r>
            <a:endParaRPr lang="ru-RU" altLang="ru-RU" sz="1600" dirty="0">
              <a:latin typeface="Comic Sans MS" panose="030F0702030302020204" pitchFamily="66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42C64C93-D69D-4AD7-BBE2-EC6717ADF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241A16-D677-464F-BA68-6FB0DF8E2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BC47FD-7AE9-4D8F-8E35-C0CBF3FF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23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71521-FB27-4E24-A7A1-2AB6F024C9A2}"/>
              </a:ext>
            </a:extLst>
          </p:cNvPr>
          <p:cNvSpPr txBox="1"/>
          <p:nvPr/>
        </p:nvSpPr>
        <p:spPr>
          <a:xfrm>
            <a:off x="2218299" y="1175873"/>
            <a:ext cx="7913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 err="1">
                <a:latin typeface="AdvP6975"/>
              </a:rPr>
              <a:t>Vancoppenolle</a:t>
            </a:r>
            <a:r>
              <a:rPr lang="en-US" sz="1600" b="0" i="0" u="none" strike="noStrike" baseline="0" dirty="0">
                <a:latin typeface="AdvP6975"/>
              </a:rPr>
              <a:t>, M., H. </a:t>
            </a:r>
            <a:r>
              <a:rPr lang="en-US" sz="1600" b="0" i="0" u="none" strike="noStrike" baseline="0" dirty="0" err="1">
                <a:latin typeface="AdvP6975"/>
              </a:rPr>
              <a:t>Goosse</a:t>
            </a:r>
            <a:r>
              <a:rPr lang="en-US" sz="1600" b="0" i="0" u="none" strike="noStrike" baseline="0" dirty="0">
                <a:latin typeface="AdvP6975"/>
              </a:rPr>
              <a:t>, A. de </a:t>
            </a:r>
            <a:r>
              <a:rPr lang="en-US" sz="1600" b="0" i="0" u="none" strike="noStrike" baseline="0" dirty="0" err="1">
                <a:latin typeface="AdvP6975"/>
              </a:rPr>
              <a:t>Montety</a:t>
            </a:r>
            <a:r>
              <a:rPr lang="en-US" sz="1600" b="0" i="0" u="none" strike="noStrike" baseline="0" dirty="0">
                <a:latin typeface="AdvP6975"/>
              </a:rPr>
              <a:t>, T. </a:t>
            </a:r>
            <a:r>
              <a:rPr lang="en-US" sz="1600" b="0" i="0" u="none" strike="noStrike" baseline="0" dirty="0" err="1">
                <a:latin typeface="AdvP6975"/>
              </a:rPr>
              <a:t>Fichefet</a:t>
            </a:r>
            <a:r>
              <a:rPr lang="en-US" sz="1600" b="0" i="0" u="none" strike="noStrike" baseline="0" dirty="0">
                <a:latin typeface="AdvP6975"/>
              </a:rPr>
              <a:t>, B. Tremblay, and J.-L. </a:t>
            </a:r>
            <a:r>
              <a:rPr lang="en-US" sz="1600" b="0" i="0" u="none" strike="noStrike" baseline="0" dirty="0" err="1">
                <a:latin typeface="AdvP6975"/>
              </a:rPr>
              <a:t>Tison</a:t>
            </a:r>
            <a:r>
              <a:rPr lang="en-US" sz="1600" b="0" i="0" u="none" strike="noStrike" baseline="0" dirty="0">
                <a:latin typeface="AdvP6975"/>
              </a:rPr>
              <a:t> (2010), Modeling brine and nutrient dynamics in Antarctic sea ice: The case of dissolved silica, </a:t>
            </a:r>
            <a:r>
              <a:rPr lang="en-US" sz="1600" b="0" i="0" u="none" strike="noStrike" baseline="0" dirty="0">
                <a:latin typeface="AdvTTf90d833a.I"/>
              </a:rPr>
              <a:t>J. </a:t>
            </a:r>
            <a:r>
              <a:rPr lang="en-US" sz="1600" b="0" i="0" u="none" strike="noStrike" baseline="0" dirty="0" err="1">
                <a:latin typeface="AdvTTf90d833a.I"/>
              </a:rPr>
              <a:t>Geophys</a:t>
            </a:r>
            <a:r>
              <a:rPr lang="en-US" sz="1600" b="0" i="0" u="none" strike="noStrike" baseline="0" dirty="0">
                <a:latin typeface="AdvTTf90d833a.I"/>
              </a:rPr>
              <a:t>. Res.</a:t>
            </a:r>
            <a:r>
              <a:rPr lang="en-US" sz="1600" b="0" i="0" u="none" strike="noStrike" baseline="0" dirty="0">
                <a:latin typeface="AdvTT5843c571"/>
              </a:rPr>
              <a:t>, </a:t>
            </a:r>
            <a:r>
              <a:rPr lang="en-US" sz="1600" b="0" i="0" u="none" strike="noStrike" baseline="0" dirty="0">
                <a:latin typeface="AdvTTf90d833a.I"/>
              </a:rPr>
              <a:t>115</a:t>
            </a:r>
            <a:r>
              <a:rPr lang="en-US" sz="1600" b="0" i="0" u="none" strike="noStrike" baseline="0" dirty="0">
                <a:latin typeface="AdvTT5843c571"/>
              </a:rPr>
              <a:t>, C02005, doi:10.1029/2009JC005369.</a:t>
            </a: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778A55-F051-452C-893B-6E47C5C7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593" y="2276528"/>
            <a:ext cx="4758813" cy="786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EB2DB0-7020-4879-AC8D-F79B3BBD4948}"/>
                  </a:ext>
                </a:extLst>
              </p:cNvPr>
              <p:cNvSpPr txBox="1"/>
              <p:nvPr/>
            </p:nvSpPr>
            <p:spPr>
              <a:xfrm>
                <a:off x="2218299" y="3166474"/>
                <a:ext cx="778976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latin typeface="Comic Sans MS" panose="030F0702030302020204" pitchFamily="66" charset="0"/>
                  </a:rPr>
                  <a:t>e</a:t>
                </a:r>
                <a:r>
                  <a:rPr lang="en-US" sz="1600" dirty="0">
                    <a:latin typeface="Comic Sans MS" panose="030F0702030302020204" pitchFamily="66" charset="0"/>
                  </a:rPr>
                  <a:t> – </a:t>
                </a:r>
                <a:r>
                  <a:rPr lang="ru-RU" sz="1600" dirty="0">
                    <a:latin typeface="Comic Sans MS" panose="030F0702030302020204" pitchFamily="66" charset="0"/>
                  </a:rPr>
                  <a:t>объем солевых карманов,</a:t>
                </a:r>
                <a:r>
                  <a:rPr lang="ru-RU" sz="1600" i="1" dirty="0">
                    <a:latin typeface="Comic Sans MS" panose="030F0702030302020204" pitchFamily="66" charset="0"/>
                  </a:rPr>
                  <a:t> </a:t>
                </a:r>
                <a:r>
                  <a:rPr lang="el-GR" sz="1600" i="1" dirty="0">
                    <a:latin typeface="Comic Sans MS" panose="030F0702030302020204" pitchFamily="66" charset="0"/>
                  </a:rPr>
                  <a:t>σ</a:t>
                </a:r>
                <a:r>
                  <a:rPr lang="ru-RU" sz="1600" i="1" dirty="0">
                    <a:latin typeface="Comic Sans MS" panose="030F0702030302020204" pitchFamily="66" charset="0"/>
                  </a:rPr>
                  <a:t> </a:t>
                </a:r>
                <a:r>
                  <a:rPr lang="ru-RU" sz="1600" dirty="0">
                    <a:latin typeface="Comic Sans MS" panose="030F0702030302020204" pitchFamily="66" charset="0"/>
                  </a:rPr>
                  <a:t>– солёность в кармане, средняя соленость льда </a:t>
                </a:r>
                <a:r>
                  <a:rPr lang="en-US" sz="1600" i="1" dirty="0">
                    <a:latin typeface="Comic Sans MS" panose="030F0702030302020204" pitchFamily="66" charset="0"/>
                  </a:rPr>
                  <a:t>S</a:t>
                </a:r>
                <a:r>
                  <a:rPr lang="en-US" sz="1600" dirty="0">
                    <a:latin typeface="Comic Sans MS" panose="030F0702030302020204" pitchFamily="66" charset="0"/>
                  </a:rPr>
                  <a:t>=</a:t>
                </a:r>
                <a:r>
                  <a:rPr lang="en-US" sz="1600" i="1" dirty="0">
                    <a:latin typeface="Comic Sans MS" panose="030F0702030302020204" pitchFamily="66" charset="0"/>
                  </a:rPr>
                  <a:t>e·</a:t>
                </a:r>
                <a:r>
                  <a:rPr lang="el-GR" sz="1600" i="1" dirty="0">
                    <a:latin typeface="Comic Sans MS" panose="030F0702030302020204" pitchFamily="66" charset="0"/>
                  </a:rPr>
                  <a:t>σ</a:t>
                </a:r>
                <a:r>
                  <a:rPr lang="ru-RU" sz="1600" dirty="0"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- </a:t>
                </a:r>
                <a:r>
                  <a:rPr lang="ru-RU" sz="1600" dirty="0">
                    <a:latin typeface="Comic Sans MS" panose="030F0702030302020204" pitchFamily="66" charset="0"/>
                  </a:rPr>
                  <a:t>скорость дренажа в системе каналов,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- </a:t>
                </a:r>
                <a:r>
                  <a:rPr lang="ru-RU" sz="1600" dirty="0">
                    <a:latin typeface="Comic Sans MS" panose="030F0702030302020204" pitchFamily="66" charset="0"/>
                  </a:rPr>
                  <a:t>молекулярная диффузия соли в воде. Вычисление скорости дренажа – отдельная задача, связанная с оценкой пористости льда в зависимости от температуры. Летом пористость большая и лед становится пресным.</a:t>
                </a:r>
              </a:p>
              <a:p>
                <a:r>
                  <a:rPr lang="ru-RU" sz="1600" dirty="0">
                    <a:latin typeface="Comic Sans MS" panose="030F0702030302020204" pitchFamily="66" charset="0"/>
                  </a:rPr>
                  <a:t>Солёность вновь образовавшегося льда на нижней поверхности считается равной солёности воды, из которой он образовался: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EB2DB0-7020-4879-AC8D-F79B3BBD4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99" y="3166474"/>
                <a:ext cx="7789768" cy="1815882"/>
              </a:xfrm>
              <a:prstGeom prst="rect">
                <a:avLst/>
              </a:prstGeom>
              <a:blipFill>
                <a:blip r:embed="rId3"/>
                <a:stretch>
                  <a:fillRect l="-469" t="-671" r="-391" b="-36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15FCF55-0EEB-447D-B9A7-3154BD78CFE8}"/>
              </a:ext>
            </a:extLst>
          </p:cNvPr>
          <p:cNvSpPr txBox="1"/>
          <p:nvPr/>
        </p:nvSpPr>
        <p:spPr>
          <a:xfrm>
            <a:off x="3103926" y="542055"/>
            <a:ext cx="565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>Диффузия и фильтрация соли во льду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CE61EE2E-9AF4-4000-BF8B-653F3E11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A78F41-100F-4046-9315-85451E331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73" y="4982356"/>
            <a:ext cx="1966452" cy="599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4EE1E8-C6AD-4476-B56A-E45B6FA6E6C8}"/>
                  </a:ext>
                </a:extLst>
              </p:cNvPr>
              <p:cNvSpPr txBox="1"/>
              <p:nvPr/>
            </p:nvSpPr>
            <p:spPr>
              <a:xfrm>
                <a:off x="2218299" y="5486344"/>
                <a:ext cx="76507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Comic Sans MS" panose="030F0702030302020204" pitchFamily="66" charset="0"/>
                  </a:rPr>
                  <a:t>параметр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:r>
                  <a:rPr lang="ru-RU" sz="1600" dirty="0">
                    <a:latin typeface="Comic Sans MS" panose="030F0702030302020204" pitchFamily="66" charset="0"/>
                  </a:rPr>
                  <a:t>эмпирический, эксперименты по чувствительности дают ~1.</a:t>
                </a:r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4EE1E8-C6AD-4476-B56A-E45B6FA6E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299" y="5486344"/>
                <a:ext cx="7650762" cy="338554"/>
              </a:xfrm>
              <a:prstGeom prst="rect">
                <a:avLst/>
              </a:prstGeom>
              <a:blipFill>
                <a:blip r:embed="rId6"/>
                <a:stretch>
                  <a:fillRect l="-478" t="-3571" b="-23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96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19july13">
            <a:extLst>
              <a:ext uri="{FF2B5EF4-FFF2-40B4-BE49-F238E27FC236}">
                <a16:creationId xmlns:a16="http://schemas.microsoft.com/office/drawing/2014/main" id="{52EEC350-BAAF-4C14-A8C4-8DD14C9E8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r="7770" b="381"/>
          <a:stretch>
            <a:fillRect/>
          </a:stretch>
        </p:blipFill>
        <p:spPr bwMode="auto">
          <a:xfrm>
            <a:off x="3829050" y="3941763"/>
            <a:ext cx="2166938" cy="15557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ctangle 3">
            <a:extLst>
              <a:ext uri="{FF2B5EF4-FFF2-40B4-BE49-F238E27FC236}">
                <a16:creationId xmlns:a16="http://schemas.microsoft.com/office/drawing/2014/main" id="{0C991B58-52B8-4A5E-A5BA-699E23C363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76363" y="465139"/>
            <a:ext cx="9144000" cy="6096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Альбедо льда и снега</a:t>
            </a:r>
            <a:endParaRPr lang="en-US" altLang="ru-RU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87460" name="Rectangle 4">
            <a:extLst>
              <a:ext uri="{FF2B5EF4-FFF2-40B4-BE49-F238E27FC236}">
                <a16:creationId xmlns:a16="http://schemas.microsoft.com/office/drawing/2014/main" id="{C99C345A-6A9A-46D9-A4A2-80B8BE1E9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3216275"/>
            <a:ext cx="9144000" cy="152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F792D706-53FA-4364-8BE0-0694B8EB2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50" y="3429000"/>
            <a:ext cx="9309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600" dirty="0"/>
              <a:t>0.0                         0.2                           0.4                           0.6                           0.8                        1.0</a:t>
            </a:r>
          </a:p>
        </p:txBody>
      </p:sp>
      <p:sp>
        <p:nvSpPr>
          <p:cNvPr id="71686" name="Oval 6">
            <a:extLst>
              <a:ext uri="{FF2B5EF4-FFF2-40B4-BE49-F238E27FC236}">
                <a16:creationId xmlns:a16="http://schemas.microsoft.com/office/drawing/2014/main" id="{8F44C59A-A6F9-484D-AC99-E90B45D89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675" y="3186113"/>
            <a:ext cx="228600" cy="2286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687" name="Oval 7">
            <a:extLst>
              <a:ext uri="{FF2B5EF4-FFF2-40B4-BE49-F238E27FC236}">
                <a16:creationId xmlns:a16="http://schemas.microsoft.com/office/drawing/2014/main" id="{4AD42596-A7C5-455F-BD54-CF4A5295B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3173413"/>
            <a:ext cx="228600" cy="228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688" name="Oval 8">
            <a:extLst>
              <a:ext uri="{FF2B5EF4-FFF2-40B4-BE49-F238E27FC236}">
                <a16:creationId xmlns:a16="http://schemas.microsoft.com/office/drawing/2014/main" id="{3F5E7881-5727-4646-9A30-D1AE8518F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75" y="3186113"/>
            <a:ext cx="228600" cy="2286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689" name="Oval 9">
            <a:extLst>
              <a:ext uri="{FF2B5EF4-FFF2-40B4-BE49-F238E27FC236}">
                <a16:creationId xmlns:a16="http://schemas.microsoft.com/office/drawing/2014/main" id="{5F69BA2B-2D51-435A-ACCA-00DCD3C0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3186113"/>
            <a:ext cx="228600" cy="228600"/>
          </a:xfrm>
          <a:prstGeom prst="ellipse">
            <a:avLst/>
          </a:prstGeom>
          <a:solidFill>
            <a:srgbClr val="6600CC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690" name="Oval 10">
            <a:extLst>
              <a:ext uri="{FF2B5EF4-FFF2-40B4-BE49-F238E27FC236}">
                <a16:creationId xmlns:a16="http://schemas.microsoft.com/office/drawing/2014/main" id="{C838FF50-075C-4BB5-9D6C-66CE1865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3186113"/>
            <a:ext cx="228600" cy="228600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691" name="Oval 11">
            <a:extLst>
              <a:ext uri="{FF2B5EF4-FFF2-40B4-BE49-F238E27FC236}">
                <a16:creationId xmlns:a16="http://schemas.microsoft.com/office/drawing/2014/main" id="{1A9A8AF3-CF8D-44E8-8D28-25FA587F4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3173413"/>
            <a:ext cx="228600" cy="2286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ru-RU" altLang="ru-RU" sz="2400">
              <a:solidFill>
                <a:srgbClr val="99CC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693" name="Picture 13" descr="ALBLINE1">
            <a:extLst>
              <a:ext uri="{FF2B5EF4-FFF2-40B4-BE49-F238E27FC236}">
                <a16:creationId xmlns:a16="http://schemas.microsoft.com/office/drawing/2014/main" id="{2B5D272D-5684-4F83-9AFE-4E2706468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941764"/>
            <a:ext cx="2166938" cy="15573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ALB0603">
            <a:extLst>
              <a:ext uri="{FF2B5EF4-FFF2-40B4-BE49-F238E27FC236}">
                <a16:creationId xmlns:a16="http://schemas.microsoft.com/office/drawing/2014/main" id="{07CC84D3-90C8-4E64-B974-083BF28D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r="2870"/>
          <a:stretch>
            <a:fillRect/>
          </a:stretch>
        </p:blipFill>
        <p:spPr bwMode="auto">
          <a:xfrm>
            <a:off x="8401050" y="1271589"/>
            <a:ext cx="2159000" cy="15525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5" name="Picture 15" descr="sarahboat">
            <a:extLst>
              <a:ext uri="{FF2B5EF4-FFF2-40B4-BE49-F238E27FC236}">
                <a16:creationId xmlns:a16="http://schemas.microsoft.com/office/drawing/2014/main" id="{7DF56002-4478-4BB3-860D-4CDBD41E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r="2055"/>
          <a:stretch>
            <a:fillRect/>
          </a:stretch>
        </p:blipFill>
        <p:spPr bwMode="auto">
          <a:xfrm>
            <a:off x="1597025" y="3941764"/>
            <a:ext cx="2084388" cy="1557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6" name="Picture 16" descr="8aug14">
            <a:extLst>
              <a:ext uri="{FF2B5EF4-FFF2-40B4-BE49-F238E27FC236}">
                <a16:creationId xmlns:a16="http://schemas.microsoft.com/office/drawing/2014/main" id="{CF8A099B-93A3-4FE3-8748-26371FAA3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b="29333"/>
          <a:stretch>
            <a:fillRect/>
          </a:stretch>
        </p:blipFill>
        <p:spPr bwMode="auto">
          <a:xfrm>
            <a:off x="1614489" y="1271589"/>
            <a:ext cx="2028825" cy="1550987"/>
          </a:xfrm>
          <a:prstGeom prst="rect">
            <a:avLst/>
          </a:prstGeom>
          <a:noFill/>
          <a:ln w="381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Picture 17" descr="mp81">
            <a:extLst>
              <a:ext uri="{FF2B5EF4-FFF2-40B4-BE49-F238E27FC236}">
                <a16:creationId xmlns:a16="http://schemas.microsoft.com/office/drawing/2014/main" id="{6F6D3C23-9C58-4238-B1A9-581CA0A4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19592" r="4669" b="8015"/>
          <a:stretch>
            <a:fillRect/>
          </a:stretch>
        </p:blipFill>
        <p:spPr bwMode="auto">
          <a:xfrm>
            <a:off x="3775075" y="1271589"/>
            <a:ext cx="2173288" cy="155257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8" name="Picture 18" descr="asd0731c">
            <a:extLst>
              <a:ext uri="{FF2B5EF4-FFF2-40B4-BE49-F238E27FC236}">
                <a16:creationId xmlns:a16="http://schemas.microsoft.com/office/drawing/2014/main" id="{F8587617-4333-4F75-B922-AEA89DDA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4"/>
          <a:stretch>
            <a:fillRect/>
          </a:stretch>
        </p:blipFill>
        <p:spPr bwMode="auto">
          <a:xfrm>
            <a:off x="6169025" y="3941764"/>
            <a:ext cx="2120900" cy="1552575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9" name="Oval 19">
            <a:extLst>
              <a:ext uri="{FF2B5EF4-FFF2-40B4-BE49-F238E27FC236}">
                <a16:creationId xmlns:a16="http://schemas.microsoft.com/office/drawing/2014/main" id="{BE0B74DA-A518-4C66-99CA-251FFA019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3173413"/>
            <a:ext cx="228600" cy="228600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71700" name="Picture 20" descr="BDRF_Ice_2">
            <a:extLst>
              <a:ext uri="{FF2B5EF4-FFF2-40B4-BE49-F238E27FC236}">
                <a16:creationId xmlns:a16="http://schemas.microsoft.com/office/drawing/2014/main" id="{F4FF1A45-8AC9-462E-ABAF-772DE89C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271589"/>
            <a:ext cx="2074863" cy="1557337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1" name="Oval 21">
            <a:extLst>
              <a:ext uri="{FF2B5EF4-FFF2-40B4-BE49-F238E27FC236}">
                <a16:creationId xmlns:a16="http://schemas.microsoft.com/office/drawing/2014/main" id="{1489030B-4B1F-4ECD-BA35-47265CB70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189288"/>
            <a:ext cx="228600" cy="228600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702" name="Text Box 22">
            <a:extLst>
              <a:ext uri="{FF2B5EF4-FFF2-40B4-BE49-F238E27FC236}">
                <a16:creationId xmlns:a16="http://schemas.microsoft.com/office/drawing/2014/main" id="{FBBBC37D-A4B4-41AB-8AE1-34FDCE592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41763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Leads</a:t>
            </a:r>
          </a:p>
        </p:txBody>
      </p:sp>
      <p:sp>
        <p:nvSpPr>
          <p:cNvPr id="71703" name="Text Box 23">
            <a:extLst>
              <a:ext uri="{FF2B5EF4-FFF2-40B4-BE49-F238E27FC236}">
                <a16:creationId xmlns:a16="http://schemas.microsoft.com/office/drawing/2014/main" id="{845D9A7A-51BF-4CCB-8CEF-8BF4E249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5450" y="1308100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Melting snow</a:t>
            </a:r>
          </a:p>
        </p:txBody>
      </p:sp>
      <p:sp>
        <p:nvSpPr>
          <p:cNvPr id="71704" name="Text Box 24">
            <a:extLst>
              <a:ext uri="{FF2B5EF4-FFF2-40B4-BE49-F238E27FC236}">
                <a16:creationId xmlns:a16="http://schemas.microsoft.com/office/drawing/2014/main" id="{12070D45-B3DB-43A5-AAD6-6DCAB2814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938" y="1271588"/>
            <a:ext cx="1111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Bare FY ice</a:t>
            </a:r>
          </a:p>
        </p:txBody>
      </p:sp>
      <p:sp>
        <p:nvSpPr>
          <p:cNvPr id="71705" name="Text Box 25">
            <a:extLst>
              <a:ext uri="{FF2B5EF4-FFF2-40B4-BE49-F238E27FC236}">
                <a16:creationId xmlns:a16="http://schemas.microsoft.com/office/drawing/2014/main" id="{507BF2FC-8843-4557-AEDA-C1D97662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3" y="1271588"/>
            <a:ext cx="1395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Light blue pond</a:t>
            </a:r>
          </a:p>
        </p:txBody>
      </p:sp>
      <p:sp>
        <p:nvSpPr>
          <p:cNvPr id="71706" name="Text Box 26">
            <a:extLst>
              <a:ext uri="{FF2B5EF4-FFF2-40B4-BE49-F238E27FC236}">
                <a16:creationId xmlns:a16="http://schemas.microsoft.com/office/drawing/2014/main" id="{67E94F1F-4A65-47B7-8BFB-A966ED939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6" y="1271588"/>
            <a:ext cx="1001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FFFFFF"/>
                </a:solidFill>
              </a:rPr>
              <a:t>Dark pond</a:t>
            </a:r>
          </a:p>
        </p:txBody>
      </p:sp>
      <p:sp>
        <p:nvSpPr>
          <p:cNvPr id="71707" name="Text Box 27">
            <a:extLst>
              <a:ext uri="{FF2B5EF4-FFF2-40B4-BE49-F238E27FC236}">
                <a16:creationId xmlns:a16="http://schemas.microsoft.com/office/drawing/2014/main" id="{7F5E1CF3-C999-40A2-879B-B324AA451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064" y="3941763"/>
            <a:ext cx="923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Dry snow</a:t>
            </a:r>
          </a:p>
        </p:txBody>
      </p:sp>
      <p:sp>
        <p:nvSpPr>
          <p:cNvPr id="71708" name="Text Box 28">
            <a:extLst>
              <a:ext uri="{FF2B5EF4-FFF2-40B4-BE49-F238E27FC236}">
                <a16:creationId xmlns:a16="http://schemas.microsoft.com/office/drawing/2014/main" id="{E35E5D22-7988-48FB-8A39-668AEEBB8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475" y="3941763"/>
            <a:ext cx="115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Bare MY ice</a:t>
            </a:r>
          </a:p>
        </p:txBody>
      </p:sp>
      <p:sp>
        <p:nvSpPr>
          <p:cNvPr id="71709" name="Text Box 29">
            <a:extLst>
              <a:ext uri="{FF2B5EF4-FFF2-40B4-BE49-F238E27FC236}">
                <a16:creationId xmlns:a16="http://schemas.microsoft.com/office/drawing/2014/main" id="{07295E55-AEAB-4D6A-AD74-BF658176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038" y="3905250"/>
            <a:ext cx="982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Blue pond</a:t>
            </a:r>
          </a:p>
        </p:txBody>
      </p:sp>
      <p:sp>
        <p:nvSpPr>
          <p:cNvPr id="71710" name="Line 30">
            <a:extLst>
              <a:ext uri="{FF2B5EF4-FFF2-40B4-BE49-F238E27FC236}">
                <a16:creationId xmlns:a16="http://schemas.microsoft.com/office/drawing/2014/main" id="{F3D7EA03-DA7F-43CD-B258-0F29A3BA67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9313" y="3209925"/>
            <a:ext cx="0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1" name="Line 31">
            <a:extLst>
              <a:ext uri="{FF2B5EF4-FFF2-40B4-BE49-F238E27FC236}">
                <a16:creationId xmlns:a16="http://schemas.microsoft.com/office/drawing/2014/main" id="{D480A4EA-F0CB-4B0E-9B91-CFC009ADD1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8113" y="3209925"/>
            <a:ext cx="0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2" name="Line 32">
            <a:extLst>
              <a:ext uri="{FF2B5EF4-FFF2-40B4-BE49-F238E27FC236}">
                <a16:creationId xmlns:a16="http://schemas.microsoft.com/office/drawing/2014/main" id="{83209A86-E130-46EF-8121-1B7E65E274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6275" y="3209925"/>
            <a:ext cx="0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3" name="Line 33">
            <a:extLst>
              <a:ext uri="{FF2B5EF4-FFF2-40B4-BE49-F238E27FC236}">
                <a16:creationId xmlns:a16="http://schemas.microsoft.com/office/drawing/2014/main" id="{0BF1080B-18C0-4CA7-BDA9-0B34554E66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5550" y="3209925"/>
            <a:ext cx="0" cy="146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14" name="Text Box 34">
            <a:extLst>
              <a:ext uri="{FF2B5EF4-FFF2-40B4-BE49-F238E27FC236}">
                <a16:creationId xmlns:a16="http://schemas.microsoft.com/office/drawing/2014/main" id="{FCA1EC24-A81C-40E7-ABD8-787CCCB2C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758" y="5755134"/>
            <a:ext cx="6769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dirty="0">
                <a:solidFill>
                  <a:schemeClr val="bg1"/>
                </a:solidFill>
              </a:rPr>
              <a:t>D. </a:t>
            </a:r>
            <a:r>
              <a:rPr lang="en-US" alt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D. Perovich. FAMOS School 2012</a:t>
            </a:r>
            <a:endParaRPr lang="ru-RU" alt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D25E93-6871-C2E5-210C-155B041C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B165A8-B76B-4465-8256-12CFA62095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94937"/>
            <a:ext cx="5038725" cy="295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BB48A-FEF5-4719-AB28-02A5E6326F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48" y="2558402"/>
            <a:ext cx="5324475" cy="22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C55DD-D581-443B-BF55-5ABEFF383892}"/>
              </a:ext>
            </a:extLst>
          </p:cNvPr>
          <p:cNvSpPr txBox="1"/>
          <p:nvPr/>
        </p:nvSpPr>
        <p:spPr>
          <a:xfrm>
            <a:off x="6478703" y="4962178"/>
            <a:ext cx="36827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Репина И. А., Тихонов В. В. Снежницы на поверхности льда в летний период и их связь с климатическими изменениями в Арктике // Российская Арктика. 2018. № 2. С. 15–30.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56330-9730-4624-B50C-4A8C7E1FF4F2}"/>
              </a:ext>
            </a:extLst>
          </p:cNvPr>
          <p:cNvSpPr txBox="1"/>
          <p:nvPr/>
        </p:nvSpPr>
        <p:spPr>
          <a:xfrm>
            <a:off x="1321396" y="5037249"/>
            <a:ext cx="39008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Rösel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Kaleschke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2012. Exceptional melt pond occurrence in the years 2007 and 2011 on the Arctic sea ice revealed from MODIS satellite data // J.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Res. V.117. C05018.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EE17A-AF10-4004-AB7B-B6651F9BBC6F}"/>
              </a:ext>
            </a:extLst>
          </p:cNvPr>
          <p:cNvSpPr txBox="1"/>
          <p:nvPr/>
        </p:nvSpPr>
        <p:spPr>
          <a:xfrm>
            <a:off x="2812584" y="443754"/>
            <a:ext cx="5957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A2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Снежницы (талые лужи)</a:t>
            </a:r>
          </a:p>
          <a:p>
            <a:pPr algn="ctr"/>
            <a:endParaRPr lang="ru-RU" sz="2000" dirty="0">
              <a:solidFill>
                <a:srgbClr val="A2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Изменение альбедо снега/льда покрова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Аккумуляция талой воды на поверхности снега/льда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A044AFE-4C10-4EA5-8965-50ABBC0FA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E2E86A-6D85-4F3B-937D-8CDFFE03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6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4C7645-DD28-4E40-AC1A-21C7A88C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26</a:t>
            </a:fld>
            <a:endParaRPr lang="ru-RU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D27263CD-3E34-4FA5-9267-F1CA6EED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81" y="941967"/>
            <a:ext cx="7056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Реология морского льда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990000"/>
                </a:solidFill>
                <a:latin typeface="Comic Sans MS" panose="030F0702030302020204" pitchFamily="66" charset="0"/>
              </a:rPr>
              <a:t>Основные современные предположения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41FB83E3-FAC8-4A1E-841A-8CE7837BD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446" y="2213282"/>
            <a:ext cx="842486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1. Разреженный лед (сплоченностью до 0.15) ведет себя как идеальный газ, </a:t>
            </a:r>
            <a:r>
              <a:rPr lang="en-US" altLang="ru-RU" sz="1600" dirty="0">
                <a:latin typeface="Comic Sans MS" panose="030F0702030302020204" pitchFamily="66" charset="0"/>
              </a:rPr>
              <a:t>F=0</a:t>
            </a:r>
            <a:r>
              <a:rPr lang="ru-RU" altLang="ru-RU" sz="1600" dirty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2. Если нет торошения, то течение льда можно рассматривать как вязкое течение (классическая жидкость).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3. Если лед толстый и прочный, и занимает всю область, то его можно рассматривать как твердое упругое тело.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Comic Sans MS" panose="030F0702030302020204" pitchFamily="66" charset="0"/>
              </a:rPr>
              <a:t>4. Если происходит разнообразного типа деформация (торошение и наслоение льдин друг на друга) то этот процесс можно аппроксимировать как пластичное течение.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07584B9-B888-454E-B6A4-910E7051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3199840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722046-B53A-444F-AA54-4304E349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2542" y="6303223"/>
            <a:ext cx="2743200" cy="365125"/>
          </a:xfrm>
        </p:spPr>
        <p:txBody>
          <a:bodyPr/>
          <a:lstStyle/>
          <a:p>
            <a:fld id="{8A4BB855-368C-4AE4-96F9-886D95627231}" type="slidenum">
              <a:rPr lang="ru-RU" smtClean="0"/>
              <a:t>27</a:t>
            </a:fld>
            <a:endParaRPr lang="ru-RU" dirty="0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A023396-B067-4577-83B8-1DDCF751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947" y="6226772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A0F17E3-AC55-4679-A61E-3DDEC38AC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81" y="189652"/>
            <a:ext cx="705643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Sea Ice Rheology</a:t>
            </a:r>
            <a:endParaRPr lang="ru-RU" altLang="ru-RU" sz="16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Elliptic Viscous-Plastic</a:t>
            </a:r>
            <a:r>
              <a:rPr lang="ru-RU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(</a:t>
            </a:r>
            <a:r>
              <a:rPr lang="en-US" altLang="ru-RU" sz="1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VP, Hibler 1979)</a:t>
            </a:r>
            <a:endParaRPr lang="ru-RU" altLang="ru-RU" sz="16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E04C63EF-9B1B-4822-909F-7652AC478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1458" y="1025395"/>
          <a:ext cx="475456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95400" imgH="393480" progId="Equation.DSMT4">
                  <p:embed/>
                </p:oleObj>
              </mc:Choice>
              <mc:Fallback>
                <p:oleObj name="Equation" r:id="rId2" imgW="3695400" imgH="39348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E04C63EF-9B1B-4822-909F-7652AC478AF8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458" y="1025395"/>
                        <a:ext cx="4754562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F41A26C6-E0C6-46A6-B6C1-FF6A8C07DC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3617" y="1703549"/>
          <a:ext cx="170338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507960" progId="Equation.DSMT4">
                  <p:embed/>
                </p:oleObj>
              </mc:Choice>
              <mc:Fallback>
                <p:oleObj name="Equation" r:id="rId4" imgW="1307880" imgH="507960" progId="Equation.DSMT4">
                  <p:embed/>
                  <p:pic>
                    <p:nvPicPr>
                      <p:cNvPr id="10" name="Object 8">
                        <a:extLst>
                          <a:ext uri="{FF2B5EF4-FFF2-40B4-BE49-F238E27FC236}">
                            <a16:creationId xmlns:a16="http://schemas.microsoft.com/office/drawing/2014/main" id="{F41A26C6-E0C6-46A6-B6C1-FF6A8C07DC92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617" y="1703549"/>
                        <a:ext cx="1703387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A492701F-DFB4-4A6B-89BF-622E3A17F9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07804" y="2268720"/>
          <a:ext cx="20542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74640" imgH="431640" progId="Equation.DSMT4">
                  <p:embed/>
                </p:oleObj>
              </mc:Choice>
              <mc:Fallback>
                <p:oleObj name="Equation" r:id="rId6" imgW="1574640" imgH="431640" progId="Equation.DSMT4">
                  <p:embed/>
                  <p:pic>
                    <p:nvPicPr>
                      <p:cNvPr id="11" name="Object 9">
                        <a:extLst>
                          <a:ext uri="{FF2B5EF4-FFF2-40B4-BE49-F238E27FC236}">
                            <a16:creationId xmlns:a16="http://schemas.microsoft.com/office/drawing/2014/main" id="{A492701F-DFB4-4A6B-89BF-622E3A17F92C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804" y="2268720"/>
                        <a:ext cx="2054225" cy="560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0">
            <a:extLst>
              <a:ext uri="{FF2B5EF4-FFF2-40B4-BE49-F238E27FC236}">
                <a16:creationId xmlns:a16="http://schemas.microsoft.com/office/drawing/2014/main" id="{6137CBF1-DDF9-4C10-9096-ABEFB977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979" y="1981382"/>
            <a:ext cx="295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Newtonian viscous fluid </a:t>
            </a:r>
            <a:r>
              <a:rPr lang="el-GR" altLang="ru-RU" sz="1400" b="1" i="1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ζ</a:t>
            </a:r>
            <a:r>
              <a:rPr lang="el-GR" altLang="ru-RU" sz="1400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0</a:t>
            </a:r>
            <a:r>
              <a:rPr lang="en-US" altLang="ru-RU" sz="140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endParaRPr lang="ru-RU" altLang="ru-RU" sz="140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3" name="Object 11">
            <a:extLst>
              <a:ext uri="{FF2B5EF4-FFF2-40B4-BE49-F238E27FC236}">
                <a16:creationId xmlns:a16="http://schemas.microsoft.com/office/drawing/2014/main" id="{81C9BBD1-6F22-4AFA-96CC-C86B6B160B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9927" y="4756332"/>
          <a:ext cx="454818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04960" imgH="482400" progId="Equation.DSMT4">
                  <p:embed/>
                </p:oleObj>
              </mc:Choice>
              <mc:Fallback>
                <p:oleObj name="Equation" r:id="rId8" imgW="3504960" imgH="482400" progId="Equation.DSMT4">
                  <p:embed/>
                  <p:pic>
                    <p:nvPicPr>
                      <p:cNvPr id="13" name="Object 11">
                        <a:extLst>
                          <a:ext uri="{FF2B5EF4-FFF2-40B4-BE49-F238E27FC236}">
                            <a16:creationId xmlns:a16="http://schemas.microsoft.com/office/drawing/2014/main" id="{81C9BBD1-6F22-4AFA-96CC-C86B6B160BFC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927" y="4756332"/>
                        <a:ext cx="4548188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>
            <a:extLst>
              <a:ext uri="{FF2B5EF4-FFF2-40B4-BE49-F238E27FC236}">
                <a16:creationId xmlns:a16="http://schemas.microsoft.com/office/drawing/2014/main" id="{5AA63F01-1ABC-4FF8-858F-27347B8E54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9927" y="5404032"/>
          <a:ext cx="454818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04960" imgH="482400" progId="Equation.DSMT4">
                  <p:embed/>
                </p:oleObj>
              </mc:Choice>
              <mc:Fallback>
                <p:oleObj name="Equation" r:id="rId10" imgW="3504960" imgH="482400" progId="Equation.DSMT4">
                  <p:embed/>
                  <p:pic>
                    <p:nvPicPr>
                      <p:cNvPr id="14" name="Object 12">
                        <a:extLst>
                          <a:ext uri="{FF2B5EF4-FFF2-40B4-BE49-F238E27FC236}">
                            <a16:creationId xmlns:a16="http://schemas.microsoft.com/office/drawing/2014/main" id="{5AA63F01-1ABC-4FF8-858F-27347B8E5414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927" y="5404032"/>
                        <a:ext cx="4548188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">
            <a:extLst>
              <a:ext uri="{FF2B5EF4-FFF2-40B4-BE49-F238E27FC236}">
                <a16:creationId xmlns:a16="http://schemas.microsoft.com/office/drawing/2014/main" id="{E98E8433-92DB-4E48-AC16-28E6BA8642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4397" y="3769100"/>
          <a:ext cx="70643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45760" imgH="393480" progId="Equation.DSMT4">
                  <p:embed/>
                </p:oleObj>
              </mc:Choice>
              <mc:Fallback>
                <p:oleObj name="Equation" r:id="rId12" imgW="545760" imgH="393480" progId="Equation.DSMT4">
                  <p:embed/>
                  <p:pic>
                    <p:nvPicPr>
                      <p:cNvPr id="15" name="Object 13">
                        <a:extLst>
                          <a:ext uri="{FF2B5EF4-FFF2-40B4-BE49-F238E27FC236}">
                            <a16:creationId xmlns:a16="http://schemas.microsoft.com/office/drawing/2014/main" id="{E98E8433-92DB-4E48-AC16-28E6BA864294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4397" y="3769100"/>
                        <a:ext cx="706437" cy="512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4">
            <a:extLst>
              <a:ext uri="{FF2B5EF4-FFF2-40B4-BE49-F238E27FC236}">
                <a16:creationId xmlns:a16="http://schemas.microsoft.com/office/drawing/2014/main" id="{1FC9DD44-A59C-42EC-B628-73E3D4A48F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1560" y="3759298"/>
          <a:ext cx="57943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44240" imgH="393480" progId="Equation.DSMT4">
                  <p:embed/>
                </p:oleObj>
              </mc:Choice>
              <mc:Fallback>
                <p:oleObj name="Equation" r:id="rId14" imgW="444240" imgH="393480" progId="Equation.DSMT4">
                  <p:embed/>
                  <p:pic>
                    <p:nvPicPr>
                      <p:cNvPr id="16" name="Object 14">
                        <a:extLst>
                          <a:ext uri="{FF2B5EF4-FFF2-40B4-BE49-F238E27FC236}">
                            <a16:creationId xmlns:a16="http://schemas.microsoft.com/office/drawing/2014/main" id="{1FC9DD44-A59C-42EC-B628-73E3D4A48FE5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1560" y="3759298"/>
                        <a:ext cx="579438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5">
            <a:extLst>
              <a:ext uri="{FF2B5EF4-FFF2-40B4-BE49-F238E27FC236}">
                <a16:creationId xmlns:a16="http://schemas.microsoft.com/office/drawing/2014/main" id="{40BFE036-BCBF-4018-BB15-AC1D78AA98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11500" y="4305300"/>
          <a:ext cx="4735513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632040" imgH="279360" progId="Equation.DSMT4">
                  <p:embed/>
                </p:oleObj>
              </mc:Choice>
              <mc:Fallback>
                <p:oleObj name="Equation" r:id="rId16" imgW="3632040" imgH="279360" progId="Equation.DSMT4">
                  <p:embed/>
                  <p:pic>
                    <p:nvPicPr>
                      <p:cNvPr id="17" name="Object 15">
                        <a:extLst>
                          <a:ext uri="{FF2B5EF4-FFF2-40B4-BE49-F238E27FC236}">
                            <a16:creationId xmlns:a16="http://schemas.microsoft.com/office/drawing/2014/main" id="{40BFE036-BCBF-4018-BB15-AC1D78AA989F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4305300"/>
                        <a:ext cx="4735513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>
            <a:extLst>
              <a:ext uri="{FF2B5EF4-FFF2-40B4-BE49-F238E27FC236}">
                <a16:creationId xmlns:a16="http://schemas.microsoft.com/office/drawing/2014/main" id="{924A5DEC-E7D9-4622-BF4E-B1C2AF559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54" y="2394668"/>
            <a:ext cx="4464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600" b="1" i="1">
                <a:solidFill>
                  <a:srgbClr val="99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ru-RU" sz="1600">
                <a:solidFill>
                  <a:srgbClr val="990000"/>
                </a:solidFill>
              </a:rPr>
              <a:t> - </a:t>
            </a:r>
            <a:r>
              <a:rPr lang="en-US" altLang="ru-RU" sz="1400">
                <a:latin typeface="Comic Sans MS" panose="030F0702030302020204" pitchFamily="66" charset="0"/>
              </a:rPr>
              <a:t>assumed to be the function of the sea ice state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1C1C074-71B8-4CA6-862C-5E5FA0D10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77703"/>
              </p:ext>
            </p:extLst>
          </p:nvPr>
        </p:nvGraphicFramePr>
        <p:xfrm>
          <a:off x="4994275" y="2703513"/>
          <a:ext cx="140970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93760" imgH="228600" progId="Equation.DSMT4">
                  <p:embed/>
                </p:oleObj>
              </mc:Choice>
              <mc:Fallback>
                <p:oleObj name="Equation" r:id="rId18" imgW="119376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1C1C074-71B8-4CA6-862C-5E5FA0D10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4275" y="2703513"/>
                        <a:ext cx="1409700" cy="26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0">
            <a:extLst>
              <a:ext uri="{FF2B5EF4-FFF2-40B4-BE49-F238E27FC236}">
                <a16:creationId xmlns:a16="http://schemas.microsoft.com/office/drawing/2014/main" id="{8867E376-DCA2-4003-9973-1B041CA2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54" y="2755031"/>
            <a:ext cx="2736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The simplest approximation</a:t>
            </a:r>
            <a:r>
              <a:rPr lang="ru-RU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936A30FC-B5E6-4A54-A671-73BCDBB17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358" y="1098420"/>
            <a:ext cx="15113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latin typeface="Comic Sans MS" panose="030F0702030302020204" pitchFamily="66" charset="0"/>
              </a:rPr>
              <a:t>Strain tensor components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5301914E-6918-4EC4-80A3-655ACC706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54" y="1776574"/>
            <a:ext cx="2232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latin typeface="Comic Sans MS" panose="030F0702030302020204" pitchFamily="66" charset="0"/>
              </a:rPr>
              <a:t>Deformation rate tensor components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F651D3CB-A112-4DC9-ABEB-1F84EC35E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028" y="3298430"/>
            <a:ext cx="4176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ru-RU" sz="1400" b="1" i="1" dirty="0">
                <a:solidFill>
                  <a:srgbClr val="99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ζ</a:t>
            </a:r>
            <a:r>
              <a:rPr lang="en-US" altLang="ru-RU" sz="1400" b="1" i="1" dirty="0">
                <a:solidFill>
                  <a:srgbClr val="99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l-GR" altLang="ru-RU" sz="1400" b="1" i="1" dirty="0">
                <a:solidFill>
                  <a:srgbClr val="99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η</a:t>
            </a:r>
            <a:r>
              <a:rPr lang="ru-RU" altLang="ru-RU" sz="1400" dirty="0">
                <a:solidFill>
                  <a:srgbClr val="990000"/>
                </a:solidFill>
                <a:latin typeface="Comic Sans MS" panose="030F0702030302020204" pitchFamily="66" charset="0"/>
              </a:rPr>
              <a:t>- </a:t>
            </a:r>
            <a:r>
              <a:rPr lang="en-US" altLang="ru-RU" sz="1400" dirty="0">
                <a:solidFill>
                  <a:srgbClr val="990000"/>
                </a:solidFill>
                <a:latin typeface="Comic Sans MS" panose="030F0702030302020204" pitchFamily="66" charset="0"/>
              </a:rPr>
              <a:t>coefficients of bulk and shear viscosities</a:t>
            </a:r>
            <a:endParaRPr lang="ru-RU" altLang="ru-RU" sz="1400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2C0E4DD9-24EB-4F7E-8024-AF9701855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542" y="1981382"/>
            <a:ext cx="3097212" cy="9350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5" name="Picture 29">
            <a:extLst>
              <a:ext uri="{FF2B5EF4-FFF2-40B4-BE49-F238E27FC236}">
                <a16:creationId xmlns:a16="http://schemas.microsoft.com/office/drawing/2014/main" id="{14E033C1-2C93-4FB7-9AD1-D8122358C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r="19130" b="1660"/>
          <a:stretch>
            <a:fillRect/>
          </a:stretch>
        </p:blipFill>
        <p:spPr bwMode="auto">
          <a:xfrm>
            <a:off x="8379270" y="3157645"/>
            <a:ext cx="2200043" cy="224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469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1AB7079-AC61-4D75-B41B-C7B10D69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28</a:t>
            </a:fld>
            <a:endParaRPr lang="ru-RU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6BE6F9F-B0E8-42A3-B576-727F7F9A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450" y="1830178"/>
            <a:ext cx="88691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Elastic-Plastic-Anisotropic</a:t>
            </a: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M. </a:t>
            </a:r>
            <a:r>
              <a:rPr lang="ru-RU" altLang="ru-RU" sz="1400" dirty="0" err="1">
                <a:latin typeface="Comic Sans MS" panose="030F0702030302020204" pitchFamily="66" charset="0"/>
              </a:rPr>
              <a:t>Tsamados</a:t>
            </a:r>
            <a:r>
              <a:rPr lang="ru-RU" altLang="ru-RU" sz="1400" dirty="0">
                <a:latin typeface="Comic Sans MS" panose="030F0702030302020204" pitchFamily="66" charset="0"/>
              </a:rPr>
              <a:t>, D. L. </a:t>
            </a:r>
            <a:r>
              <a:rPr lang="ru-RU" altLang="ru-RU" sz="1400" dirty="0" err="1">
                <a:latin typeface="Comic Sans MS" panose="030F0702030302020204" pitchFamily="66" charset="0"/>
              </a:rPr>
              <a:t>Feltham</a:t>
            </a:r>
            <a:r>
              <a:rPr lang="ru-RU" altLang="ru-RU" sz="1400" dirty="0">
                <a:latin typeface="Comic Sans MS" panose="030F0702030302020204" pitchFamily="66" charset="0"/>
              </a:rPr>
              <a:t>,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A. V. </a:t>
            </a:r>
            <a:r>
              <a:rPr lang="ru-RU" altLang="ru-RU" sz="1400" dirty="0" err="1">
                <a:latin typeface="Comic Sans MS" panose="030F0702030302020204" pitchFamily="66" charset="0"/>
              </a:rPr>
              <a:t>Wilchinsky</a:t>
            </a:r>
            <a:r>
              <a:rPr lang="ru-RU" altLang="ru-RU" sz="1400" dirty="0">
                <a:latin typeface="Comic Sans MS" panose="030F0702030302020204" pitchFamily="66" charset="0"/>
              </a:rPr>
              <a:t>. Impact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a </a:t>
            </a:r>
            <a:r>
              <a:rPr lang="ru-RU" altLang="ru-RU" sz="1400" dirty="0" err="1">
                <a:latin typeface="Comic Sans MS" panose="030F0702030302020204" pitchFamily="66" charset="0"/>
              </a:rPr>
              <a:t>new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anisotropic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rheology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simulations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arctic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sea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ice</a:t>
            </a:r>
            <a:r>
              <a:rPr lang="ru-RU" altLang="ru-RU" sz="1400" dirty="0">
                <a:latin typeface="Comic Sans MS" panose="030F0702030302020204" pitchFamily="66" charset="0"/>
              </a:rPr>
              <a:t>. J. </a:t>
            </a:r>
            <a:r>
              <a:rPr lang="ru-RU" altLang="ru-RU" sz="1400" dirty="0" err="1">
                <a:latin typeface="Comic Sans MS" panose="030F0702030302020204" pitchFamily="66" charset="0"/>
              </a:rPr>
              <a:t>Geophys</a:t>
            </a:r>
            <a:r>
              <a:rPr lang="ru-RU" altLang="ru-RU" sz="1400" dirty="0">
                <a:latin typeface="Comic Sans MS" panose="030F0702030302020204" pitchFamily="66" charset="0"/>
              </a:rPr>
              <a:t>. Res.: </a:t>
            </a:r>
            <a:r>
              <a:rPr lang="ru-RU" altLang="ru-RU" sz="1400" dirty="0" err="1">
                <a:latin typeface="Comic Sans MS" panose="030F0702030302020204" pitchFamily="66" charset="0"/>
              </a:rPr>
              <a:t>Oceans</a:t>
            </a:r>
            <a:r>
              <a:rPr lang="ru-RU" altLang="ru-RU" sz="1400" dirty="0">
                <a:latin typeface="Comic Sans MS" panose="030F0702030302020204" pitchFamily="66" charset="0"/>
              </a:rPr>
              <a:t>, 118(1): 91–107, 2013. </a:t>
            </a:r>
            <a:r>
              <a:rPr lang="ru-RU" altLang="ru-RU" sz="1400" dirty="0" err="1">
                <a:latin typeface="Comic Sans MS" panose="030F0702030302020204" pitchFamily="66" charset="0"/>
              </a:rPr>
              <a:t>doi</a:t>
            </a:r>
            <a:r>
              <a:rPr lang="ru-RU" altLang="ru-RU" sz="1400" dirty="0">
                <a:latin typeface="Comic Sans MS" panose="030F0702030302020204" pitchFamily="66" charset="0"/>
              </a:rPr>
              <a:t>: 10.1029/2012JC007990.</a:t>
            </a:r>
            <a:r>
              <a:rPr lang="ru-RU" altLang="ru-RU" sz="1600" dirty="0">
                <a:latin typeface="Comic Sans MS" panose="030F0702030302020204" pitchFamily="66" charset="0"/>
              </a:rPr>
              <a:t> </a:t>
            </a:r>
            <a:endParaRPr lang="en-US" altLang="ru-RU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ru-RU" sz="16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Maxwell E</a:t>
            </a:r>
            <a:r>
              <a:rPr lang="ru-RU" altLang="ru-RU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lasto</a:t>
            </a:r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B</a:t>
            </a:r>
            <a:r>
              <a:rPr lang="ru-RU" altLang="ru-RU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rittle</a:t>
            </a:r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R</a:t>
            </a:r>
            <a:r>
              <a:rPr lang="ru-RU" altLang="ru-RU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heology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 (MEB)</a:t>
            </a:r>
            <a:r>
              <a:rPr lang="ru-RU" altLang="ru-RU" dirty="0">
                <a:latin typeface="Comic Sans MS" panose="030F0702030302020204" pitchFamily="66" charset="0"/>
              </a:rPr>
              <a:t> </a:t>
            </a:r>
            <a:endParaRPr lang="en-US" altLang="ru-RU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L. </a:t>
            </a:r>
            <a:r>
              <a:rPr lang="ru-RU" altLang="ru-RU" sz="1400" dirty="0" err="1">
                <a:latin typeface="Comic Sans MS" panose="030F0702030302020204" pitchFamily="66" charset="0"/>
              </a:rPr>
              <a:t>Girard</a:t>
            </a:r>
            <a:r>
              <a:rPr lang="ru-RU" altLang="ru-RU" sz="1400" dirty="0">
                <a:latin typeface="Comic Sans MS" panose="030F0702030302020204" pitchFamily="66" charset="0"/>
              </a:rPr>
              <a:t>, S. </a:t>
            </a:r>
            <a:r>
              <a:rPr lang="ru-RU" altLang="ru-RU" sz="1400" dirty="0" err="1">
                <a:latin typeface="Comic Sans MS" panose="030F0702030302020204" pitchFamily="66" charset="0"/>
              </a:rPr>
              <a:t>Bouillon</a:t>
            </a:r>
            <a:r>
              <a:rPr lang="ru-RU" altLang="ru-RU" sz="1400" dirty="0">
                <a:latin typeface="Comic Sans MS" panose="030F0702030302020204" pitchFamily="66" charset="0"/>
              </a:rPr>
              <a:t>, J. </a:t>
            </a:r>
            <a:r>
              <a:rPr lang="ru-RU" altLang="ru-RU" sz="1400" dirty="0" err="1">
                <a:latin typeface="Comic Sans MS" panose="030F0702030302020204" pitchFamily="66" charset="0"/>
              </a:rPr>
              <a:t>Weiss</a:t>
            </a:r>
            <a:r>
              <a:rPr lang="ru-RU" altLang="ru-RU" sz="1400" dirty="0">
                <a:latin typeface="Comic Sans MS" panose="030F0702030302020204" pitchFamily="66" charset="0"/>
              </a:rPr>
              <a:t>, D. </a:t>
            </a:r>
            <a:r>
              <a:rPr lang="ru-RU" altLang="ru-RU" sz="1400" dirty="0" err="1">
                <a:latin typeface="Comic Sans MS" panose="030F0702030302020204" pitchFamily="66" charset="0"/>
              </a:rPr>
              <a:t>Amitrano</a:t>
            </a:r>
            <a:r>
              <a:rPr lang="ru-RU" altLang="ru-RU" sz="1400" dirty="0">
                <a:latin typeface="Comic Sans MS" panose="030F0702030302020204" pitchFamily="66" charset="0"/>
              </a:rPr>
              <a:t>, T. </a:t>
            </a:r>
            <a:r>
              <a:rPr lang="ru-RU" altLang="ru-RU" sz="1400" dirty="0" err="1">
                <a:latin typeface="Comic Sans MS" panose="030F0702030302020204" pitchFamily="66" charset="0"/>
              </a:rPr>
              <a:t>Fichefet</a:t>
            </a:r>
            <a:r>
              <a:rPr lang="ru-RU" altLang="ru-RU" sz="1400" dirty="0">
                <a:latin typeface="Comic Sans MS" panose="030F0702030302020204" pitchFamily="66" charset="0"/>
              </a:rPr>
              <a:t>,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V. </a:t>
            </a:r>
            <a:r>
              <a:rPr lang="ru-RU" altLang="ru-RU" sz="1400" dirty="0" err="1">
                <a:latin typeface="Comic Sans MS" panose="030F0702030302020204" pitchFamily="66" charset="0"/>
              </a:rPr>
              <a:t>Legat</a:t>
            </a:r>
            <a:r>
              <a:rPr lang="ru-RU" altLang="ru-RU" sz="1400" dirty="0">
                <a:latin typeface="Comic Sans MS" panose="030F0702030302020204" pitchFamily="66" charset="0"/>
              </a:rPr>
              <a:t>. A </a:t>
            </a:r>
            <a:r>
              <a:rPr lang="ru-RU" altLang="ru-RU" sz="1400" dirty="0" err="1">
                <a:latin typeface="Comic Sans MS" panose="030F0702030302020204" pitchFamily="66" charset="0"/>
              </a:rPr>
              <a:t>new</a:t>
            </a:r>
            <a:r>
              <a:rPr lang="ru-RU" altLang="ru-RU" sz="1400" dirty="0">
                <a:latin typeface="Comic Sans MS" panose="030F0702030302020204" pitchFamily="66" charset="0"/>
              </a:rPr>
              <a:t>  </a:t>
            </a:r>
            <a:r>
              <a:rPr lang="ru-RU" altLang="ru-RU" sz="1400" dirty="0" err="1">
                <a:latin typeface="Comic Sans MS" panose="030F0702030302020204" pitchFamily="66" charset="0"/>
              </a:rPr>
              <a:t>modeling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framework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for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sea-ice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mechanics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based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elasto-brittle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rheology</a:t>
            </a:r>
            <a:r>
              <a:rPr lang="ru-RU" altLang="ru-RU" sz="1400" dirty="0">
                <a:latin typeface="Comic Sans MS" panose="030F0702030302020204" pitchFamily="66" charset="0"/>
              </a:rPr>
              <a:t>.  </a:t>
            </a:r>
            <a:r>
              <a:rPr lang="ru-RU" altLang="ru-RU" sz="1400" dirty="0" err="1">
                <a:latin typeface="Comic Sans MS" panose="030F0702030302020204" pitchFamily="66" charset="0"/>
              </a:rPr>
              <a:t>Annals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Glaciology</a:t>
            </a:r>
            <a:r>
              <a:rPr lang="ru-RU" altLang="ru-RU" sz="1400" dirty="0">
                <a:latin typeface="Comic Sans MS" panose="030F0702030302020204" pitchFamily="66" charset="0"/>
              </a:rPr>
              <a:t>, 52(57):123–132, 2011. </a:t>
            </a:r>
            <a:endParaRPr lang="en-US" altLang="ru-RU" sz="1400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400" dirty="0">
                <a:latin typeface="Comic Sans MS" panose="030F0702030302020204" pitchFamily="66" charset="0"/>
              </a:rPr>
              <a:t>S. </a:t>
            </a:r>
            <a:r>
              <a:rPr lang="ru-RU" altLang="ru-RU" sz="1400" dirty="0" err="1">
                <a:latin typeface="Comic Sans MS" panose="030F0702030302020204" pitchFamily="66" charset="0"/>
              </a:rPr>
              <a:t>Bouillon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and</a:t>
            </a:r>
            <a:r>
              <a:rPr lang="ru-RU" altLang="ru-RU" sz="1400" dirty="0">
                <a:latin typeface="Comic Sans MS" panose="030F0702030302020204" pitchFamily="66" charset="0"/>
              </a:rPr>
              <a:t> P. </a:t>
            </a:r>
            <a:r>
              <a:rPr lang="ru-RU" altLang="ru-RU" sz="1400" dirty="0" err="1">
                <a:latin typeface="Comic Sans MS" panose="030F0702030302020204" pitchFamily="66" charset="0"/>
              </a:rPr>
              <a:t>Rampal</a:t>
            </a:r>
            <a:r>
              <a:rPr lang="ru-RU" altLang="ru-RU" sz="1400" dirty="0">
                <a:latin typeface="Comic Sans MS" panose="030F0702030302020204" pitchFamily="66" charset="0"/>
              </a:rPr>
              <a:t>. </a:t>
            </a:r>
            <a:r>
              <a:rPr lang="ru-RU" altLang="ru-RU" sz="1400" dirty="0" err="1">
                <a:latin typeface="Comic Sans MS" panose="030F0702030302020204" pitchFamily="66" charset="0"/>
              </a:rPr>
              <a:t>Presentation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the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dynamical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core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of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neXtSIM</a:t>
            </a:r>
            <a:r>
              <a:rPr lang="ru-RU" altLang="ru-RU" sz="1400" dirty="0">
                <a:latin typeface="Comic Sans MS" panose="030F0702030302020204" pitchFamily="66" charset="0"/>
              </a:rPr>
              <a:t>, a </a:t>
            </a:r>
            <a:r>
              <a:rPr lang="ru-RU" altLang="ru-RU" sz="1400" dirty="0" err="1">
                <a:latin typeface="Comic Sans MS" panose="030F0702030302020204" pitchFamily="66" charset="0"/>
              </a:rPr>
              <a:t>new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sea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ice</a:t>
            </a:r>
            <a:r>
              <a:rPr lang="ru-RU" altLang="ru-RU" sz="1400" dirty="0">
                <a:latin typeface="Comic Sans MS" panose="030F0702030302020204" pitchFamily="66" charset="0"/>
              </a:rPr>
              <a:t> </a:t>
            </a:r>
            <a:r>
              <a:rPr lang="ru-RU" altLang="ru-RU" sz="1400" dirty="0" err="1">
                <a:latin typeface="Comic Sans MS" panose="030F0702030302020204" pitchFamily="66" charset="0"/>
              </a:rPr>
              <a:t>model</a:t>
            </a:r>
            <a:r>
              <a:rPr lang="ru-RU" altLang="ru-RU" sz="1400" dirty="0">
                <a:latin typeface="Comic Sans MS" panose="030F0702030302020204" pitchFamily="66" charset="0"/>
              </a:rPr>
              <a:t>. Ocean Modelling, 91:23–37, 2015. </a:t>
            </a:r>
            <a:r>
              <a:rPr lang="ru-RU" altLang="ru-RU" sz="1400" dirty="0" err="1">
                <a:latin typeface="Comic Sans MS" panose="030F0702030302020204" pitchFamily="66" charset="0"/>
              </a:rPr>
              <a:t>doi</a:t>
            </a:r>
            <a:r>
              <a:rPr lang="ru-RU" altLang="ru-RU" sz="1400" dirty="0">
                <a:latin typeface="Comic Sans MS" panose="030F0702030302020204" pitchFamily="66" charset="0"/>
              </a:rPr>
              <a:t>: http://dx.doi.org/ 10.1016/j.ocemod.2015.04.005. 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FC7F8A94-A6B7-4609-A0FE-062422DFF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838" y="6310315"/>
            <a:ext cx="31146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i="1" dirty="0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</p:spTree>
    <p:extLst>
      <p:ext uri="{BB962C8B-B14F-4D97-AF65-F5344CB8AC3E}">
        <p14:creationId xmlns:p14="http://schemas.microsoft.com/office/powerpoint/2010/main" val="1805339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>
            <a:extLst>
              <a:ext uri="{FF2B5EF4-FFF2-40B4-BE49-F238E27FC236}">
                <a16:creationId xmlns:a16="http://schemas.microsoft.com/office/drawing/2014/main" id="{E5E6208A-BBD2-4634-AD85-38E4FA94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356" y="895739"/>
            <a:ext cx="8777288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rgbClr val="990000"/>
                </a:solidFill>
                <a:latin typeface="Comic Sans MS" panose="030F0702030302020204" pitchFamily="66" charset="0"/>
              </a:rPr>
              <a:t>Вопросы</a:t>
            </a:r>
          </a:p>
          <a:p>
            <a:pPr>
              <a:spcBef>
                <a:spcPct val="50000"/>
              </a:spcBef>
            </a:pPr>
            <a:endParaRPr lang="ru-RU" altLang="ru-RU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1. Какова должна быть сложность физической формулировки термодинамической модели льда и снега (с проталинами и вторичным дном, если такое возможно)?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2. Сколько слоев (уровней) по толщине снега и льда должно быть в модели для приемлемой точности?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3. Сколько градаций по толщине должно быть в модели и как выбирать распределение по градациям?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4. Что делать с торосами (альбедо, профиль температуры, солёности)?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5. Как вычислять поток тепла от океана к нижней поверхности льда (учитывая сложность поверхности последнего)?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6. Как определять толщину льда и соленость молодого льда?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7. Как вычислять эволюцию солености льда, учитывая его возможное разрушение?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8. Как учитывать различные морфологии льда и его возраст?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3A713B-378A-07BC-8315-8FFDAA05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197EEC2-2A71-458B-8D20-B08AADA8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14"/>
          <a:stretch>
            <a:fillRect/>
          </a:stretch>
        </p:blipFill>
        <p:spPr bwMode="auto">
          <a:xfrm>
            <a:off x="3133724" y="500955"/>
            <a:ext cx="5476875" cy="622542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6117F8-E6B7-4B67-ADC0-28240D1C40F3}"/>
              </a:ext>
            </a:extLst>
          </p:cNvPr>
          <p:cNvSpPr txBox="1"/>
          <p:nvPr/>
        </p:nvSpPr>
        <p:spPr>
          <a:xfrm>
            <a:off x="2400300" y="316289"/>
            <a:ext cx="7277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A50021"/>
                </a:solidFill>
                <a:latin typeface="Comic Sans MS" panose="030F0702030302020204" pitchFamily="66" charset="0"/>
              </a:rPr>
              <a:t>Слабый прилив в Центральной Арктике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0BD479-CFBA-2238-955B-620E2051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43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4B595957-05DA-4B48-B0CF-B5CA43FE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2492376"/>
            <a:ext cx="727233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Конвекция под неоднородной поверхностью льда</a:t>
            </a:r>
          </a:p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(Глазунов и Яковлев, 2020)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C43679-4941-63D9-F001-49CF20B6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AD222EC-12C6-4B5E-BD2A-47990025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692151"/>
            <a:ext cx="7561262" cy="52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FA92F449-7FF1-4568-9FC9-9477933D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260351"/>
            <a:ext cx="705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000066"/>
                </a:solidFill>
                <a:latin typeface="Comic Sans MS" panose="030F0702030302020204" pitchFamily="66" charset="0"/>
              </a:rPr>
              <a:t>Гидрология в Арктике по данным наблюдений</a:t>
            </a: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5D651F5E-9861-4DD7-B414-C1B4A0593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1" y="6308725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600" i="1">
                <a:latin typeface="Times New Roman" panose="02020603050405020304" pitchFamily="18" charset="0"/>
              </a:rPr>
              <a:t>Н.Г. Яковлев, ИВМ РАН, Москва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C3F428-4FCB-D535-40CD-81240100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3CBA8C2-745E-4ED7-B4B4-07C8DCB7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5545138" cy="456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690CFBB5-6A36-4106-882B-63888A3B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349500"/>
            <a:ext cx="4006850" cy="424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634EB95E-4397-4E25-9A91-0337F1DF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4868864"/>
            <a:ext cx="3230562" cy="23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270EE573-8360-4F0D-BDD9-F5AB7E96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5445126"/>
            <a:ext cx="3524250" cy="114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id="{45071D28-A986-492B-B909-BEA87D359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0" y="1164671"/>
            <a:ext cx="287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solidFill>
                  <a:srgbClr val="990000"/>
                </a:solidFill>
                <a:latin typeface="Comic Sans MS" panose="030F0702030302020204" pitchFamily="66" charset="0"/>
              </a:rPr>
              <a:t>Статистика трещин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3817E8-0077-8C3A-4885-1367E042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58C79FF-32C1-4969-AD1D-DFAA8A579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1678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03" name="Object 3">
            <a:extLst>
              <a:ext uri="{FF2B5EF4-FFF2-40B4-BE49-F238E27FC236}">
                <a16:creationId xmlns:a16="http://schemas.microsoft.com/office/drawing/2014/main" id="{B7484CA6-180A-483D-8AE1-52B2C94A5F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4113" y="765176"/>
          <a:ext cx="7848600" cy="587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70530" imgH="3427400" progId="PowerPoint.Slide.12">
                  <p:embed/>
                </p:oleObj>
              </mc:Choice>
              <mc:Fallback>
                <p:oleObj r:id="rId2" imgW="4570530" imgH="3427400" progId="PowerPoint.Slide.12">
                  <p:embed/>
                  <p:pic>
                    <p:nvPicPr>
                      <p:cNvPr id="51203" name="Object 3">
                        <a:extLst>
                          <a:ext uri="{FF2B5EF4-FFF2-40B4-BE49-F238E27FC236}">
                            <a16:creationId xmlns:a16="http://schemas.microsoft.com/office/drawing/2014/main" id="{B7484CA6-180A-483D-8AE1-52B2C94A5F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765176"/>
                        <a:ext cx="7848600" cy="587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6" name="Text Box 6">
            <a:extLst>
              <a:ext uri="{FF2B5EF4-FFF2-40B4-BE49-F238E27FC236}">
                <a16:creationId xmlns:a16="http://schemas.microsoft.com/office/drawing/2014/main" id="{648DEB95-DA6A-4AB2-8D1A-87B96E63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76251"/>
            <a:ext cx="5184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000066"/>
                </a:solidFill>
              </a:rPr>
              <a:t>Поддержание холодного галоклина зимой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53AE9F2-E5FF-4C33-BF5F-2CD080D2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3AE2EDE-6096-45FC-8EE3-932FD546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20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2227" name="Object 3">
            <a:extLst>
              <a:ext uri="{FF2B5EF4-FFF2-40B4-BE49-F238E27FC236}">
                <a16:creationId xmlns:a16="http://schemas.microsoft.com/office/drawing/2014/main" id="{52511067-4553-4A21-9951-E20BBC534B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8213" y="404814"/>
          <a:ext cx="8064500" cy="603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70530" imgH="3427400" progId="PowerPoint.Slide.12">
                  <p:embed/>
                </p:oleObj>
              </mc:Choice>
              <mc:Fallback>
                <p:oleObj r:id="rId2" imgW="4570530" imgH="3427400" progId="PowerPoint.Slide.12">
                  <p:embed/>
                  <p:pic>
                    <p:nvPicPr>
                      <p:cNvPr id="52227" name="Object 3">
                        <a:extLst>
                          <a:ext uri="{FF2B5EF4-FFF2-40B4-BE49-F238E27FC236}">
                            <a16:creationId xmlns:a16="http://schemas.microsoft.com/office/drawing/2014/main" id="{52511067-4553-4A21-9951-E20BBC534B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404814"/>
                        <a:ext cx="8064500" cy="6034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52673D-19E7-97B3-2413-E5432DA3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819101-CB1C-B60E-374E-19D97F11EF9C}"/>
              </a:ext>
            </a:extLst>
          </p:cNvPr>
          <p:cNvSpPr/>
          <p:nvPr/>
        </p:nvSpPr>
        <p:spPr>
          <a:xfrm>
            <a:off x="0" y="606288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535BC-056E-7384-752A-43E8B16B7BE1}"/>
              </a:ext>
            </a:extLst>
          </p:cNvPr>
          <p:cNvSpPr txBox="1"/>
          <p:nvPr/>
        </p:nvSpPr>
        <p:spPr>
          <a:xfrm>
            <a:off x="149220" y="64146"/>
            <a:ext cx="11752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Численные эксперименты на сфере. Реверсивные поля скорости</a:t>
            </a:r>
          </a:p>
        </p:txBody>
      </p:sp>
      <p:sp>
        <p:nvSpPr>
          <p:cNvPr id="3" name="Номер слайда 9">
            <a:extLst>
              <a:ext uri="{FF2B5EF4-FFF2-40B4-BE49-F238E27FC236}">
                <a16:creationId xmlns:a16="http://schemas.microsoft.com/office/drawing/2014/main" id="{EF8A803B-3FA0-D4B4-92DE-8BC961AFA2C6}"/>
              </a:ext>
            </a:extLst>
          </p:cNvPr>
          <p:cNvSpPr>
            <a:spLocks noGrp="1"/>
          </p:cNvSpPr>
          <p:nvPr/>
        </p:nvSpPr>
        <p:spPr>
          <a:xfrm>
            <a:off x="8898469" y="64148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  <a:r>
              <a:rPr lang="ru-RU" dirty="0"/>
              <a:t>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B57AB-BCFB-5E5E-FB3C-1B2A8559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14" y="1040246"/>
            <a:ext cx="3611072" cy="1639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8E5AE-D593-2622-0716-452B97B4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10" y="1050382"/>
            <a:ext cx="3515690" cy="1684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830DA-B1F8-20E9-888A-9FA16ACFD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53" y="3043575"/>
            <a:ext cx="3611072" cy="1642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D307C-67CD-2127-3C60-C8E710778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03" y="3043575"/>
            <a:ext cx="3426198" cy="1642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B54FC9-D800-AECB-236E-DAAE6C563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92" y="5111123"/>
            <a:ext cx="3617050" cy="164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A35BAB-8BC2-165C-66A8-BE041D845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03" y="5079149"/>
            <a:ext cx="3515690" cy="16745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8D2DE1-9D3A-7164-B3B7-380F8426592E}"/>
              </a:ext>
            </a:extLst>
          </p:cNvPr>
          <p:cNvSpPr txBox="1"/>
          <p:nvPr/>
        </p:nvSpPr>
        <p:spPr>
          <a:xfrm>
            <a:off x="1049867" y="702291"/>
            <a:ext cx="315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Бездивергентные вихри (</a:t>
            </a:r>
            <a:r>
              <a:rPr lang="en-US" b="1" dirty="0"/>
              <a:t>ND1</a:t>
            </a:r>
            <a:r>
              <a:rPr lang="ru-RU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B849F-24E9-9D2F-7ABE-AA9972F894BD}"/>
              </a:ext>
            </a:extLst>
          </p:cNvPr>
          <p:cNvSpPr txBox="1"/>
          <p:nvPr/>
        </p:nvSpPr>
        <p:spPr>
          <a:xfrm>
            <a:off x="550334" y="2658355"/>
            <a:ext cx="466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Бездивергентные вихри</a:t>
            </a:r>
            <a:r>
              <a:rPr lang="en-US" dirty="0"/>
              <a:t> </a:t>
            </a:r>
            <a:r>
              <a:rPr lang="ru-RU" dirty="0"/>
              <a:t>со смещением (</a:t>
            </a:r>
            <a:r>
              <a:rPr lang="en-US" b="1" dirty="0"/>
              <a:t>ND</a:t>
            </a:r>
            <a:r>
              <a:rPr lang="ru-RU" b="1" dirty="0"/>
              <a:t>2</a:t>
            </a:r>
            <a:r>
              <a:rPr lang="ru-RU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72B440-AA25-DDA1-8E94-10C92F8B7C56}"/>
              </a:ext>
            </a:extLst>
          </p:cNvPr>
          <p:cNvSpPr txBox="1"/>
          <p:nvPr/>
        </p:nvSpPr>
        <p:spPr>
          <a:xfrm>
            <a:off x="1409933" y="4699600"/>
            <a:ext cx="256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Дивергентный поток (</a:t>
            </a:r>
            <a:r>
              <a:rPr lang="en-US" b="1" dirty="0"/>
              <a:t>D</a:t>
            </a:r>
            <a:r>
              <a:rPr lang="ru-RU" dirty="0"/>
              <a:t>)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E3E7247-EB6E-6B2F-74B1-04B90FB94917}"/>
              </a:ext>
            </a:extLst>
          </p:cNvPr>
          <p:cNvSpPr/>
          <p:nvPr/>
        </p:nvSpPr>
        <p:spPr>
          <a:xfrm>
            <a:off x="5147733" y="1515533"/>
            <a:ext cx="100753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2AD9BFC-E3CF-1D91-A134-207206516380}"/>
              </a:ext>
            </a:extLst>
          </p:cNvPr>
          <p:cNvSpPr/>
          <p:nvPr/>
        </p:nvSpPr>
        <p:spPr>
          <a:xfrm>
            <a:off x="5147733" y="3552546"/>
            <a:ext cx="100753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45F4517-8E55-8A74-E2B4-F6C7B1C23336}"/>
              </a:ext>
            </a:extLst>
          </p:cNvPr>
          <p:cNvSpPr/>
          <p:nvPr/>
        </p:nvSpPr>
        <p:spPr>
          <a:xfrm>
            <a:off x="5147733" y="5731772"/>
            <a:ext cx="100753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9F7F9C-201C-3B3D-A1C5-6EBCFD0A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36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>
            <a:extLst>
              <a:ext uri="{FF2B5EF4-FFF2-40B4-BE49-F238E27FC236}">
                <a16:creationId xmlns:a16="http://schemas.microsoft.com/office/drawing/2014/main" id="{64EEBD35-FEA1-403F-A108-FF7C2CEA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88914"/>
            <a:ext cx="7561262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17A8D6-396C-9D57-9F4A-CE8CC8AC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B855-368C-4AE4-96F9-886D95627231}" type="slidenum">
              <a:rPr lang="ru-RU" smtClean="0"/>
              <a:t>36</a:t>
            </a:fld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819101-CB1C-B60E-374E-19D97F11EF9C}"/>
              </a:ext>
            </a:extLst>
          </p:cNvPr>
          <p:cNvSpPr/>
          <p:nvPr/>
        </p:nvSpPr>
        <p:spPr>
          <a:xfrm>
            <a:off x="0" y="606288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F7B713-E309-2E85-80D2-2D82DF485A21}"/>
              </a:ext>
            </a:extLst>
          </p:cNvPr>
          <p:cNvSpPr txBox="1"/>
          <p:nvPr/>
        </p:nvSpPr>
        <p:spPr>
          <a:xfrm>
            <a:off x="673652" y="78032"/>
            <a:ext cx="1084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Тестовая задача ЛКО. Анимация деформации сдвига</a:t>
            </a:r>
          </a:p>
        </p:txBody>
      </p:sp>
      <p:pic>
        <p:nvPicPr>
          <p:cNvPr id="8" name="Google Shape;214;p27">
            <a:extLst>
              <a:ext uri="{FF2B5EF4-FFF2-40B4-BE49-F238E27FC236}">
                <a16:creationId xmlns:a16="http://schemas.microsoft.com/office/drawing/2014/main" id="{BA9BE2A5-E636-7B05-CA10-1738CBD642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3363" t="2634" r="16202" b="8063"/>
          <a:stretch/>
        </p:blipFill>
        <p:spPr>
          <a:xfrm>
            <a:off x="3145154" y="720053"/>
            <a:ext cx="6381750" cy="5877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AC1A692-5745-3B19-8C03-99251145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7094CF79-B2D1-40C0-9883-D8AFEECC0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88914"/>
            <a:ext cx="71294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Атлантическая вода и критическая широта </a:t>
            </a:r>
          </a:p>
          <a:p>
            <a:pPr algn="ctr"/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внутреннего прилива М2</a:t>
            </a:r>
            <a:r>
              <a:rPr lang="en-US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 – </a:t>
            </a:r>
            <a:r>
              <a:rPr lang="ru-RU" altLang="ru-RU" b="1" dirty="0">
                <a:solidFill>
                  <a:srgbClr val="990000"/>
                </a:solidFill>
                <a:latin typeface="Comic Sans MS" panose="030F0702030302020204" pitchFamily="66" charset="0"/>
              </a:rPr>
              <a:t>слабое перемешивание по вертикали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CF2E7BF6-D5C9-42FD-8713-F2F07C94A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025526"/>
            <a:ext cx="5399088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1F8BDC72-554E-4D63-BD95-F4C4BBEE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412876"/>
            <a:ext cx="4084638" cy="682625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9" name="Oval 7">
            <a:extLst>
              <a:ext uri="{FF2B5EF4-FFF2-40B4-BE49-F238E27FC236}">
                <a16:creationId xmlns:a16="http://schemas.microsoft.com/office/drawing/2014/main" id="{99D5D60D-73DD-4B97-A3A8-8D2C1749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4" y="2420939"/>
            <a:ext cx="2376487" cy="2447925"/>
          </a:xfrm>
          <a:prstGeom prst="ellipse">
            <a:avLst/>
          </a:prstGeom>
          <a:noFill/>
          <a:ln w="349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0853BD-176E-8131-26B3-D8184E9D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94FBE8DD-A053-491E-8CBF-2C241279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916113"/>
            <a:ext cx="392430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>
            <a:extLst>
              <a:ext uri="{FF2B5EF4-FFF2-40B4-BE49-F238E27FC236}">
                <a16:creationId xmlns:a16="http://schemas.microsoft.com/office/drawing/2014/main" id="{AB0DF56C-33B3-4AF3-8689-7C890C93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1341438"/>
            <a:ext cx="2016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>
            <a:extLst>
              <a:ext uri="{FF2B5EF4-FFF2-40B4-BE49-F238E27FC236}">
                <a16:creationId xmlns:a16="http://schemas.microsoft.com/office/drawing/2014/main" id="{AAF22E94-4070-4360-B0C9-4251B93D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3"/>
          <a:stretch>
            <a:fillRect/>
          </a:stretch>
        </p:blipFill>
        <p:spPr bwMode="auto">
          <a:xfrm>
            <a:off x="9120188" y="979488"/>
            <a:ext cx="133191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5">
            <a:extLst>
              <a:ext uri="{FF2B5EF4-FFF2-40B4-BE49-F238E27FC236}">
                <a16:creationId xmlns:a16="http://schemas.microsoft.com/office/drawing/2014/main" id="{00F6F49A-4D0B-4B7C-B429-A58E0DBE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1412876"/>
            <a:ext cx="1295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5" name="Text Box 7">
            <a:extLst>
              <a:ext uri="{FF2B5EF4-FFF2-40B4-BE49-F238E27FC236}">
                <a16:creationId xmlns:a16="http://schemas.microsoft.com/office/drawing/2014/main" id="{D9CD2B25-D4E6-4953-BE9D-BA625BCB5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93739"/>
            <a:ext cx="4032250" cy="530225"/>
          </a:xfrm>
          <a:prstGeom prst="rect">
            <a:avLst/>
          </a:prstGeom>
          <a:noFill/>
          <a:ln w="1270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Diffusion along isoneutral surfaces (Redi, 1982)</a:t>
            </a:r>
            <a:endParaRPr lang="ru-RU" altLang="ru-RU" sz="14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14697" name="Text Box 9">
            <a:extLst>
              <a:ext uri="{FF2B5EF4-FFF2-40B4-BE49-F238E27FC236}">
                <a16:creationId xmlns:a16="http://schemas.microsoft.com/office/drawing/2014/main" id="{39C65C1F-5FE1-4C8C-9BD5-20585D886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3141664"/>
            <a:ext cx="4103687" cy="530225"/>
          </a:xfrm>
          <a:prstGeom prst="rect">
            <a:avLst/>
          </a:prstGeom>
          <a:noFill/>
          <a:ln w="1270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Quasi-Stokes eddy-induced transport</a:t>
            </a:r>
            <a:r>
              <a:rPr lang="ru-RU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endParaRPr lang="en-US" altLang="ru-RU" sz="140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(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Gent-McWilliams, 1990, Gent et.al., 1995</a:t>
            </a:r>
            <a:r>
              <a:rPr lang="ru-RU" altLang="ru-RU" sz="140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114698" name="Picture 10">
            <a:extLst>
              <a:ext uri="{FF2B5EF4-FFF2-40B4-BE49-F238E27FC236}">
                <a16:creationId xmlns:a16="http://schemas.microsoft.com/office/drawing/2014/main" id="{400AE1F7-6060-4649-B528-F384324C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860800"/>
            <a:ext cx="3744913" cy="1543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9" name="Picture 11">
            <a:extLst>
              <a:ext uri="{FF2B5EF4-FFF2-40B4-BE49-F238E27FC236}">
                <a16:creationId xmlns:a16="http://schemas.microsoft.com/office/drawing/2014/main" id="{6990FCD5-309D-4A99-8E21-324B6C40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5878514"/>
            <a:ext cx="2160588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0" name="Picture 12">
            <a:extLst>
              <a:ext uri="{FF2B5EF4-FFF2-40B4-BE49-F238E27FC236}">
                <a16:creationId xmlns:a16="http://schemas.microsoft.com/office/drawing/2014/main" id="{BF94012F-00C0-40AA-B901-21DFF6EF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1" y="5878514"/>
            <a:ext cx="1152525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2" name="Picture 14">
            <a:extLst>
              <a:ext uri="{FF2B5EF4-FFF2-40B4-BE49-F238E27FC236}">
                <a16:creationId xmlns:a16="http://schemas.microsoft.com/office/drawing/2014/main" id="{DA92C77C-DD53-4F63-B689-5439626E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92600"/>
            <a:ext cx="3455988" cy="2262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3" name="Picture 15">
            <a:extLst>
              <a:ext uri="{FF2B5EF4-FFF2-40B4-BE49-F238E27FC236}">
                <a16:creationId xmlns:a16="http://schemas.microsoft.com/office/drawing/2014/main" id="{7C11C7AA-A75F-47E6-A902-CBC61B070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241301"/>
            <a:ext cx="2663825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4" name="Picture 16">
            <a:extLst>
              <a:ext uri="{FF2B5EF4-FFF2-40B4-BE49-F238E27FC236}">
                <a16:creationId xmlns:a16="http://schemas.microsoft.com/office/drawing/2014/main" id="{A218C158-0C0C-4326-8345-4CB40A8A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989138"/>
            <a:ext cx="26638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5" name="Text Box 17">
            <a:extLst>
              <a:ext uri="{FF2B5EF4-FFF2-40B4-BE49-F238E27FC236}">
                <a16:creationId xmlns:a16="http://schemas.microsoft.com/office/drawing/2014/main" id="{CA8F9255-3E12-4CE0-9479-3ED0DFAEA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933825"/>
            <a:ext cx="280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400">
                <a:latin typeface="Comic Sans MS" panose="030F0702030302020204" pitchFamily="66" charset="0"/>
              </a:rPr>
              <a:t>Eady, 1949</a:t>
            </a:r>
            <a:endParaRPr lang="ru-RU" altLang="ru-RU" sz="1400">
              <a:latin typeface="Comic Sans MS" panose="030F0702030302020204" pitchFamily="66" charset="0"/>
            </a:endParaRPr>
          </a:p>
        </p:txBody>
      </p:sp>
      <p:sp>
        <p:nvSpPr>
          <p:cNvPr id="114706" name="Rectangle 18">
            <a:extLst>
              <a:ext uri="{FF2B5EF4-FFF2-40B4-BE49-F238E27FC236}">
                <a16:creationId xmlns:a16="http://schemas.microsoft.com/office/drawing/2014/main" id="{53C9660E-266A-4217-B704-FE99A92DF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9" y="836613"/>
            <a:ext cx="1368425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4707" name="Text Box 19">
            <a:extLst>
              <a:ext uri="{FF2B5EF4-FFF2-40B4-BE49-F238E27FC236}">
                <a16:creationId xmlns:a16="http://schemas.microsoft.com/office/drawing/2014/main" id="{F2406E2A-C386-4184-A08C-E7AE48627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9" y="404813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>
                <a:latin typeface="Comic Sans MS" panose="030F0702030302020204" pitchFamily="66" charset="0"/>
              </a:rPr>
              <a:t>Slopes</a:t>
            </a:r>
            <a:endParaRPr lang="ru-RU" altLang="ru-RU" sz="1600">
              <a:latin typeface="Comic Sans MS" panose="030F0702030302020204" pitchFamily="66" charset="0"/>
            </a:endParaRPr>
          </a:p>
        </p:txBody>
      </p:sp>
      <p:pic>
        <p:nvPicPr>
          <p:cNvPr id="114708" name="Picture 20">
            <a:extLst>
              <a:ext uri="{FF2B5EF4-FFF2-40B4-BE49-F238E27FC236}">
                <a16:creationId xmlns:a16="http://schemas.microsoft.com/office/drawing/2014/main" id="{D3F15591-C68F-4CB7-BBD3-845627BB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6" y="5614988"/>
            <a:ext cx="180022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9" name="Line 21">
            <a:extLst>
              <a:ext uri="{FF2B5EF4-FFF2-40B4-BE49-F238E27FC236}">
                <a16:creationId xmlns:a16="http://schemas.microsoft.com/office/drawing/2014/main" id="{136D8D8D-E0A9-4ADE-9586-095C31DAE4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908050"/>
            <a:ext cx="290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710" name="Line 22">
            <a:extLst>
              <a:ext uri="{FF2B5EF4-FFF2-40B4-BE49-F238E27FC236}">
                <a16:creationId xmlns:a16="http://schemas.microsoft.com/office/drawing/2014/main" id="{211B75D9-F36B-481A-AC52-C0EEB79F8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6363" y="33575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4711" name="Text Box 23">
            <a:extLst>
              <a:ext uri="{FF2B5EF4-FFF2-40B4-BE49-F238E27FC236}">
                <a16:creationId xmlns:a16="http://schemas.microsoft.com/office/drawing/2014/main" id="{FF1862B9-346B-4961-BE12-C80A33EE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88913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>
                <a:solidFill>
                  <a:srgbClr val="990000"/>
                </a:solidFill>
                <a:latin typeface="Comic Sans MS" panose="030F0702030302020204" pitchFamily="66" charset="0"/>
              </a:rPr>
              <a:t>Mesoscale Eddies Parameterization</a:t>
            </a:r>
            <a:endParaRPr lang="ru-RU" altLang="ru-RU" b="1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ACD6D0-16CA-72D7-E88E-51E33B61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>
            <a:extLst>
              <a:ext uri="{FF2B5EF4-FFF2-40B4-BE49-F238E27FC236}">
                <a16:creationId xmlns:a16="http://schemas.microsoft.com/office/drawing/2014/main" id="{344D3A8F-F184-4A01-8DAF-0FAAF8CC6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/>
          <a:stretch>
            <a:fillRect/>
          </a:stretch>
        </p:blipFill>
        <p:spPr bwMode="auto">
          <a:xfrm>
            <a:off x="1703388" y="2967038"/>
            <a:ext cx="4678362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>
            <a:extLst>
              <a:ext uri="{FF2B5EF4-FFF2-40B4-BE49-F238E27FC236}">
                <a16:creationId xmlns:a16="http://schemas.microsoft.com/office/drawing/2014/main" id="{6AB20357-7E1F-43D4-9D25-15E445E3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/>
          <a:stretch>
            <a:fillRect/>
          </a:stretch>
        </p:blipFill>
        <p:spPr bwMode="auto">
          <a:xfrm>
            <a:off x="6097588" y="2997201"/>
            <a:ext cx="45704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>
            <a:extLst>
              <a:ext uri="{FF2B5EF4-FFF2-40B4-BE49-F238E27FC236}">
                <a16:creationId xmlns:a16="http://schemas.microsoft.com/office/drawing/2014/main" id="{16AA43ED-650E-4490-BDF3-9E37FF007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349500"/>
            <a:ext cx="77771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600"/>
              <a:t>A. J. G. Nurser and S. Bacon. The Rossby radius in the Arctic Ocean. </a:t>
            </a:r>
            <a:r>
              <a:rPr lang="nb-NO" altLang="ru-RU" sz="1600" i="1"/>
              <a:t>Ocean Sci.</a:t>
            </a:r>
            <a:r>
              <a:rPr lang="nb-NO" altLang="ru-RU" sz="1600"/>
              <a:t>, 2014, </a:t>
            </a:r>
            <a:r>
              <a:rPr lang="nb-NO" altLang="ru-RU" sz="1600" b="1"/>
              <a:t>10</a:t>
            </a:r>
            <a:r>
              <a:rPr lang="nb-NO" altLang="ru-RU" sz="1600"/>
              <a:t>, 967-975</a:t>
            </a:r>
            <a:r>
              <a:rPr lang="nb-NO" altLang="ru-RU"/>
              <a:t>.</a:t>
            </a:r>
            <a:endParaRPr lang="ru-RU" altLang="ru-RU"/>
          </a:p>
        </p:txBody>
      </p:sp>
      <p:pic>
        <p:nvPicPr>
          <p:cNvPr id="2054" name="Picture 9">
            <a:extLst>
              <a:ext uri="{FF2B5EF4-FFF2-40B4-BE49-F238E27FC236}">
                <a16:creationId xmlns:a16="http://schemas.microsoft.com/office/drawing/2014/main" id="{330FD51A-1028-4A4B-BC8C-56997EE2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60350"/>
            <a:ext cx="37734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11">
            <a:extLst>
              <a:ext uri="{FF2B5EF4-FFF2-40B4-BE49-F238E27FC236}">
                <a16:creationId xmlns:a16="http://schemas.microsoft.com/office/drawing/2014/main" id="{6B7CDD67-8E06-43C5-BB59-EA7D3648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549275"/>
            <a:ext cx="32400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b="1" u="sng">
                <a:solidFill>
                  <a:schemeClr val="accent2"/>
                </a:solidFill>
                <a:latin typeface="Comic Sans MS" panose="030F0702030302020204" pitchFamily="66" charset="0"/>
              </a:rPr>
              <a:t>Geostrophic</a:t>
            </a:r>
            <a:r>
              <a:rPr lang="en-US" altLang="ru-RU" b="1">
                <a:solidFill>
                  <a:schemeClr val="accent2"/>
                </a:solidFill>
                <a:latin typeface="Comic Sans MS" panose="030F0702030302020204" pitchFamily="66" charset="0"/>
              </a:rPr>
              <a:t> eddies, L~10-100km in midlatitudes</a:t>
            </a:r>
            <a:endParaRPr lang="ru-RU" altLang="ru-RU" b="1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050" name="Object 12">
            <a:extLst>
              <a:ext uri="{FF2B5EF4-FFF2-40B4-BE49-F238E27FC236}">
                <a16:creationId xmlns:a16="http://schemas.microsoft.com/office/drawing/2014/main" id="{C4C0972C-68F7-4C21-9ABF-10B29D426C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9989" y="1412875"/>
          <a:ext cx="9747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72840" imgH="419040" progId="Equation.DSMT4">
                  <p:embed/>
                </p:oleObj>
              </mc:Choice>
              <mc:Fallback>
                <p:oleObj name="Equation" r:id="rId5" imgW="672840" imgH="419040" progId="Equation.DSMT4">
                  <p:embed/>
                  <p:pic>
                    <p:nvPicPr>
                      <p:cNvPr id="2050" name="Object 12">
                        <a:extLst>
                          <a:ext uri="{FF2B5EF4-FFF2-40B4-BE49-F238E27FC236}">
                            <a16:creationId xmlns:a16="http://schemas.microsoft.com/office/drawing/2014/main" id="{C4C0972C-68F7-4C21-9ABF-10B29D426C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989" y="1412875"/>
                        <a:ext cx="9747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13">
            <a:extLst>
              <a:ext uri="{FF2B5EF4-FFF2-40B4-BE49-F238E27FC236}">
                <a16:creationId xmlns:a16="http://schemas.microsoft.com/office/drawing/2014/main" id="{E6B4ED54-0636-43AB-9F82-FFECE0D3F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1484314"/>
            <a:ext cx="29527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- </a:t>
            </a:r>
            <a:r>
              <a:rPr lang="en-US" altLang="ru-RU" sz="1600">
                <a:latin typeface="Comic Sans MS" panose="030F0702030302020204" pitchFamily="66" charset="0"/>
              </a:rPr>
              <a:t>Baroclinic Rossby radius,</a:t>
            </a:r>
          </a:p>
          <a:p>
            <a:pPr eaLnBrk="1" hangingPunct="1"/>
            <a:r>
              <a:rPr lang="en-US" altLang="ru-RU" sz="1600">
                <a:latin typeface="Comic Sans MS" panose="030F0702030302020204" pitchFamily="66" charset="0"/>
              </a:rPr>
              <a:t>   n-th mode</a:t>
            </a:r>
            <a:endParaRPr lang="ru-RU" altLang="ru-RU" sz="1600">
              <a:latin typeface="Comic Sans MS" panose="030F0702030302020204" pitchFamily="66" charset="0"/>
            </a:endParaRPr>
          </a:p>
        </p:txBody>
      </p:sp>
      <p:sp>
        <p:nvSpPr>
          <p:cNvPr id="2057" name="Rectangle 14">
            <a:extLst>
              <a:ext uri="{FF2B5EF4-FFF2-40B4-BE49-F238E27FC236}">
                <a16:creationId xmlns:a16="http://schemas.microsoft.com/office/drawing/2014/main" id="{2A1871AC-7D5A-474B-8E83-8E6327C9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549275"/>
            <a:ext cx="3960813" cy="7191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2EBECF2-DCC7-0674-FEDF-3FA78427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5A923666-1711-45C8-AC7E-A6184BB6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/>
          <a:stretch>
            <a:fillRect/>
          </a:stretch>
        </p:blipFill>
        <p:spPr bwMode="auto">
          <a:xfrm>
            <a:off x="1919288" y="190501"/>
            <a:ext cx="33845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>
            <a:extLst>
              <a:ext uri="{FF2B5EF4-FFF2-40B4-BE49-F238E27FC236}">
                <a16:creationId xmlns:a16="http://schemas.microsoft.com/office/drawing/2014/main" id="{A11B5BBD-0036-4C04-A06E-5791B679C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1989139"/>
            <a:ext cx="74882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/>
              <a:t>McWilliams J</a:t>
            </a:r>
            <a:r>
              <a:rPr lang="en-US" altLang="ru-RU" sz="1600"/>
              <a:t>.</a:t>
            </a:r>
            <a:r>
              <a:rPr lang="ru-RU" altLang="ru-RU" sz="1600"/>
              <a:t>C. 2016</a:t>
            </a:r>
            <a:r>
              <a:rPr lang="en-US" altLang="ru-RU" sz="1600"/>
              <a:t>. </a:t>
            </a:r>
            <a:r>
              <a:rPr lang="ru-RU" altLang="ru-RU" sz="1600"/>
              <a:t>Submesoscale currents in the ocean. </a:t>
            </a:r>
            <a:r>
              <a:rPr lang="ru-RU" altLang="ru-RU" sz="1600" i="1"/>
              <a:t>Proc. R.</a:t>
            </a:r>
            <a:r>
              <a:rPr lang="en-US" altLang="ru-RU" sz="1600" i="1"/>
              <a:t> </a:t>
            </a:r>
            <a:r>
              <a:rPr lang="ru-RU" altLang="ru-RU" sz="1600" i="1"/>
              <a:t>Soc. A</a:t>
            </a:r>
            <a:r>
              <a:rPr lang="en-US" altLang="ru-RU" sz="1600" i="1"/>
              <a:t>.</a:t>
            </a:r>
            <a:r>
              <a:rPr lang="ru-RU" altLang="ru-RU" sz="1600" i="1"/>
              <a:t> </a:t>
            </a:r>
            <a:r>
              <a:rPr lang="ru-RU" altLang="ru-RU" sz="1600" b="1"/>
              <a:t>472</a:t>
            </a:r>
            <a:r>
              <a:rPr lang="ru-RU" altLang="ru-RU" sz="1600"/>
              <a:t>: 20160117.</a:t>
            </a:r>
            <a:r>
              <a:rPr lang="en-US" altLang="ru-RU" sz="1600"/>
              <a:t> </a:t>
            </a:r>
            <a:r>
              <a:rPr lang="ru-RU" altLang="ru-RU" sz="1600"/>
              <a:t>http://dx.doi.org/10.1098/rspa.2016.0117</a:t>
            </a:r>
          </a:p>
        </p:txBody>
      </p:sp>
      <p:sp>
        <p:nvSpPr>
          <p:cNvPr id="19460" name="Text Box 7">
            <a:extLst>
              <a:ext uri="{FF2B5EF4-FFF2-40B4-BE49-F238E27FC236}">
                <a16:creationId xmlns:a16="http://schemas.microsoft.com/office/drawing/2014/main" id="{63224940-49B0-4E71-B9D9-97397D54F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60350"/>
            <a:ext cx="48974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600" b="1" u="sng">
                <a:solidFill>
                  <a:schemeClr val="accent2"/>
                </a:solidFill>
                <a:latin typeface="Comic Sans MS" panose="030F0702030302020204" pitchFamily="66" charset="0"/>
              </a:rPr>
              <a:t>Ageostrophic</a:t>
            </a:r>
            <a:r>
              <a:rPr lang="en-US" altLang="ru-RU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 eddies, L~100m-10km in midlatitudes.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H~ 10m-1km, T~O(1h)-O(1d).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1600" b="1">
                <a:solidFill>
                  <a:schemeClr val="accent2"/>
                </a:solidFill>
                <a:latin typeface="Comic Sans MS" panose="030F0702030302020204" pitchFamily="66" charset="0"/>
              </a:rPr>
              <a:t>Revealed by the modeling and satellite data.</a:t>
            </a:r>
          </a:p>
        </p:txBody>
      </p:sp>
      <p:pic>
        <p:nvPicPr>
          <p:cNvPr id="19461" name="Picture 9">
            <a:extLst>
              <a:ext uri="{FF2B5EF4-FFF2-40B4-BE49-F238E27FC236}">
                <a16:creationId xmlns:a16="http://schemas.microsoft.com/office/drawing/2014/main" id="{ECDD24B1-A5C2-48A2-9A94-54DF003D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630488"/>
            <a:ext cx="6192838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>
            <a:extLst>
              <a:ext uri="{FF2B5EF4-FFF2-40B4-BE49-F238E27FC236}">
                <a16:creationId xmlns:a16="http://schemas.microsoft.com/office/drawing/2014/main" id="{25EA647E-454B-4A24-A638-7875AD08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>
            <a:fillRect/>
          </a:stretch>
        </p:blipFill>
        <p:spPr bwMode="auto">
          <a:xfrm>
            <a:off x="2782889" y="2708275"/>
            <a:ext cx="7165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81D41D5-1C15-D5AA-665B-5BE57132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0F506E12-E80B-4F3F-BA80-6363B7CAC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333375"/>
            <a:ext cx="82089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600" b="1">
                <a:solidFill>
                  <a:srgbClr val="990000"/>
                </a:solidFill>
                <a:latin typeface="Comic Sans MS" panose="030F0702030302020204" pitchFamily="66" charset="0"/>
              </a:rPr>
              <a:t>Arctic Ocean: </a:t>
            </a:r>
            <a:r>
              <a:rPr lang="en-US" altLang="ru-RU" sz="1600"/>
              <a:t>M.-L. Timmermans, J. Toole, A. Proshutinsky, R. Krishfield, and A. Plueddemann. Eddies in the Canada Basin, Arctic Ocean, observed from Ice-Tethered Profilers. </a:t>
            </a:r>
            <a:r>
              <a:rPr lang="en-US" altLang="ru-RU" sz="1600" i="1"/>
              <a:t>J. Phys. Oceanogr.</a:t>
            </a:r>
            <a:r>
              <a:rPr lang="en-US" altLang="ru-RU" sz="1600"/>
              <a:t>, 2008, </a:t>
            </a:r>
            <a:r>
              <a:rPr lang="en-US" altLang="ru-RU" sz="1600" b="1"/>
              <a:t>38</a:t>
            </a:r>
            <a:r>
              <a:rPr lang="en-US" altLang="ru-RU" sz="1600"/>
              <a:t>,  133–145.</a:t>
            </a:r>
            <a:endParaRPr lang="ru-RU" altLang="ru-RU" sz="1600"/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348E80B5-FECB-40B5-869C-34D3A9DC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341439"/>
            <a:ext cx="7624762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9">
            <a:extLst>
              <a:ext uri="{FF2B5EF4-FFF2-40B4-BE49-F238E27FC236}">
                <a16:creationId xmlns:a16="http://schemas.microsoft.com/office/drawing/2014/main" id="{C3E23E56-F3ED-46E1-B1F9-FA626D377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2276475"/>
            <a:ext cx="504825" cy="381635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3" name="Rectangle 10">
            <a:extLst>
              <a:ext uri="{FF2B5EF4-FFF2-40B4-BE49-F238E27FC236}">
                <a16:creationId xmlns:a16="http://schemas.microsoft.com/office/drawing/2014/main" id="{C36C7A39-2787-45D8-BA34-1581FD900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2205039"/>
            <a:ext cx="2087563" cy="3887787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A63B398-DB01-E5C8-1DD3-21C302AE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476A0F-5DEB-8918-C428-475DB5E7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61" y="1966041"/>
            <a:ext cx="4213841" cy="4459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D8D932-19A1-35EF-1D7D-1AB36677A040}"/>
              </a:ext>
            </a:extLst>
          </p:cNvPr>
          <p:cNvSpPr txBox="1"/>
          <p:nvPr/>
        </p:nvSpPr>
        <p:spPr>
          <a:xfrm>
            <a:off x="1414587" y="1253891"/>
            <a:ext cx="416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Пространственное распределение положения центров малых вихрей за 2007 (черные круги) и 2011 гг. (красные круги). Шкала глубин в метрах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73946-2F01-074D-F6AA-F0D29C388998}"/>
              </a:ext>
            </a:extLst>
          </p:cNvPr>
          <p:cNvSpPr txBox="1"/>
          <p:nvPr/>
        </p:nvSpPr>
        <p:spPr>
          <a:xfrm>
            <a:off x="2141274" y="131943"/>
            <a:ext cx="764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Особенности состояния среды: Вихревая активность в Баренцевом море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8F8A3-897E-F7F6-6F89-5E6AAA267ACD}"/>
              </a:ext>
            </a:extLst>
          </p:cNvPr>
          <p:cNvSpPr txBox="1"/>
          <p:nvPr/>
        </p:nvSpPr>
        <p:spPr>
          <a:xfrm>
            <a:off x="5780296" y="1288933"/>
            <a:ext cx="5701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Субмезомасштабные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вихревые структуры и фронтальная динамика в Баренцевом море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О. А.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Атаджанова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[и др.] // Морской гидрофизический журнал. 2018. № 3. С. 237–246.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787F5-C2F0-CDA5-A3F8-EF0170CA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562" y="2571750"/>
            <a:ext cx="5120635" cy="3626959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903500C-F77F-C735-95B3-CC69BB7E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FE45-4225-4A3A-974E-E63F8D16FF5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68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1954</Words>
  <Application>Microsoft Office PowerPoint</Application>
  <PresentationFormat>Широкоэкранный</PresentationFormat>
  <Paragraphs>231</Paragraphs>
  <Slides>37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Альбедо льда и снега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KlimovaYakovlev KlimovaYakovlev</dc:creator>
  <cp:lastModifiedBy>KlimovaYakovlev KlimovaYakovlev</cp:lastModifiedBy>
  <cp:revision>8</cp:revision>
  <dcterms:created xsi:type="dcterms:W3CDTF">2025-04-28T22:22:40Z</dcterms:created>
  <dcterms:modified xsi:type="dcterms:W3CDTF">2025-06-03T09:58:26Z</dcterms:modified>
</cp:coreProperties>
</file>