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3"/>
  </p:notesMasterIdLst>
  <p:sldIdLst>
    <p:sldId id="256" r:id="rId2"/>
    <p:sldId id="257" r:id="rId3"/>
    <p:sldId id="258" r:id="rId4"/>
    <p:sldId id="259" r:id="rId5"/>
    <p:sldId id="287" r:id="rId6"/>
    <p:sldId id="260" r:id="rId7"/>
    <p:sldId id="263" r:id="rId8"/>
    <p:sldId id="307" r:id="rId9"/>
    <p:sldId id="308" r:id="rId10"/>
    <p:sldId id="262" r:id="rId11"/>
    <p:sldId id="261" r:id="rId12"/>
    <p:sldId id="281" r:id="rId13"/>
    <p:sldId id="289" r:id="rId14"/>
    <p:sldId id="295" r:id="rId15"/>
    <p:sldId id="296" r:id="rId16"/>
    <p:sldId id="297" r:id="rId17"/>
    <p:sldId id="277" r:id="rId18"/>
    <p:sldId id="267" r:id="rId19"/>
    <p:sldId id="268" r:id="rId20"/>
    <p:sldId id="269" r:id="rId21"/>
    <p:sldId id="298" r:id="rId22"/>
    <p:sldId id="309" r:id="rId23"/>
    <p:sldId id="266" r:id="rId24"/>
    <p:sldId id="300" r:id="rId25"/>
    <p:sldId id="299" r:id="rId26"/>
    <p:sldId id="302" r:id="rId27"/>
    <p:sldId id="274" r:id="rId28"/>
    <p:sldId id="271" r:id="rId29"/>
    <p:sldId id="291" r:id="rId30"/>
    <p:sldId id="310" r:id="rId31"/>
    <p:sldId id="303" r:id="rId32"/>
    <p:sldId id="304" r:id="rId33"/>
    <p:sldId id="265" r:id="rId34"/>
    <p:sldId id="276" r:id="rId35"/>
    <p:sldId id="312" r:id="rId36"/>
    <p:sldId id="311" r:id="rId37"/>
    <p:sldId id="305" r:id="rId38"/>
    <p:sldId id="286" r:id="rId39"/>
    <p:sldId id="273" r:id="rId40"/>
    <p:sldId id="290" r:id="rId41"/>
    <p:sldId id="272" r:id="rId4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5" autoAdjust="0"/>
    <p:restoredTop sz="78536" autoAdjust="0"/>
  </p:normalViewPr>
  <p:slideViewPr>
    <p:cSldViewPr snapToGrid="0">
      <p:cViewPr varScale="1">
        <p:scale>
          <a:sx n="100" d="100"/>
          <a:sy n="100" d="100"/>
        </p:scale>
        <p:origin x="1098" y="108"/>
      </p:cViewPr>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8" d="100"/>
          <a:sy n="98" d="100"/>
        </p:scale>
        <p:origin x="3516"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77A6A2-2AE9-45F9-8243-3D41BBEB2362}" type="datetimeFigureOut">
              <a:rPr lang="ru-RU" smtClean="0"/>
              <a:t>02.12.2025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FF1A64-1346-4143-B9E9-A4C420396399}" type="slidenum">
              <a:rPr lang="ru-RU" smtClean="0"/>
              <a:t>‹#›</a:t>
            </a:fld>
            <a:endParaRPr lang="ru-RU"/>
          </a:p>
        </p:txBody>
      </p:sp>
    </p:spTree>
    <p:extLst>
      <p:ext uri="{BB962C8B-B14F-4D97-AF65-F5344CB8AC3E}">
        <p14:creationId xmlns:p14="http://schemas.microsoft.com/office/powerpoint/2010/main" val="3224629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D7FF1A64-1346-4143-B9E9-A4C420396399}" type="slidenum">
              <a:rPr lang="ru-RU" smtClean="0"/>
              <a:t>2</a:t>
            </a:fld>
            <a:endParaRPr lang="ru-RU"/>
          </a:p>
        </p:txBody>
      </p:sp>
    </p:spTree>
    <p:extLst>
      <p:ext uri="{BB962C8B-B14F-4D97-AF65-F5344CB8AC3E}">
        <p14:creationId xmlns:p14="http://schemas.microsoft.com/office/powerpoint/2010/main" val="406147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solidFill>
                      <a:srgbClr val="011947"/>
                    </a:solidFill>
                    <a:cs typeface="Arial" panose="020B0604020202020204" pitchFamily="34" charset="0"/>
                  </a:rPr>
                  <a:t> </a:t>
                </a:r>
                <a14:m>
                  <m:oMath xmlns:m="http://schemas.openxmlformats.org/officeDocument/2006/math">
                    <m:sSub>
                      <m:sSubPr>
                        <m:ctrlPr>
                          <a:rPr lang="ru-RU" sz="1200" b="1" i="1">
                            <a:solidFill>
                              <a:srgbClr val="011947"/>
                            </a:solidFill>
                            <a:latin typeface="Cambria Math" panose="02040503050406030204" pitchFamily="18" charset="0"/>
                            <a:cs typeface="Arial" panose="020B0604020202020204" pitchFamily="34" charset="0"/>
                          </a:rPr>
                        </m:ctrlPr>
                      </m:sSubPr>
                      <m:e>
                        <m:r>
                          <a:rPr lang="en-US" sz="1200" b="1" i="1">
                            <a:solidFill>
                              <a:srgbClr val="011947"/>
                            </a:solidFill>
                            <a:latin typeface="Cambria Math" panose="02040503050406030204" pitchFamily="18" charset="0"/>
                            <a:cs typeface="Arial" panose="020B0604020202020204" pitchFamily="34" charset="0"/>
                          </a:rPr>
                          <m:t>𝒇</m:t>
                        </m:r>
                      </m:e>
                      <m:sub>
                        <m:r>
                          <a:rPr lang="en-US" sz="1200" b="1" i="1">
                            <a:solidFill>
                              <a:srgbClr val="011947"/>
                            </a:solidFill>
                            <a:latin typeface="Cambria Math" panose="02040503050406030204" pitchFamily="18" charset="0"/>
                            <a:cs typeface="Arial" panose="020B0604020202020204" pitchFamily="34" charset="0"/>
                          </a:rPr>
                          <m:t>𝒙</m:t>
                        </m:r>
                      </m:sub>
                    </m:sSub>
                    <m:d>
                      <m:dPr>
                        <m:ctrlPr>
                          <a:rPr lang="ru-RU" sz="1200" b="1" i="1">
                            <a:solidFill>
                              <a:srgbClr val="011947"/>
                            </a:solidFill>
                            <a:latin typeface="Cambria Math" panose="02040503050406030204" pitchFamily="18" charset="0"/>
                            <a:cs typeface="Arial" panose="020B0604020202020204" pitchFamily="34" charset="0"/>
                          </a:rPr>
                        </m:ctrlPr>
                      </m:dPr>
                      <m:e>
                        <m:r>
                          <a:rPr lang="en-US" sz="1200" b="1" i="1">
                            <a:solidFill>
                              <a:srgbClr val="011947"/>
                            </a:solidFill>
                            <a:latin typeface="Cambria Math" panose="02040503050406030204" pitchFamily="18" charset="0"/>
                            <a:cs typeface="Arial" panose="020B0604020202020204" pitchFamily="34" charset="0"/>
                          </a:rPr>
                          <m:t>𝒎</m:t>
                        </m:r>
                      </m:e>
                    </m:d>
                    <m:r>
                      <a:rPr lang="en-US" sz="1200" b="1" i="1">
                        <a:solidFill>
                          <a:srgbClr val="011947"/>
                        </a:solidFill>
                        <a:latin typeface="Cambria Math" panose="02040503050406030204" pitchFamily="18" charset="0"/>
                        <a:cs typeface="Arial" panose="020B0604020202020204" pitchFamily="34" charset="0"/>
                      </a:rPr>
                      <m:t>𝒅𝒎</m:t>
                    </m:r>
                  </m:oMath>
                </a14:m>
                <a:r>
                  <a:rPr lang="ru-RU" sz="1200" b="1" i="1" dirty="0">
                    <a:solidFill>
                      <a:srgbClr val="011947"/>
                    </a:solidFill>
                    <a:cs typeface="Arial" panose="020B0604020202020204" pitchFamily="34" charset="0"/>
                  </a:rPr>
                  <a:t> </a:t>
                </a:r>
                <a:r>
                  <a:rPr lang="ru-RU" sz="1200" dirty="0">
                    <a:solidFill>
                      <a:srgbClr val="011947"/>
                    </a:solidFill>
                    <a:cs typeface="Arial" panose="020B0604020202020204" pitchFamily="34" charset="0"/>
                  </a:rPr>
                  <a:t>– количество частиц в единице объема с массой в диапазоне </a:t>
                </a:r>
                <a14:m>
                  <m:oMath xmlns:m="http://schemas.openxmlformats.org/officeDocument/2006/math">
                    <m:r>
                      <a:rPr lang="en-US" sz="1200" b="1" i="1">
                        <a:solidFill>
                          <a:srgbClr val="011947"/>
                        </a:solidFill>
                        <a:latin typeface="Cambria Math" panose="02040503050406030204" pitchFamily="18" charset="0"/>
                        <a:cs typeface="Arial" panose="020B0604020202020204" pitchFamily="34" charset="0"/>
                      </a:rPr>
                      <m:t>𝒎</m:t>
                    </m:r>
                    <m:r>
                      <a:rPr lang="en-US" sz="1200" b="1" i="1">
                        <a:solidFill>
                          <a:srgbClr val="011947"/>
                        </a:solidFill>
                        <a:latin typeface="Cambria Math" panose="02040503050406030204" pitchFamily="18" charset="0"/>
                        <a:cs typeface="Arial" panose="020B0604020202020204" pitchFamily="34" charset="0"/>
                      </a:rPr>
                      <m:t>+</m:t>
                    </m:r>
                    <m:r>
                      <a:rPr lang="en-US" sz="1200" b="1" i="1">
                        <a:solidFill>
                          <a:srgbClr val="011947"/>
                        </a:solidFill>
                        <a:latin typeface="Cambria Math" panose="02040503050406030204" pitchFamily="18" charset="0"/>
                        <a:cs typeface="Arial" panose="020B0604020202020204" pitchFamily="34" charset="0"/>
                      </a:rPr>
                      <m:t>𝒅𝒎</m:t>
                    </m:r>
                  </m:oMath>
                </a14:m>
                <a:endParaRPr lang="en-US" sz="1200" b="1" i="1" dirty="0">
                  <a:solidFill>
                    <a:srgbClr val="011947"/>
                  </a:solidFill>
                  <a:cs typeface="Arial" panose="020B0604020202020204" pitchFamily="34" charset="0"/>
                </a:endParaRPr>
              </a:p>
              <a:p>
                <a:r>
                  <a:rPr lang="en-US" sz="1200" b="0" i="0" u="none" strike="noStrike" kern="1200" baseline="0" dirty="0">
                    <a:solidFill>
                      <a:schemeClr val="tx1"/>
                    </a:solidFill>
                    <a:latin typeface="+mn-lt"/>
                    <a:ea typeface="+mn-ea"/>
                    <a:cs typeface="+mn-cs"/>
                  </a:rPr>
                  <a:t>Bulk parameterization schemes represent the most general microphysical</a:t>
                </a:r>
              </a:p>
              <a:p>
                <a:r>
                  <a:rPr lang="en-US" sz="1200" b="0" i="0" u="none" strike="noStrike" kern="1200" baseline="0" dirty="0">
                    <a:solidFill>
                      <a:schemeClr val="tx1"/>
                    </a:solidFill>
                    <a:latin typeface="+mn-lt"/>
                    <a:ea typeface="+mn-ea"/>
                    <a:cs typeface="+mn-cs"/>
                  </a:rPr>
                  <a:t>cloud properties using a semiempirical description of particle size distributions f(m)</a:t>
                </a:r>
                <a:endParaRPr lang="ru-RU"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bulk parameterization scheme proposed by Kessler [1969] describes only warm microphysical processes.</a:t>
                </a:r>
                <a:endParaRPr lang="ru-RU" sz="1200" b="0" i="0" u="none" strike="noStrike" kern="1200" baseline="0" dirty="0">
                  <a:solidFill>
                    <a:schemeClr val="tx1"/>
                  </a:solidFill>
                  <a:latin typeface="+mn-lt"/>
                  <a:ea typeface="+mn-ea"/>
                  <a:cs typeface="+mn-cs"/>
                </a:endParaRPr>
              </a:p>
              <a:p>
                <a:r>
                  <a:rPr lang="ru-RU" sz="1200" b="1" i="1" dirty="0">
                    <a:solidFill>
                      <a:srgbClr val="011947"/>
                    </a:solidFill>
                    <a:cs typeface="Arial" panose="020B0604020202020204" pitchFamily="34" charset="0"/>
                  </a:rPr>
                  <a:t>Современные мезомасштабные </a:t>
                </a:r>
                <a:r>
                  <a:rPr lang="ru-RU" sz="1200" b="1" i="1" dirty="0" err="1">
                    <a:solidFill>
                      <a:srgbClr val="011947"/>
                    </a:solidFill>
                    <a:cs typeface="Arial" panose="020B0604020202020204" pitchFamily="34" charset="0"/>
                  </a:rPr>
                  <a:t>моделипозволяют</a:t>
                </a:r>
                <a:r>
                  <a:rPr lang="ru-RU" sz="1200" b="1" i="1" dirty="0">
                    <a:solidFill>
                      <a:srgbClr val="011947"/>
                    </a:solidFill>
                    <a:cs typeface="Arial" panose="020B0604020202020204" pitchFamily="34" charset="0"/>
                  </a:rPr>
                  <a:t> пользователям выбирать наиболее подходящую схему среди более чем 20 различных схем параметризации объёмных процессов.</a:t>
                </a:r>
              </a:p>
              <a:p>
                <a:endParaRPr lang="ru-RU" dirty="0"/>
              </a:p>
            </p:txBody>
          </p:sp>
        </mc:Choice>
        <mc:Fallback xmlns="">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rgbClr val="011947"/>
                    </a:solidFill>
                    <a:cs typeface="Arial" panose="020B0604020202020204" pitchFamily="34" charset="0"/>
                  </a:rPr>
                  <a:t> </a:t>
                </a:r>
                <a:r>
                  <a:rPr lang="en-US" sz="1200" b="1" i="0">
                    <a:solidFill>
                      <a:srgbClr val="011947"/>
                    </a:solidFill>
                    <a:latin typeface="Cambria Math" panose="02040503050406030204" pitchFamily="18" charset="0"/>
                    <a:cs typeface="Arial" panose="020B0604020202020204" pitchFamily="34" charset="0"/>
                  </a:rPr>
                  <a:t>𝒇</a:t>
                </a:r>
                <a:r>
                  <a:rPr lang="ru-RU" sz="1200" b="1" i="0">
                    <a:solidFill>
                      <a:srgbClr val="011947"/>
                    </a:solidFill>
                    <a:latin typeface="Cambria Math" panose="02040503050406030204" pitchFamily="18" charset="0"/>
                    <a:cs typeface="Arial" panose="020B0604020202020204" pitchFamily="34" charset="0"/>
                  </a:rPr>
                  <a:t>_</a:t>
                </a:r>
                <a:r>
                  <a:rPr lang="en-US" sz="1200" b="1" i="0">
                    <a:solidFill>
                      <a:srgbClr val="011947"/>
                    </a:solidFill>
                    <a:latin typeface="Cambria Math" panose="02040503050406030204" pitchFamily="18" charset="0"/>
                    <a:cs typeface="Arial" panose="020B0604020202020204" pitchFamily="34" charset="0"/>
                  </a:rPr>
                  <a:t>𝒙</a:t>
                </a:r>
                <a:r>
                  <a:rPr lang="ru-RU" sz="1200" b="1" i="0">
                    <a:solidFill>
                      <a:srgbClr val="011947"/>
                    </a:solidFill>
                    <a:latin typeface="Cambria Math" panose="02040503050406030204" pitchFamily="18" charset="0"/>
                    <a:cs typeface="Arial" panose="020B0604020202020204" pitchFamily="34" charset="0"/>
                  </a:rPr>
                  <a:t> (</a:t>
                </a:r>
                <a:r>
                  <a:rPr lang="en-US" sz="1200" b="1" i="0">
                    <a:solidFill>
                      <a:srgbClr val="011947"/>
                    </a:solidFill>
                    <a:latin typeface="Cambria Math" panose="02040503050406030204" pitchFamily="18" charset="0"/>
                    <a:cs typeface="Arial" panose="020B0604020202020204" pitchFamily="34" charset="0"/>
                  </a:rPr>
                  <a:t>𝒎)𝒅𝒎</a:t>
                </a:r>
                <a:r>
                  <a:rPr lang="ru-RU" sz="1200" b="1" i="1" dirty="0">
                    <a:solidFill>
                      <a:srgbClr val="011947"/>
                    </a:solidFill>
                    <a:cs typeface="Arial" panose="020B0604020202020204" pitchFamily="34" charset="0"/>
                  </a:rPr>
                  <a:t> </a:t>
                </a:r>
                <a:r>
                  <a:rPr lang="ru-RU" sz="1200" dirty="0">
                    <a:solidFill>
                      <a:srgbClr val="011947"/>
                    </a:solidFill>
                    <a:cs typeface="Arial" panose="020B0604020202020204" pitchFamily="34" charset="0"/>
                  </a:rPr>
                  <a:t>– количество частиц в единице объема с массой в диапазоне </a:t>
                </a:r>
                <a:r>
                  <a:rPr lang="en-US" sz="1200" b="1" i="0">
                    <a:solidFill>
                      <a:srgbClr val="011947"/>
                    </a:solidFill>
                    <a:latin typeface="Cambria Math" panose="02040503050406030204" pitchFamily="18" charset="0"/>
                    <a:cs typeface="Arial" panose="020B0604020202020204" pitchFamily="34" charset="0"/>
                  </a:rPr>
                  <a:t>𝒎+𝒅𝒎</a:t>
                </a:r>
                <a:endParaRPr lang="en-US" sz="1200" b="1" i="1" dirty="0" smtClean="0">
                  <a:solidFill>
                    <a:srgbClr val="011947"/>
                  </a:solidFill>
                  <a:cs typeface="Arial" panose="020B0604020202020204" pitchFamily="34" charset="0"/>
                </a:endParaRPr>
              </a:p>
              <a:p>
                <a:r>
                  <a:rPr lang="en-US" sz="1200" b="0" i="0" u="none" strike="noStrike" kern="1200" baseline="0" smtClean="0">
                    <a:solidFill>
                      <a:schemeClr val="tx1"/>
                    </a:solidFill>
                    <a:latin typeface="+mn-lt"/>
                    <a:ea typeface="+mn-ea"/>
                    <a:cs typeface="+mn-cs"/>
                  </a:rPr>
                  <a:t>Bulk parameterization schemes represent the most general microphysical</a:t>
                </a:r>
              </a:p>
              <a:p>
                <a:r>
                  <a:rPr lang="en-US" sz="1200" b="0" i="0" u="none" strike="noStrike" kern="1200" baseline="0" smtClean="0">
                    <a:solidFill>
                      <a:schemeClr val="tx1"/>
                    </a:solidFill>
                    <a:latin typeface="+mn-lt"/>
                    <a:ea typeface="+mn-ea"/>
                    <a:cs typeface="+mn-cs"/>
                  </a:rPr>
                  <a:t>cloud properties using a semiempirical description of particle size distributions f(m)</a:t>
                </a:r>
                <a:endParaRPr lang="ru-RU" sz="1200" b="0" i="0" u="none" strike="noStrike" kern="1200" baseline="0" smtClean="0">
                  <a:solidFill>
                    <a:schemeClr val="tx1"/>
                  </a:solidFill>
                  <a:latin typeface="+mn-lt"/>
                  <a:ea typeface="+mn-ea"/>
                  <a:cs typeface="+mn-cs"/>
                </a:endParaRPr>
              </a:p>
              <a:p>
                <a:r>
                  <a:rPr lang="en-US" sz="1200" b="0" i="0" u="none" strike="noStrike" kern="1200" baseline="0" smtClean="0">
                    <a:solidFill>
                      <a:schemeClr val="tx1"/>
                    </a:solidFill>
                    <a:latin typeface="+mn-lt"/>
                    <a:ea typeface="+mn-ea"/>
                    <a:cs typeface="+mn-cs"/>
                  </a:rPr>
                  <a:t>The bulk parameterization scheme proposed by Kessler [1969] describes only warm microphysical processes.</a:t>
                </a:r>
                <a:endParaRPr lang="ru-RU" sz="1200" b="0" i="0" u="none" strike="noStrike" kern="1200" baseline="0" smtClean="0">
                  <a:solidFill>
                    <a:schemeClr val="tx1"/>
                  </a:solidFill>
                  <a:latin typeface="+mn-lt"/>
                  <a:ea typeface="+mn-ea"/>
                  <a:cs typeface="+mn-cs"/>
                </a:endParaRPr>
              </a:p>
              <a:p>
                <a:r>
                  <a:rPr lang="ru-RU" sz="1200" b="1" i="1" smtClean="0">
                    <a:solidFill>
                      <a:srgbClr val="011947"/>
                    </a:solidFill>
                    <a:cs typeface="Arial" panose="020B0604020202020204" pitchFamily="34" charset="0"/>
                  </a:rPr>
                  <a:t>Современные мезомасштабные моделипозволяют пользователям выбирать наиболее подходящую схему среди более чем 20 различных схем параметризации объёмных процессов.</a:t>
                </a:r>
                <a:endParaRPr lang="ru-RU" sz="1200" b="1" i="1" dirty="0">
                  <a:solidFill>
                    <a:srgbClr val="011947"/>
                  </a:solidFill>
                  <a:cs typeface="Arial" panose="020B0604020202020204" pitchFamily="34" charset="0"/>
                </a:endParaRPr>
              </a:p>
              <a:p>
                <a:endParaRPr lang="ru-RU" dirty="0"/>
              </a:p>
            </p:txBody>
          </p:sp>
        </mc:Fallback>
      </mc:AlternateContent>
      <p:sp>
        <p:nvSpPr>
          <p:cNvPr id="4" name="Номер слайда 3"/>
          <p:cNvSpPr>
            <a:spLocks noGrp="1"/>
          </p:cNvSpPr>
          <p:nvPr>
            <p:ph type="sldNum" sz="quarter" idx="10"/>
          </p:nvPr>
        </p:nvSpPr>
        <p:spPr/>
        <p:txBody>
          <a:bodyPr/>
          <a:lstStyle/>
          <a:p>
            <a:fld id="{D7FF1A64-1346-4143-B9E9-A4C420396399}" type="slidenum">
              <a:rPr lang="ru-RU" smtClean="0"/>
              <a:t>13</a:t>
            </a:fld>
            <a:endParaRPr lang="ru-RU"/>
          </a:p>
        </p:txBody>
      </p:sp>
    </p:spTree>
    <p:extLst>
      <p:ext uri="{BB962C8B-B14F-4D97-AF65-F5344CB8AC3E}">
        <p14:creationId xmlns:p14="http://schemas.microsoft.com/office/powerpoint/2010/main" val="1857973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Заметки 2"/>
              <p:cNvSpPr>
                <a:spLocks noGrp="1"/>
              </p:cNvSpPr>
              <p:nvPr>
                <p:ph type="body" idx="1"/>
              </p:nvPr>
            </p:nvSpPr>
            <p:spPr/>
            <p:txBody>
              <a:bodyPr/>
              <a:lstStyle/>
              <a:p>
                <a:r>
                  <a:rPr lang="en-US" sz="1200" b="0" i="0" dirty="0">
                    <a:solidFill>
                      <a:srgbClr val="011947"/>
                    </a:solidFill>
                    <a:cs typeface="Arial" panose="020B0604020202020204" pitchFamily="34" charset="0"/>
                  </a:rPr>
                  <a:t>Bin-</a:t>
                </a:r>
                <a:r>
                  <a:rPr lang="ru-RU" sz="1200" b="0" i="0" dirty="0">
                    <a:solidFill>
                      <a:srgbClr val="011947"/>
                    </a:solidFill>
                    <a:cs typeface="Arial" panose="020B0604020202020204" pitchFamily="34" charset="0"/>
                  </a:rPr>
                  <a:t>схемы</a:t>
                </a:r>
                <a:r>
                  <a:rPr lang="ru-RU" sz="1200" b="0" i="0" baseline="0" dirty="0">
                    <a:solidFill>
                      <a:srgbClr val="011947"/>
                    </a:solidFill>
                    <a:cs typeface="Arial" panose="020B0604020202020204" pitchFamily="34" charset="0"/>
                  </a:rPr>
                  <a:t> </a:t>
                </a:r>
                <a:r>
                  <a:rPr lang="ru-RU" sz="1200" b="0" i="0" dirty="0">
                    <a:solidFill>
                      <a:srgbClr val="011947"/>
                    </a:solidFill>
                    <a:cs typeface="Arial" panose="020B0604020202020204" pitchFamily="34" charset="0"/>
                  </a:rPr>
                  <a:t>требуют в пять-пятьдесят раз больше компьютерного времени, чем современные </a:t>
                </a:r>
                <a:r>
                  <a:rPr lang="en-US" sz="1200" b="0" i="0" dirty="0">
                    <a:solidFill>
                      <a:srgbClr val="011947"/>
                    </a:solidFill>
                    <a:cs typeface="Arial" panose="020B0604020202020204" pitchFamily="34" charset="0"/>
                  </a:rPr>
                  <a:t>bulk-</a:t>
                </a:r>
                <a:r>
                  <a:rPr lang="ru-RU" sz="1200" b="0" i="0" dirty="0">
                    <a:solidFill>
                      <a:srgbClr val="011947"/>
                    </a:solidFill>
                    <a:cs typeface="Arial" panose="020B0604020202020204" pitchFamily="34" charset="0"/>
                  </a:rPr>
                  <a:t>схемы.</a:t>
                </a:r>
                <a:endParaRPr lang="en-US" sz="1200" b="0" i="0" dirty="0">
                  <a:solidFill>
                    <a:srgbClr val="011947"/>
                  </a:solidFill>
                  <a:cs typeface="Arial" panose="020B0604020202020204" pitchFamily="34" charset="0"/>
                </a:endParaRPr>
              </a:p>
              <a:p>
                <a:endParaRPr lang="en-US" sz="1200" b="0" i="0" dirty="0">
                  <a:solidFill>
                    <a:srgbClr val="011947"/>
                  </a:solidFill>
                  <a:cs typeface="Arial" panose="020B0604020202020204" pitchFamily="34" charset="0"/>
                </a:endParaRPr>
              </a:p>
              <a:p>
                <a:r>
                  <a:rPr lang="ru-RU" sz="1200" b="0" i="0" dirty="0">
                    <a:solidFill>
                      <a:srgbClr val="011947"/>
                    </a:solidFill>
                    <a:cs typeface="Arial" panose="020B0604020202020204" pitchFamily="34" charset="0"/>
                  </a:rPr>
                  <a:t>Существуют так называемые гибридные схемы, которые фактически представляют собой модификации </a:t>
                </a:r>
                <a:r>
                  <a:rPr lang="en-US" sz="1200" b="0" i="0" dirty="0">
                    <a:solidFill>
                      <a:srgbClr val="011947"/>
                    </a:solidFill>
                    <a:cs typeface="Arial" panose="020B0604020202020204" pitchFamily="34" charset="0"/>
                  </a:rPr>
                  <a:t>bulk-</a:t>
                </a:r>
                <a:r>
                  <a:rPr lang="ru-RU" sz="1200" b="0" i="0" dirty="0" err="1">
                    <a:solidFill>
                      <a:srgbClr val="011947"/>
                    </a:solidFill>
                    <a:cs typeface="Arial" panose="020B0604020202020204" pitchFamily="34" charset="0"/>
                  </a:rPr>
                  <a:t>схем,сочетаемые</a:t>
                </a:r>
                <a:r>
                  <a:rPr lang="ru-RU" sz="1200" b="0" i="0" dirty="0">
                    <a:solidFill>
                      <a:srgbClr val="011947"/>
                    </a:solidFill>
                    <a:cs typeface="Arial" panose="020B0604020202020204" pitchFamily="34" charset="0"/>
                  </a:rPr>
                  <a:t> с некоторыми функциями SBM</a:t>
                </a:r>
              </a:p>
              <a:p>
                <a:r>
                  <a:rPr lang="ru-RU" sz="1200" b="1" i="1" dirty="0">
                    <a:solidFill>
                      <a:srgbClr val="011947"/>
                    </a:solidFill>
                    <a:cs typeface="Arial" panose="020B0604020202020204" pitchFamily="34" charset="0"/>
                  </a:rPr>
                  <a:t>Современные мезомасштабные модели позволяют пользователям выбирать наиболее подходящую схему среди более чем 20 различных схем параметризации объёмных процессов.</a:t>
                </a:r>
              </a:p>
              <a:p>
                <a:endParaRPr lang="ru-RU" dirty="0"/>
              </a:p>
            </p:txBody>
          </p:sp>
        </mc:Choice>
        <mc:Fallback xmlns="">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rgbClr val="011947"/>
                    </a:solidFill>
                    <a:cs typeface="Arial" panose="020B0604020202020204" pitchFamily="34" charset="0"/>
                  </a:rPr>
                  <a:t> </a:t>
                </a:r>
                <a:r>
                  <a:rPr lang="en-US" sz="1200" b="1" i="0">
                    <a:solidFill>
                      <a:srgbClr val="011947"/>
                    </a:solidFill>
                    <a:latin typeface="Cambria Math" panose="02040503050406030204" pitchFamily="18" charset="0"/>
                    <a:cs typeface="Arial" panose="020B0604020202020204" pitchFamily="34" charset="0"/>
                  </a:rPr>
                  <a:t>𝒇</a:t>
                </a:r>
                <a:r>
                  <a:rPr lang="ru-RU" sz="1200" b="1" i="0">
                    <a:solidFill>
                      <a:srgbClr val="011947"/>
                    </a:solidFill>
                    <a:latin typeface="Cambria Math" panose="02040503050406030204" pitchFamily="18" charset="0"/>
                    <a:cs typeface="Arial" panose="020B0604020202020204" pitchFamily="34" charset="0"/>
                  </a:rPr>
                  <a:t>_</a:t>
                </a:r>
                <a:r>
                  <a:rPr lang="en-US" sz="1200" b="1" i="0">
                    <a:solidFill>
                      <a:srgbClr val="011947"/>
                    </a:solidFill>
                    <a:latin typeface="Cambria Math" panose="02040503050406030204" pitchFamily="18" charset="0"/>
                    <a:cs typeface="Arial" panose="020B0604020202020204" pitchFamily="34" charset="0"/>
                  </a:rPr>
                  <a:t>𝒙</a:t>
                </a:r>
                <a:r>
                  <a:rPr lang="ru-RU" sz="1200" b="1" i="0">
                    <a:solidFill>
                      <a:srgbClr val="011947"/>
                    </a:solidFill>
                    <a:latin typeface="Cambria Math" panose="02040503050406030204" pitchFamily="18" charset="0"/>
                    <a:cs typeface="Arial" panose="020B0604020202020204" pitchFamily="34" charset="0"/>
                  </a:rPr>
                  <a:t> (</a:t>
                </a:r>
                <a:r>
                  <a:rPr lang="en-US" sz="1200" b="1" i="0">
                    <a:solidFill>
                      <a:srgbClr val="011947"/>
                    </a:solidFill>
                    <a:latin typeface="Cambria Math" panose="02040503050406030204" pitchFamily="18" charset="0"/>
                    <a:cs typeface="Arial" panose="020B0604020202020204" pitchFamily="34" charset="0"/>
                  </a:rPr>
                  <a:t>𝒎)𝒅𝒎</a:t>
                </a:r>
                <a:r>
                  <a:rPr lang="ru-RU" sz="1200" b="1" i="1" dirty="0">
                    <a:solidFill>
                      <a:srgbClr val="011947"/>
                    </a:solidFill>
                    <a:cs typeface="Arial" panose="020B0604020202020204" pitchFamily="34" charset="0"/>
                  </a:rPr>
                  <a:t> </a:t>
                </a:r>
                <a:r>
                  <a:rPr lang="ru-RU" sz="1200" dirty="0">
                    <a:solidFill>
                      <a:srgbClr val="011947"/>
                    </a:solidFill>
                    <a:cs typeface="Arial" panose="020B0604020202020204" pitchFamily="34" charset="0"/>
                  </a:rPr>
                  <a:t>– количество частиц в единице объема с массой в диапазоне </a:t>
                </a:r>
                <a:r>
                  <a:rPr lang="en-US" sz="1200" b="1" i="0">
                    <a:solidFill>
                      <a:srgbClr val="011947"/>
                    </a:solidFill>
                    <a:latin typeface="Cambria Math" panose="02040503050406030204" pitchFamily="18" charset="0"/>
                    <a:cs typeface="Arial" panose="020B0604020202020204" pitchFamily="34" charset="0"/>
                  </a:rPr>
                  <a:t>𝒎+𝒅𝒎</a:t>
                </a:r>
                <a:endParaRPr lang="en-US" sz="1200" b="1" i="1" dirty="0" smtClean="0">
                  <a:solidFill>
                    <a:srgbClr val="011947"/>
                  </a:solidFill>
                  <a:cs typeface="Arial" panose="020B0604020202020204" pitchFamily="34" charset="0"/>
                </a:endParaRPr>
              </a:p>
              <a:p>
                <a:r>
                  <a:rPr lang="en-US" sz="1200" b="0" i="0" u="none" strike="noStrike" kern="1200" baseline="0" smtClean="0">
                    <a:solidFill>
                      <a:schemeClr val="tx1"/>
                    </a:solidFill>
                    <a:latin typeface="+mn-lt"/>
                    <a:ea typeface="+mn-ea"/>
                    <a:cs typeface="+mn-cs"/>
                  </a:rPr>
                  <a:t>Bulk parameterization schemes represent the most general microphysical</a:t>
                </a:r>
              </a:p>
              <a:p>
                <a:r>
                  <a:rPr lang="en-US" sz="1200" b="0" i="0" u="none" strike="noStrike" kern="1200" baseline="0" smtClean="0">
                    <a:solidFill>
                      <a:schemeClr val="tx1"/>
                    </a:solidFill>
                    <a:latin typeface="+mn-lt"/>
                    <a:ea typeface="+mn-ea"/>
                    <a:cs typeface="+mn-cs"/>
                  </a:rPr>
                  <a:t>cloud properties using a semiempirical description of particle size distributions f(m)</a:t>
                </a:r>
                <a:endParaRPr lang="ru-RU" sz="1200" b="0" i="0" u="none" strike="noStrike" kern="1200" baseline="0" smtClean="0">
                  <a:solidFill>
                    <a:schemeClr val="tx1"/>
                  </a:solidFill>
                  <a:latin typeface="+mn-lt"/>
                  <a:ea typeface="+mn-ea"/>
                  <a:cs typeface="+mn-cs"/>
                </a:endParaRPr>
              </a:p>
              <a:p>
                <a:r>
                  <a:rPr lang="en-US" sz="1200" b="0" i="0" u="none" strike="noStrike" kern="1200" baseline="0" smtClean="0">
                    <a:solidFill>
                      <a:schemeClr val="tx1"/>
                    </a:solidFill>
                    <a:latin typeface="+mn-lt"/>
                    <a:ea typeface="+mn-ea"/>
                    <a:cs typeface="+mn-cs"/>
                  </a:rPr>
                  <a:t>The bulk parameterization scheme proposed by Kessler [1969] describes only warm microphysical processes.</a:t>
                </a:r>
                <a:endParaRPr lang="ru-RU" sz="1200" b="0" i="0" u="none" strike="noStrike" kern="1200" baseline="0" smtClean="0">
                  <a:solidFill>
                    <a:schemeClr val="tx1"/>
                  </a:solidFill>
                  <a:latin typeface="+mn-lt"/>
                  <a:ea typeface="+mn-ea"/>
                  <a:cs typeface="+mn-cs"/>
                </a:endParaRPr>
              </a:p>
              <a:p>
                <a:r>
                  <a:rPr lang="ru-RU" sz="1200" b="1" i="1" smtClean="0">
                    <a:solidFill>
                      <a:srgbClr val="011947"/>
                    </a:solidFill>
                    <a:cs typeface="Arial" panose="020B0604020202020204" pitchFamily="34" charset="0"/>
                  </a:rPr>
                  <a:t>Современные мезомасштабные моделипозволяют пользователям выбирать наиболее подходящую схему среди более чем 20 различных схем параметризации объёмных процессов.</a:t>
                </a:r>
                <a:endParaRPr lang="ru-RU" sz="1200" b="1" i="1" dirty="0">
                  <a:solidFill>
                    <a:srgbClr val="011947"/>
                  </a:solidFill>
                  <a:cs typeface="Arial" panose="020B0604020202020204" pitchFamily="34" charset="0"/>
                </a:endParaRPr>
              </a:p>
              <a:p>
                <a:endParaRPr lang="ru-RU" dirty="0"/>
              </a:p>
            </p:txBody>
          </p:sp>
        </mc:Fallback>
      </mc:AlternateContent>
      <p:sp>
        <p:nvSpPr>
          <p:cNvPr id="4" name="Номер слайда 3"/>
          <p:cNvSpPr>
            <a:spLocks noGrp="1"/>
          </p:cNvSpPr>
          <p:nvPr>
            <p:ph type="sldNum" sz="quarter" idx="10"/>
          </p:nvPr>
        </p:nvSpPr>
        <p:spPr/>
        <p:txBody>
          <a:bodyPr/>
          <a:lstStyle/>
          <a:p>
            <a:fld id="{D7FF1A64-1346-4143-B9E9-A4C420396399}" type="slidenum">
              <a:rPr lang="ru-RU" smtClean="0"/>
              <a:t>14</a:t>
            </a:fld>
            <a:endParaRPr lang="ru-RU"/>
          </a:p>
        </p:txBody>
      </p:sp>
    </p:spTree>
    <p:extLst>
      <p:ext uri="{BB962C8B-B14F-4D97-AF65-F5344CB8AC3E}">
        <p14:creationId xmlns:p14="http://schemas.microsoft.com/office/powerpoint/2010/main" val="3862959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1FA03-FB70-B1D0-89BF-850BECF45395}"/>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5D9CB0A2-EDEE-8F6C-29AA-9AACF0CF763F}"/>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E4A6544A-3995-2D21-BD2F-90A45243EE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1" i="1" dirty="0">
              <a:solidFill>
                <a:srgbClr val="011947"/>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Слияние в смешанных  - ФРЧ рассчитываются путем решения стохастических уравнений</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 где учитываются все столкновения между частицами</a:t>
            </a:r>
          </a:p>
          <a:p>
            <a:endParaRPr lang="ru-RU" dirty="0"/>
          </a:p>
        </p:txBody>
      </p:sp>
      <p:sp>
        <p:nvSpPr>
          <p:cNvPr id="4" name="Номер слайда 3">
            <a:extLst>
              <a:ext uri="{FF2B5EF4-FFF2-40B4-BE49-F238E27FC236}">
                <a16:creationId xmlns:a16="http://schemas.microsoft.com/office/drawing/2014/main" id="{801C8252-A377-5984-2729-41CDAC607BAF}"/>
              </a:ext>
            </a:extLst>
          </p:cNvPr>
          <p:cNvSpPr>
            <a:spLocks noGrp="1"/>
          </p:cNvSpPr>
          <p:nvPr>
            <p:ph type="sldNum" sz="quarter" idx="10"/>
          </p:nvPr>
        </p:nvSpPr>
        <p:spPr/>
        <p:txBody>
          <a:bodyPr/>
          <a:lstStyle/>
          <a:p>
            <a:fld id="{D7FF1A64-1346-4143-B9E9-A4C420396399}" type="slidenum">
              <a:rPr lang="ru-RU" smtClean="0"/>
              <a:t>15</a:t>
            </a:fld>
            <a:endParaRPr lang="ru-RU"/>
          </a:p>
        </p:txBody>
      </p:sp>
    </p:spTree>
    <p:extLst>
      <p:ext uri="{BB962C8B-B14F-4D97-AF65-F5344CB8AC3E}">
        <p14:creationId xmlns:p14="http://schemas.microsoft.com/office/powerpoint/2010/main" val="1163715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BFC89-518D-AEF4-28CE-AFA9CE76C2B2}"/>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D95516D7-CACD-0D98-6459-6DB8835555E7}"/>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B63FD4FF-50DD-304D-7430-7A3A97F3C5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1" i="1" dirty="0">
              <a:solidFill>
                <a:srgbClr val="011947"/>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a:t>Слияние в смешанных  - ФРЧ рассчитываются путем решения стохастических уравнений</a:t>
            </a:r>
          </a:p>
          <a:p>
            <a:pPr marL="0" marR="0" lvl="0" indent="0" algn="l" defTabSz="914400" rtl="0" eaLnBrk="1" fontAlgn="auto" latinLnBrk="0" hangingPunct="1">
              <a:lnSpc>
                <a:spcPct val="100000"/>
              </a:lnSpc>
              <a:spcBef>
                <a:spcPts val="0"/>
              </a:spcBef>
              <a:spcAft>
                <a:spcPts val="0"/>
              </a:spcAft>
              <a:buClrTx/>
              <a:buSzTx/>
              <a:buFontTx/>
              <a:buNone/>
              <a:tabLst/>
              <a:defRPr/>
            </a:pPr>
            <a:r>
              <a:rPr lang="ru-RU"/>
              <a:t>, где учитываются все столкновения между частицами</a:t>
            </a:r>
          </a:p>
          <a:p>
            <a:endParaRPr lang="ru-RU" dirty="0"/>
          </a:p>
        </p:txBody>
      </p:sp>
      <p:sp>
        <p:nvSpPr>
          <p:cNvPr id="4" name="Номер слайда 3">
            <a:extLst>
              <a:ext uri="{FF2B5EF4-FFF2-40B4-BE49-F238E27FC236}">
                <a16:creationId xmlns:a16="http://schemas.microsoft.com/office/drawing/2014/main" id="{BA08D6A8-87CB-437C-F5C9-9DB644E0FF0C}"/>
              </a:ext>
            </a:extLst>
          </p:cNvPr>
          <p:cNvSpPr>
            <a:spLocks noGrp="1"/>
          </p:cNvSpPr>
          <p:nvPr>
            <p:ph type="sldNum" sz="quarter" idx="10"/>
          </p:nvPr>
        </p:nvSpPr>
        <p:spPr/>
        <p:txBody>
          <a:bodyPr/>
          <a:lstStyle/>
          <a:p>
            <a:fld id="{D7FF1A64-1346-4143-B9E9-A4C420396399}" type="slidenum">
              <a:rPr lang="ru-RU" smtClean="0"/>
              <a:t>16</a:t>
            </a:fld>
            <a:endParaRPr lang="ru-RU"/>
          </a:p>
        </p:txBody>
      </p:sp>
    </p:spTree>
    <p:extLst>
      <p:ext uri="{BB962C8B-B14F-4D97-AF65-F5344CB8AC3E}">
        <p14:creationId xmlns:p14="http://schemas.microsoft.com/office/powerpoint/2010/main" val="1372780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МММ </a:t>
            </a:r>
            <a:r>
              <a:rPr lang="en-US" dirty="0"/>
              <a:t>(</a:t>
            </a:r>
            <a:r>
              <a:rPr lang="ru-RU" dirty="0"/>
              <a:t>микрофизический метод моментов) ось масс разделена на категории, границы которых образуют логарифмическую равноудаленную сетку. Предполагается, что </a:t>
            </a:r>
            <a:r>
              <a:rPr lang="en-US" dirty="0"/>
              <a:t>f(m)</a:t>
            </a:r>
            <a:r>
              <a:rPr lang="ru-RU" dirty="0"/>
              <a:t> непрерывна внутри каждой</a:t>
            </a:r>
            <a:r>
              <a:rPr lang="en-US" dirty="0"/>
              <a:t> </a:t>
            </a:r>
            <a:r>
              <a:rPr lang="ru-RU" dirty="0"/>
              <a:t>категории, например, имеет определенную линейную зависимость от массы. </a:t>
            </a:r>
            <a:r>
              <a:rPr lang="en-US" dirty="0"/>
              <a:t>f(m)</a:t>
            </a:r>
            <a:r>
              <a:rPr lang="en-US" baseline="0" dirty="0"/>
              <a:t> </a:t>
            </a:r>
            <a:r>
              <a:rPr lang="ru-RU" dirty="0"/>
              <a:t>может быть разрывной на границах</a:t>
            </a:r>
            <a:r>
              <a:rPr lang="en-US" dirty="0"/>
              <a:t> </a:t>
            </a:r>
            <a:r>
              <a:rPr lang="ru-RU" dirty="0"/>
              <a:t>категорий. В каждой категории </a:t>
            </a:r>
            <a:r>
              <a:rPr lang="en-US" dirty="0"/>
              <a:t>f(m) </a:t>
            </a:r>
            <a:r>
              <a:rPr lang="ru-RU" dirty="0"/>
              <a:t>характеризуется</a:t>
            </a:r>
            <a:r>
              <a:rPr lang="en-US" dirty="0"/>
              <a:t> </a:t>
            </a:r>
            <a:r>
              <a:rPr lang="ru-RU" dirty="0"/>
              <a:t>несколькими моментами.</a:t>
            </a:r>
            <a:endParaRPr lang="en-US" dirty="0"/>
          </a:p>
          <a:p>
            <a:r>
              <a:rPr lang="en-US" sz="1200" b="0" i="0" u="none" strike="noStrike" kern="1200" baseline="0" dirty="0">
                <a:solidFill>
                  <a:schemeClr val="tx1"/>
                </a:solidFill>
                <a:latin typeface="+mn-lt"/>
                <a:ea typeface="+mn-ea"/>
                <a:cs typeface="+mn-cs"/>
              </a:rPr>
              <a:t>UWNMS – The University of Wisconsin Non-Hydrostatic Model; TAU – Tel Aviv University</a:t>
            </a:r>
          </a:p>
          <a:p>
            <a:r>
              <a:rPr lang="en-US" sz="1200" b="0" i="0" u="none" strike="noStrike" kern="1200" baseline="0" dirty="0">
                <a:solidFill>
                  <a:schemeClr val="tx1"/>
                </a:solidFill>
                <a:latin typeface="+mn-lt"/>
                <a:ea typeface="+mn-ea"/>
                <a:cs typeface="+mn-cs"/>
              </a:rPr>
              <a:t>JMA–NHM - Japan Meteorological Agency Non-Hydrostatic Model</a:t>
            </a:r>
          </a:p>
          <a:p>
            <a:r>
              <a:rPr lang="en-US" sz="1200" b="0" i="0" u="none" strike="noStrike" kern="1200" baseline="0" dirty="0">
                <a:solidFill>
                  <a:schemeClr val="tx1"/>
                </a:solidFill>
                <a:latin typeface="+mn-lt"/>
                <a:ea typeface="+mn-ea"/>
                <a:cs typeface="+mn-cs"/>
              </a:rPr>
              <a:t>HUCM – Hebrew University Cloud model</a:t>
            </a:r>
          </a:p>
          <a:p>
            <a:r>
              <a:rPr lang="en-US" sz="1200" b="0" i="0" u="none" strike="noStrike" kern="1200" baseline="0" dirty="0">
                <a:solidFill>
                  <a:schemeClr val="tx1"/>
                </a:solidFill>
                <a:latin typeface="+mn-lt"/>
                <a:ea typeface="+mn-ea"/>
                <a:cs typeface="+mn-cs"/>
              </a:rPr>
              <a:t>RAMS Regional Atmospheric Modeling System, Colorado State University</a:t>
            </a:r>
          </a:p>
          <a:p>
            <a:r>
              <a:rPr lang="en-US" sz="1200" b="0" i="0" u="none" strike="noStrike" kern="1200" baseline="0" dirty="0">
                <a:solidFill>
                  <a:schemeClr val="tx1"/>
                </a:solidFill>
                <a:latin typeface="+mn-lt"/>
                <a:ea typeface="+mn-ea"/>
                <a:cs typeface="+mn-cs"/>
              </a:rPr>
              <a:t>SAM System for Atmospheric Modeling</a:t>
            </a:r>
            <a:endParaRPr lang="ru-RU" dirty="0"/>
          </a:p>
        </p:txBody>
      </p:sp>
      <p:sp>
        <p:nvSpPr>
          <p:cNvPr id="4" name="Номер слайда 3"/>
          <p:cNvSpPr>
            <a:spLocks noGrp="1"/>
          </p:cNvSpPr>
          <p:nvPr>
            <p:ph type="sldNum" sz="quarter" idx="10"/>
          </p:nvPr>
        </p:nvSpPr>
        <p:spPr/>
        <p:txBody>
          <a:bodyPr/>
          <a:lstStyle/>
          <a:p>
            <a:fld id="{D7FF1A64-1346-4143-B9E9-A4C420396399}" type="slidenum">
              <a:rPr lang="ru-RU" smtClean="0"/>
              <a:t>17</a:t>
            </a:fld>
            <a:endParaRPr lang="ru-RU"/>
          </a:p>
        </p:txBody>
      </p:sp>
    </p:spTree>
    <p:extLst>
      <p:ext uri="{BB962C8B-B14F-4D97-AF65-F5344CB8AC3E}">
        <p14:creationId xmlns:p14="http://schemas.microsoft.com/office/powerpoint/2010/main" val="2658395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85750" indent="-285750">
              <a:spcAft>
                <a:spcPts val="2400"/>
              </a:spcAft>
              <a:buFont typeface="Arial" panose="020B0604020202020204" pitchFamily="34" charset="0"/>
              <a:buChar char="•"/>
            </a:pPr>
            <a:r>
              <a:rPr lang="en-US" sz="1200" dirty="0"/>
              <a:t>The version we implement is so called “Fast SBM”, which contains only two size distributions of ice: low density (snow PSD) and large density (</a:t>
            </a:r>
            <a:r>
              <a:rPr lang="en-US" sz="1200" dirty="0" err="1"/>
              <a:t>graupel</a:t>
            </a:r>
            <a:r>
              <a:rPr lang="en-US" sz="1200" dirty="0"/>
              <a:t> PSD). </a:t>
            </a:r>
          </a:p>
          <a:p>
            <a:pPr marL="285750" indent="-285750">
              <a:spcAft>
                <a:spcPts val="2400"/>
              </a:spcAft>
              <a:buFont typeface="Arial" panose="020B0604020202020204" pitchFamily="34" charset="0"/>
              <a:buChar char="•"/>
            </a:pPr>
            <a:r>
              <a:rPr lang="en-US" sz="1200" dirty="0"/>
              <a:t>For snow PSD: small bins are considered as ice crystals, and large bins are aggregates. </a:t>
            </a:r>
          </a:p>
          <a:p>
            <a:pPr marL="285750" indent="-285750">
              <a:spcAft>
                <a:spcPts val="2400"/>
              </a:spcAft>
              <a:buFont typeface="Arial" panose="020B0604020202020204" pitchFamily="34" charset="0"/>
              <a:buChar char="•"/>
            </a:pPr>
            <a:r>
              <a:rPr lang="en-US" sz="1200" dirty="0"/>
              <a:t>Fast SBM is based on full SBM, that uses additionally size distributions of three types of ice crystals (dendrites, plates and columns) and hail with high density of pure ice (0.9 g/cm3). There are also size distributions for mixed-phase particles (e.g. water mass fraction in melting ice). </a:t>
            </a:r>
          </a:p>
          <a:p>
            <a:pPr marL="285750" indent="-285750">
              <a:spcAft>
                <a:spcPts val="2400"/>
              </a:spcAft>
              <a:buFont typeface="Arial" panose="020B0604020202020204" pitchFamily="34" charset="0"/>
              <a:buChar char="•"/>
            </a:pPr>
            <a:endParaRPr lang="en-US" sz="1200" dirty="0"/>
          </a:p>
          <a:p>
            <a:pPr marL="285750" marR="0" lvl="0" indent="-28575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dirty="0" err="1"/>
              <a:t>Khain</a:t>
            </a:r>
            <a:r>
              <a:rPr lang="en-US" dirty="0"/>
              <a:t> P, </a:t>
            </a:r>
            <a:r>
              <a:rPr lang="en-US" dirty="0" err="1"/>
              <a:t>Shpund</a:t>
            </a:r>
            <a:r>
              <a:rPr lang="en-US" dirty="0"/>
              <a:t> J, Levi Y, </a:t>
            </a:r>
            <a:r>
              <a:rPr lang="en-US" dirty="0" err="1"/>
              <a:t>Khain</a:t>
            </a:r>
            <a:r>
              <a:rPr lang="en-US" dirty="0"/>
              <a:t> A: “Warm-phase spectral-bin microphysics in ICON: Reasons of sensitivity to aerosols”,    Atmos. Res. 2022, 279, 106388.</a:t>
            </a:r>
          </a:p>
          <a:p>
            <a:pPr marL="285750" indent="-285750">
              <a:spcAft>
                <a:spcPts val="2400"/>
              </a:spcAft>
              <a:buFont typeface="Arial" panose="020B0604020202020204" pitchFamily="34" charset="0"/>
              <a:buChar char="•"/>
            </a:pPr>
            <a:endParaRPr lang="en-US" sz="1200" dirty="0"/>
          </a:p>
          <a:p>
            <a:endParaRPr lang="ru-RU" dirty="0"/>
          </a:p>
        </p:txBody>
      </p:sp>
      <p:sp>
        <p:nvSpPr>
          <p:cNvPr id="4" name="Номер слайда 3"/>
          <p:cNvSpPr>
            <a:spLocks noGrp="1"/>
          </p:cNvSpPr>
          <p:nvPr>
            <p:ph type="sldNum" sz="quarter" idx="10"/>
          </p:nvPr>
        </p:nvSpPr>
        <p:spPr/>
        <p:txBody>
          <a:bodyPr/>
          <a:lstStyle/>
          <a:p>
            <a:fld id="{D7FF1A64-1346-4143-B9E9-A4C420396399}" type="slidenum">
              <a:rPr lang="ru-RU" smtClean="0"/>
              <a:t>18</a:t>
            </a:fld>
            <a:endParaRPr lang="ru-RU"/>
          </a:p>
        </p:txBody>
      </p:sp>
    </p:spTree>
    <p:extLst>
      <p:ext uri="{BB962C8B-B14F-4D97-AF65-F5344CB8AC3E}">
        <p14:creationId xmlns:p14="http://schemas.microsoft.com/office/powerpoint/2010/main" val="151524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D7FF1A64-1346-4143-B9E9-A4C420396399}" type="slidenum">
              <a:rPr lang="ru-RU" smtClean="0"/>
              <a:t>20</a:t>
            </a:fld>
            <a:endParaRPr lang="ru-RU"/>
          </a:p>
        </p:txBody>
      </p:sp>
    </p:spTree>
    <p:extLst>
      <p:ext uri="{BB962C8B-B14F-4D97-AF65-F5344CB8AC3E}">
        <p14:creationId xmlns:p14="http://schemas.microsoft.com/office/powerpoint/2010/main" val="2990405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D7FF1A64-1346-4143-B9E9-A4C420396399}" type="slidenum">
              <a:rPr lang="ru-RU" smtClean="0"/>
              <a:t>21</a:t>
            </a:fld>
            <a:endParaRPr lang="ru-RU"/>
          </a:p>
        </p:txBody>
      </p:sp>
    </p:spTree>
    <p:extLst>
      <p:ext uri="{BB962C8B-B14F-4D97-AF65-F5344CB8AC3E}">
        <p14:creationId xmlns:p14="http://schemas.microsoft.com/office/powerpoint/2010/main" val="3530805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FF1A64-1346-4143-B9E9-A4C420396399}" type="slidenum">
              <a:rPr lang="ru-RU" smtClean="0"/>
              <a:t>23</a:t>
            </a:fld>
            <a:endParaRPr lang="ru-RU"/>
          </a:p>
        </p:txBody>
      </p:sp>
    </p:spTree>
    <p:extLst>
      <p:ext uri="{BB962C8B-B14F-4D97-AF65-F5344CB8AC3E}">
        <p14:creationId xmlns:p14="http://schemas.microsoft.com/office/powerpoint/2010/main" val="3067510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E7844-C206-6EAB-D3D6-5EF02992664E}"/>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B64FE6D9-974C-B99F-AD10-6FBB4B146322}"/>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F7809DAD-AD37-E225-79D2-B3EB45C7728E}"/>
              </a:ext>
            </a:extLst>
          </p:cNvPr>
          <p:cNvSpPr>
            <a:spLocks noGrp="1"/>
          </p:cNvSpPr>
          <p:nvPr>
            <p:ph type="body" idx="1"/>
          </p:nvPr>
        </p:nvSpPr>
        <p:spPr/>
        <p:txBody>
          <a:bodyPr/>
          <a:lstStyle/>
          <a:p>
            <a:endParaRPr lang="ru-RU" dirty="0"/>
          </a:p>
        </p:txBody>
      </p:sp>
      <p:sp>
        <p:nvSpPr>
          <p:cNvPr id="4" name="Номер слайда 3">
            <a:extLst>
              <a:ext uri="{FF2B5EF4-FFF2-40B4-BE49-F238E27FC236}">
                <a16:creationId xmlns:a16="http://schemas.microsoft.com/office/drawing/2014/main" id="{EA0C0A27-0513-2AD9-CCD3-BD27330B484F}"/>
              </a:ext>
            </a:extLst>
          </p:cNvPr>
          <p:cNvSpPr>
            <a:spLocks noGrp="1"/>
          </p:cNvSpPr>
          <p:nvPr>
            <p:ph type="sldNum" sz="quarter" idx="10"/>
          </p:nvPr>
        </p:nvSpPr>
        <p:spPr/>
        <p:txBody>
          <a:bodyPr/>
          <a:lstStyle/>
          <a:p>
            <a:fld id="{D7FF1A64-1346-4143-B9E9-A4C420396399}" type="slidenum">
              <a:rPr lang="ru-RU" smtClean="0"/>
              <a:t>24</a:t>
            </a:fld>
            <a:endParaRPr lang="ru-RU"/>
          </a:p>
        </p:txBody>
      </p:sp>
    </p:spTree>
    <p:extLst>
      <p:ext uri="{BB962C8B-B14F-4D97-AF65-F5344CB8AC3E}">
        <p14:creationId xmlns:p14="http://schemas.microsoft.com/office/powerpoint/2010/main" val="2422880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Прогностические уравнения описывают</a:t>
            </a:r>
            <a:r>
              <a:rPr lang="ru-RU" baseline="0" dirty="0"/>
              <a:t> двухкомпонентную систему – сухой воздух и вода </a:t>
            </a:r>
            <a:br>
              <a:rPr lang="ru-RU" baseline="0" dirty="0"/>
            </a:br>
            <a:r>
              <a:rPr lang="ru-RU" baseline="0" dirty="0"/>
              <a:t>МФС – классы гидрометеоров + категории ледяных частиц</a:t>
            </a:r>
            <a:endParaRPr lang="ru-RU" dirty="0"/>
          </a:p>
        </p:txBody>
      </p:sp>
      <p:sp>
        <p:nvSpPr>
          <p:cNvPr id="4" name="Номер слайда 3"/>
          <p:cNvSpPr>
            <a:spLocks noGrp="1"/>
          </p:cNvSpPr>
          <p:nvPr>
            <p:ph type="sldNum" sz="quarter" idx="10"/>
          </p:nvPr>
        </p:nvSpPr>
        <p:spPr/>
        <p:txBody>
          <a:bodyPr/>
          <a:lstStyle/>
          <a:p>
            <a:fld id="{D7FF1A64-1346-4143-B9E9-A4C420396399}" type="slidenum">
              <a:rPr lang="ru-RU" smtClean="0"/>
              <a:t>4</a:t>
            </a:fld>
            <a:endParaRPr lang="ru-RU"/>
          </a:p>
        </p:txBody>
      </p:sp>
    </p:spTree>
    <p:extLst>
      <p:ext uri="{BB962C8B-B14F-4D97-AF65-F5344CB8AC3E}">
        <p14:creationId xmlns:p14="http://schemas.microsoft.com/office/powerpoint/2010/main" val="3069210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F37E7-781A-85D5-2348-CE844D821619}"/>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65AD03D4-BF15-5EE6-DFB1-7E9D9EE1BB5F}"/>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0A3513B9-918C-F373-C72E-22049CDF69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Непрямые эффекты аэрозоля, которые проявляются в облачно-аэрозольном взаимодействии</a:t>
            </a:r>
          </a:p>
          <a:p>
            <a:endParaRPr lang="ru-RU" dirty="0"/>
          </a:p>
        </p:txBody>
      </p:sp>
      <p:sp>
        <p:nvSpPr>
          <p:cNvPr id="4" name="Номер слайда 3">
            <a:extLst>
              <a:ext uri="{FF2B5EF4-FFF2-40B4-BE49-F238E27FC236}">
                <a16:creationId xmlns:a16="http://schemas.microsoft.com/office/drawing/2014/main" id="{E4E16700-2B78-F49A-3746-8B668982BA67}"/>
              </a:ext>
            </a:extLst>
          </p:cNvPr>
          <p:cNvSpPr>
            <a:spLocks noGrp="1"/>
          </p:cNvSpPr>
          <p:nvPr>
            <p:ph type="sldNum" sz="quarter" idx="10"/>
          </p:nvPr>
        </p:nvSpPr>
        <p:spPr/>
        <p:txBody>
          <a:bodyPr/>
          <a:lstStyle/>
          <a:p>
            <a:fld id="{D7FF1A64-1346-4143-B9E9-A4C420396399}" type="slidenum">
              <a:rPr lang="ru-RU" smtClean="0"/>
              <a:t>25</a:t>
            </a:fld>
            <a:endParaRPr lang="ru-RU"/>
          </a:p>
        </p:txBody>
      </p:sp>
    </p:spTree>
    <p:extLst>
      <p:ext uri="{BB962C8B-B14F-4D97-AF65-F5344CB8AC3E}">
        <p14:creationId xmlns:p14="http://schemas.microsoft.com/office/powerpoint/2010/main" val="174515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EC7E7-F4BA-94D2-129F-6398CCA12CAE}"/>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B4E0D4D5-0679-AB2C-5962-614F1078D492}"/>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3525ABDA-E774-AE3C-88A2-C6F631616A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t>Непрямые эффекты аэрозоля, которые проявляются в облачно-аэрозольном взаимодействии</a:t>
            </a:r>
          </a:p>
          <a:p>
            <a:endParaRPr lang="ru-RU" dirty="0"/>
          </a:p>
        </p:txBody>
      </p:sp>
      <p:sp>
        <p:nvSpPr>
          <p:cNvPr id="4" name="Номер слайда 3">
            <a:extLst>
              <a:ext uri="{FF2B5EF4-FFF2-40B4-BE49-F238E27FC236}">
                <a16:creationId xmlns:a16="http://schemas.microsoft.com/office/drawing/2014/main" id="{7504DBB9-1E26-D6A3-B9F5-8E6B7386BD57}"/>
              </a:ext>
            </a:extLst>
          </p:cNvPr>
          <p:cNvSpPr>
            <a:spLocks noGrp="1"/>
          </p:cNvSpPr>
          <p:nvPr>
            <p:ph type="sldNum" sz="quarter" idx="10"/>
          </p:nvPr>
        </p:nvSpPr>
        <p:spPr/>
        <p:txBody>
          <a:bodyPr/>
          <a:lstStyle/>
          <a:p>
            <a:fld id="{D7FF1A64-1346-4143-B9E9-A4C420396399}" type="slidenum">
              <a:rPr lang="ru-RU" smtClean="0"/>
              <a:t>26</a:t>
            </a:fld>
            <a:endParaRPr lang="ru-RU"/>
          </a:p>
        </p:txBody>
      </p:sp>
    </p:spTree>
    <p:extLst>
      <p:ext uri="{BB962C8B-B14F-4D97-AF65-F5344CB8AC3E}">
        <p14:creationId xmlns:p14="http://schemas.microsoft.com/office/powerpoint/2010/main" val="602689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66 случае – северная адвекция (27 – 39)</a:t>
            </a:r>
          </a:p>
          <a:p>
            <a:r>
              <a:rPr lang="ru-RU" dirty="0"/>
              <a:t>Медианные значения </a:t>
            </a:r>
            <a:r>
              <a:rPr lang="en-US" dirty="0"/>
              <a:t>Nd </a:t>
            </a:r>
            <a:r>
              <a:rPr lang="ru-RU" dirty="0"/>
              <a:t>2018-2019  - 272,   2020 – 232 </a:t>
            </a:r>
          </a:p>
        </p:txBody>
      </p:sp>
      <p:sp>
        <p:nvSpPr>
          <p:cNvPr id="4" name="Номер слайда 3"/>
          <p:cNvSpPr>
            <a:spLocks noGrp="1"/>
          </p:cNvSpPr>
          <p:nvPr>
            <p:ph type="sldNum" sz="quarter" idx="5"/>
          </p:nvPr>
        </p:nvSpPr>
        <p:spPr/>
        <p:txBody>
          <a:bodyPr/>
          <a:lstStyle/>
          <a:p>
            <a:fld id="{D7FF1A64-1346-4143-B9E9-A4C420396399}" type="slidenum">
              <a:rPr lang="ru-RU" smtClean="0"/>
              <a:t>27</a:t>
            </a:fld>
            <a:endParaRPr lang="ru-RU"/>
          </a:p>
        </p:txBody>
      </p:sp>
    </p:spTree>
    <p:extLst>
      <p:ext uri="{BB962C8B-B14F-4D97-AF65-F5344CB8AC3E}">
        <p14:creationId xmlns:p14="http://schemas.microsoft.com/office/powerpoint/2010/main" val="4262130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 планах – провести аналогичные эксперименты</a:t>
            </a:r>
            <a:r>
              <a:rPr lang="ru-RU" baseline="0" dirty="0"/>
              <a:t> с глобальным </a:t>
            </a:r>
            <a:r>
              <a:rPr lang="en-US" baseline="0" dirty="0"/>
              <a:t>ICON</a:t>
            </a:r>
            <a:endParaRPr lang="ru-RU" dirty="0"/>
          </a:p>
        </p:txBody>
      </p:sp>
      <p:sp>
        <p:nvSpPr>
          <p:cNvPr id="4" name="Номер слайда 3"/>
          <p:cNvSpPr>
            <a:spLocks noGrp="1"/>
          </p:cNvSpPr>
          <p:nvPr>
            <p:ph type="sldNum" sz="quarter" idx="10"/>
          </p:nvPr>
        </p:nvSpPr>
        <p:spPr/>
        <p:txBody>
          <a:bodyPr/>
          <a:lstStyle/>
          <a:p>
            <a:fld id="{539CD03C-6F10-4980-AD69-1931C1034E9A}" type="slidenum">
              <a:rPr lang="ru-RU" smtClean="0"/>
              <a:t>28</a:t>
            </a:fld>
            <a:endParaRPr lang="ru-RU"/>
          </a:p>
        </p:txBody>
      </p:sp>
    </p:spTree>
    <p:extLst>
      <p:ext uri="{BB962C8B-B14F-4D97-AF65-F5344CB8AC3E}">
        <p14:creationId xmlns:p14="http://schemas.microsoft.com/office/powerpoint/2010/main" val="3759729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FF1A64-1346-4143-B9E9-A4C420396399}" type="slidenum">
              <a:rPr lang="ru-RU" smtClean="0"/>
              <a:t>29</a:t>
            </a:fld>
            <a:endParaRPr lang="ru-RU"/>
          </a:p>
        </p:txBody>
      </p:sp>
    </p:spTree>
    <p:extLst>
      <p:ext uri="{BB962C8B-B14F-4D97-AF65-F5344CB8AC3E}">
        <p14:creationId xmlns:p14="http://schemas.microsoft.com/office/powerpoint/2010/main" val="577978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DC69E-A51D-96B7-5FA2-0EBB3966B210}"/>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B37718DF-8695-7F22-7D8D-7456A5E0DD8B}"/>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0BC1F3FA-9687-2D93-A1D7-0EF4817D0CD7}"/>
              </a:ext>
            </a:extLst>
          </p:cNvPr>
          <p:cNvSpPr>
            <a:spLocks noGrp="1"/>
          </p:cNvSpPr>
          <p:nvPr>
            <p:ph type="body" idx="1"/>
          </p:nvPr>
        </p:nvSpPr>
        <p:spPr/>
        <p:txBody>
          <a:bodyPr/>
          <a:lstStyle/>
          <a:p>
            <a:r>
              <a:rPr lang="ru-RU" dirty="0"/>
              <a:t>Учет флуктуаций отчасти затруднен тем фактом, что очень мало информации – данных наблюдений за этой характеристикой. </a:t>
            </a:r>
          </a:p>
        </p:txBody>
      </p:sp>
      <p:sp>
        <p:nvSpPr>
          <p:cNvPr id="4" name="Номер слайда 3">
            <a:extLst>
              <a:ext uri="{FF2B5EF4-FFF2-40B4-BE49-F238E27FC236}">
                <a16:creationId xmlns:a16="http://schemas.microsoft.com/office/drawing/2014/main" id="{1CC07789-DF38-6624-7C52-33A98CDE669B}"/>
              </a:ext>
            </a:extLst>
          </p:cNvPr>
          <p:cNvSpPr>
            <a:spLocks noGrp="1"/>
          </p:cNvSpPr>
          <p:nvPr>
            <p:ph type="sldNum" sz="quarter" idx="10"/>
          </p:nvPr>
        </p:nvSpPr>
        <p:spPr/>
        <p:txBody>
          <a:bodyPr/>
          <a:lstStyle/>
          <a:p>
            <a:fld id="{D7FF1A64-1346-4143-B9E9-A4C420396399}" type="slidenum">
              <a:rPr lang="ru-RU" smtClean="0"/>
              <a:t>31</a:t>
            </a:fld>
            <a:endParaRPr lang="ru-RU"/>
          </a:p>
        </p:txBody>
      </p:sp>
    </p:spTree>
    <p:extLst>
      <p:ext uri="{BB962C8B-B14F-4D97-AF65-F5344CB8AC3E}">
        <p14:creationId xmlns:p14="http://schemas.microsoft.com/office/powerpoint/2010/main" val="1957562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62AB5-FD39-9794-9866-C19E530DA860}"/>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FA862A93-B0E4-1C76-4569-06A078819DED}"/>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1C8AC8F1-2C46-704F-D3CD-AA6C17527557}"/>
              </a:ext>
            </a:extLst>
          </p:cNvPr>
          <p:cNvSpPr>
            <a:spLocks noGrp="1"/>
          </p:cNvSpPr>
          <p:nvPr>
            <p:ph type="body" idx="1"/>
          </p:nvPr>
        </p:nvSpPr>
        <p:spPr/>
        <p:txBody>
          <a:bodyPr/>
          <a:lstStyle/>
          <a:p>
            <a:r>
              <a:rPr lang="ru-RU" dirty="0"/>
              <a:t>Учет флуктуаций отчасти затруднен тем фактом, что очень мало информации – данных наблюдений за этой характеристикой. </a:t>
            </a:r>
          </a:p>
          <a:p>
            <a:r>
              <a:rPr lang="ru-RU" sz="1200" kern="1200" dirty="0">
                <a:solidFill>
                  <a:schemeClr val="tx1"/>
                </a:solidFill>
                <a:effectLst/>
                <a:latin typeface="+mn-lt"/>
                <a:ea typeface="+mn-ea"/>
                <a:cs typeface="+mn-cs"/>
              </a:rPr>
              <a:t>1 среднеквадратическое отклонение вертикальной скорости (σ</a:t>
            </a:r>
            <a:r>
              <a:rPr lang="en-US" sz="1200" kern="1200" baseline="-25000" dirty="0">
                <a:solidFill>
                  <a:schemeClr val="tx1"/>
                </a:solidFill>
                <a:effectLst/>
                <a:latin typeface="+mn-lt"/>
                <a:ea typeface="+mn-ea"/>
                <a:cs typeface="+mn-cs"/>
              </a:rPr>
              <a:t>w</a:t>
            </a:r>
            <a:r>
              <a:rPr lang="ru-R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ru-RU" sz="1200" kern="1200" dirty="0">
                <a:solidFill>
                  <a:schemeClr val="tx1"/>
                </a:solidFill>
                <a:effectLst/>
                <a:latin typeface="+mn-lt"/>
                <a:ea typeface="+mn-ea"/>
                <a:cs typeface="+mn-cs"/>
              </a:rPr>
              <a:t>По значениям </a:t>
            </a:r>
            <a:r>
              <a:rPr lang="ru-RU" sz="1200" kern="1200" dirty="0" err="1">
                <a:solidFill>
                  <a:schemeClr val="tx1"/>
                </a:solidFill>
                <a:effectLst/>
                <a:latin typeface="+mn-lt"/>
                <a:ea typeface="+mn-ea"/>
                <a:cs typeface="+mn-cs"/>
              </a:rPr>
              <a:t>w</a:t>
            </a:r>
            <a:r>
              <a:rPr lang="ru-RU" sz="1200" kern="1200" baseline="-25000" dirty="0" err="1">
                <a:solidFill>
                  <a:schemeClr val="tx1"/>
                </a:solidFill>
                <a:effectLst/>
                <a:latin typeface="+mn-lt"/>
                <a:ea typeface="+mn-ea"/>
                <a:cs typeface="+mn-cs"/>
              </a:rPr>
              <a:t>кр</a:t>
            </a:r>
            <a:r>
              <a:rPr lang="ru-RU" sz="1200" kern="1200" dirty="0">
                <a:solidFill>
                  <a:schemeClr val="tx1"/>
                </a:solidFill>
                <a:effectLst/>
                <a:latin typeface="+mn-lt"/>
                <a:ea typeface="+mn-ea"/>
                <a:cs typeface="+mn-cs"/>
              </a:rPr>
              <a:t> определяются характерные значения вертикальной скорости на пространственном масштабе в 10–20 раз больше шага вычислительной сетки модели. В результате, имея структуру вертикальных движений:</a:t>
            </a:r>
          </a:p>
          <a:p>
            <a:pPr lvl="0"/>
            <a:r>
              <a:rPr lang="ru-RU" sz="1200" kern="1200" dirty="0">
                <a:solidFill>
                  <a:schemeClr val="tx1"/>
                </a:solidFill>
                <a:effectLst/>
                <a:latin typeface="+mn-lt"/>
                <a:ea typeface="+mn-ea"/>
                <a:cs typeface="+mn-cs"/>
              </a:rPr>
              <a:t>на масштабе вычислительной сетки модели (</a:t>
            </a:r>
            <a:r>
              <a:rPr lang="ru-RU" sz="1200" kern="1200" dirty="0" err="1">
                <a:solidFill>
                  <a:schemeClr val="tx1"/>
                </a:solidFill>
                <a:effectLst/>
                <a:latin typeface="+mn-lt"/>
                <a:ea typeface="+mn-ea"/>
                <a:cs typeface="+mn-cs"/>
              </a:rPr>
              <a:t>dx</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на масштабе региона (L), который в ~10 раз больше </a:t>
            </a:r>
            <a:r>
              <a:rPr lang="ru-RU" sz="1200" kern="1200" dirty="0" err="1">
                <a:solidFill>
                  <a:schemeClr val="tx1"/>
                </a:solidFill>
                <a:effectLst/>
                <a:latin typeface="+mn-lt"/>
                <a:ea typeface="+mn-ea"/>
                <a:cs typeface="+mn-cs"/>
              </a:rPr>
              <a:t>dx</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рассчитывается характерный масштаб вертикальных движений на масштабе ~ в 10 раз меньше шага вычислительной сетки модели (l). </a:t>
            </a:r>
            <a:endParaRPr lang="ru-RU" dirty="0"/>
          </a:p>
        </p:txBody>
      </p:sp>
      <p:sp>
        <p:nvSpPr>
          <p:cNvPr id="4" name="Номер слайда 3">
            <a:extLst>
              <a:ext uri="{FF2B5EF4-FFF2-40B4-BE49-F238E27FC236}">
                <a16:creationId xmlns:a16="http://schemas.microsoft.com/office/drawing/2014/main" id="{AEC95BCB-5669-E133-684C-B0E9A4608084}"/>
              </a:ext>
            </a:extLst>
          </p:cNvPr>
          <p:cNvSpPr>
            <a:spLocks noGrp="1"/>
          </p:cNvSpPr>
          <p:nvPr>
            <p:ph type="sldNum" sz="quarter" idx="10"/>
          </p:nvPr>
        </p:nvSpPr>
        <p:spPr/>
        <p:txBody>
          <a:bodyPr/>
          <a:lstStyle/>
          <a:p>
            <a:fld id="{D7FF1A64-1346-4143-B9E9-A4C420396399}" type="slidenum">
              <a:rPr lang="ru-RU" smtClean="0"/>
              <a:t>32</a:t>
            </a:fld>
            <a:endParaRPr lang="ru-RU"/>
          </a:p>
        </p:txBody>
      </p:sp>
    </p:spTree>
    <p:extLst>
      <p:ext uri="{BB962C8B-B14F-4D97-AF65-F5344CB8AC3E}">
        <p14:creationId xmlns:p14="http://schemas.microsoft.com/office/powerpoint/2010/main" val="2200704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Кумулятивное распределение вероятности  счётной концентрации облачных капель и водосодержания</a:t>
            </a:r>
            <a:endParaRPr lang="ru-RU" dirty="0"/>
          </a:p>
        </p:txBody>
      </p:sp>
      <p:sp>
        <p:nvSpPr>
          <p:cNvPr id="4" name="Номер слайда 3"/>
          <p:cNvSpPr>
            <a:spLocks noGrp="1"/>
          </p:cNvSpPr>
          <p:nvPr>
            <p:ph type="sldNum" sz="quarter" idx="10"/>
          </p:nvPr>
        </p:nvSpPr>
        <p:spPr/>
        <p:txBody>
          <a:bodyPr/>
          <a:lstStyle/>
          <a:p>
            <a:fld id="{D7FF1A64-1346-4143-B9E9-A4C420396399}" type="slidenum">
              <a:rPr lang="ru-RU" smtClean="0"/>
              <a:t>33</a:t>
            </a:fld>
            <a:endParaRPr lang="ru-RU"/>
          </a:p>
        </p:txBody>
      </p:sp>
    </p:spTree>
    <p:extLst>
      <p:ext uri="{BB962C8B-B14F-4D97-AF65-F5344CB8AC3E}">
        <p14:creationId xmlns:p14="http://schemas.microsoft.com/office/powerpoint/2010/main" val="320893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57175" indent="-257175">
              <a:spcAft>
                <a:spcPts val="1200"/>
              </a:spcAft>
              <a:buFont typeface="Arial" panose="020B0604020202020204" pitchFamily="34" charset="0"/>
              <a:buChar char="•"/>
            </a:pPr>
            <a:r>
              <a:rPr lang="ru-RU" sz="1200" b="1" dirty="0" smtClean="0">
                <a:solidFill>
                  <a:srgbClr val="002060"/>
                </a:solidFill>
                <a:latin typeface="Arial" panose="020B0604020202020204" pitchFamily="34" charset="0"/>
                <a:cs typeface="Arial" panose="020B0604020202020204" pitchFamily="34" charset="0"/>
              </a:rPr>
              <a:t>ДМРЛ-С</a:t>
            </a:r>
          </a:p>
          <a:p>
            <a:pPr marL="257175" indent="-257175">
              <a:spcAft>
                <a:spcPts val="1200"/>
              </a:spcAft>
              <a:buFont typeface="Arial" panose="020B0604020202020204" pitchFamily="34" charset="0"/>
              <a:buChar char="•"/>
            </a:pPr>
            <a:r>
              <a:rPr lang="en-US" sz="1200" b="1" dirty="0" smtClean="0">
                <a:solidFill>
                  <a:srgbClr val="002060"/>
                </a:solidFill>
                <a:latin typeface="Arial" panose="020B0604020202020204" pitchFamily="34" charset="0"/>
                <a:cs typeface="Arial" panose="020B0604020202020204" pitchFamily="34" charset="0"/>
              </a:rPr>
              <a:t>D3R</a:t>
            </a:r>
            <a:r>
              <a:rPr lang="en-US" sz="1200" dirty="0" smtClean="0">
                <a:solidFill>
                  <a:srgbClr val="002060"/>
                </a:solidFill>
                <a:latin typeface="Arial" panose="020B0604020202020204" pitchFamily="34" charset="0"/>
                <a:cs typeface="Arial" panose="020B0604020202020204" pitchFamily="34" charset="0"/>
              </a:rPr>
              <a:t> (</a:t>
            </a:r>
            <a:r>
              <a:rPr lang="pt-BR" sz="1200" dirty="0" smtClean="0">
                <a:solidFill>
                  <a:srgbClr val="002060"/>
                </a:solidFill>
                <a:latin typeface="Arial" panose="020B0604020202020204" pitchFamily="34" charset="0"/>
                <a:cs typeface="Arial" panose="020B0604020202020204" pitchFamily="34" charset="0"/>
              </a:rPr>
              <a:t>A Dual- frequency Dual-polarized Doppler Radar</a:t>
            </a:r>
            <a:r>
              <a:rPr lang="pt-BR" dirty="0" smtClean="0"/>
              <a:t>)</a:t>
            </a:r>
            <a:r>
              <a:rPr lang="en-US" sz="1200" dirty="0" smtClean="0">
                <a:solidFill>
                  <a:srgbClr val="002060"/>
                </a:solidFill>
                <a:latin typeface="Arial" panose="020B0604020202020204" pitchFamily="34" charset="0"/>
                <a:cs typeface="Arial" panose="020B0604020202020204" pitchFamily="34" charset="0"/>
              </a:rPr>
              <a:t> </a:t>
            </a:r>
          </a:p>
          <a:p>
            <a:pPr marL="257175" indent="-257175">
              <a:spcAft>
                <a:spcPts val="1200"/>
              </a:spcAft>
              <a:buFont typeface="Arial" panose="020B0604020202020204" pitchFamily="34" charset="0"/>
              <a:buChar char="•"/>
            </a:pPr>
            <a:r>
              <a:rPr lang="en-US" sz="1200" b="1" dirty="0" smtClean="0">
                <a:solidFill>
                  <a:srgbClr val="002060"/>
                </a:solidFill>
                <a:latin typeface="Arial" panose="020B0604020202020204" pitchFamily="34" charset="0"/>
                <a:cs typeface="Arial" panose="020B0604020202020204" pitchFamily="34" charset="0"/>
              </a:rPr>
              <a:t>Cloud radar </a:t>
            </a:r>
            <a:r>
              <a:rPr lang="en-US" sz="1200" dirty="0" smtClean="0">
                <a:solidFill>
                  <a:srgbClr val="002060"/>
                </a:solidFill>
                <a:latin typeface="Arial" panose="020B0604020202020204" pitchFamily="34" charset="0"/>
                <a:cs typeface="Arial" panose="020B0604020202020204" pitchFamily="34" charset="0"/>
              </a:rPr>
              <a:t>(W-band)</a:t>
            </a:r>
          </a:p>
          <a:p>
            <a:pPr marL="257175" indent="-257175">
              <a:spcAft>
                <a:spcPts val="1200"/>
              </a:spcAft>
              <a:buFont typeface="Arial" panose="020B0604020202020204" pitchFamily="34" charset="0"/>
              <a:buChar char="•"/>
            </a:pPr>
            <a:r>
              <a:rPr lang="en-US" sz="1200" b="1" dirty="0" smtClean="0">
                <a:solidFill>
                  <a:srgbClr val="002060"/>
                </a:solidFill>
                <a:latin typeface="Arial" panose="020B0604020202020204" pitchFamily="34" charset="0"/>
                <a:cs typeface="Arial" panose="020B0604020202020204" pitchFamily="34" charset="0"/>
              </a:rPr>
              <a:t>MRR (</a:t>
            </a:r>
            <a:r>
              <a:rPr lang="en-US" sz="1200" dirty="0" smtClean="0">
                <a:solidFill>
                  <a:srgbClr val="002060"/>
                </a:solidFill>
                <a:latin typeface="Arial" panose="020B0604020202020204" pitchFamily="34" charset="0"/>
                <a:cs typeface="Arial" panose="020B0604020202020204" pitchFamily="34" charset="0"/>
              </a:rPr>
              <a:t>Micro Rain Radar)</a:t>
            </a:r>
          </a:p>
          <a:p>
            <a:pPr marL="257175" indent="-257175">
              <a:spcAft>
                <a:spcPts val="1200"/>
              </a:spcAft>
              <a:buFont typeface="Arial" panose="020B0604020202020204" pitchFamily="34" charset="0"/>
              <a:buChar char="•"/>
            </a:pPr>
            <a:r>
              <a:rPr lang="en-US" sz="1200" b="1" dirty="0" err="1" smtClean="0">
                <a:solidFill>
                  <a:srgbClr val="002060"/>
                </a:solidFill>
                <a:latin typeface="Arial" panose="020B0604020202020204" pitchFamily="34" charset="0"/>
                <a:cs typeface="Arial" panose="020B0604020202020204" pitchFamily="34" charset="0"/>
              </a:rPr>
              <a:t>VertiX</a:t>
            </a:r>
            <a:r>
              <a:rPr lang="en-US" sz="1200" dirty="0" smtClean="0">
                <a:solidFill>
                  <a:srgbClr val="002060"/>
                </a:solidFill>
                <a:latin typeface="Arial" panose="020B0604020202020204" pitchFamily="34" charset="0"/>
                <a:cs typeface="Arial" panose="020B0604020202020204" pitchFamily="34" charset="0"/>
              </a:rPr>
              <a:t> (the X-band vertically pointing radar )</a:t>
            </a:r>
            <a:endParaRPr lang="ru-RU" sz="1200" dirty="0" smtClean="0">
              <a:solidFill>
                <a:srgbClr val="002060"/>
              </a:solidFill>
              <a:latin typeface="Arial" panose="020B0604020202020204" pitchFamily="34" charset="0"/>
              <a:cs typeface="Arial" panose="020B0604020202020204" pitchFamily="34" charset="0"/>
            </a:endParaRPr>
          </a:p>
          <a:p>
            <a:pPr marL="257175" indent="-257175">
              <a:spcAft>
                <a:spcPts val="1200"/>
              </a:spcAft>
              <a:buFont typeface="Arial" panose="020B0604020202020204" pitchFamily="34" charset="0"/>
              <a:buChar char="•"/>
            </a:pPr>
            <a:endParaRPr lang="ru-RU" sz="1200" dirty="0" smtClean="0">
              <a:solidFill>
                <a:srgbClr val="002060"/>
              </a:solidFill>
              <a:latin typeface="Arial" panose="020B0604020202020204" pitchFamily="34" charset="0"/>
              <a:cs typeface="Arial" panose="020B0604020202020204" pitchFamily="34" charset="0"/>
            </a:endParaRPr>
          </a:p>
          <a:p>
            <a:pPr marL="180975" indent="-180975">
              <a:spcAft>
                <a:spcPts val="1800"/>
              </a:spcAft>
              <a:buFont typeface="Arial" panose="020B0604020202020204" pitchFamily="34" charset="0"/>
              <a:buChar char="•"/>
            </a:pPr>
            <a:r>
              <a:rPr lang="en-US" sz="1200" b="1" dirty="0" err="1" smtClean="0">
                <a:solidFill>
                  <a:srgbClr val="002060"/>
                </a:solidFill>
                <a:latin typeface="Arial" panose="020B0604020202020204" pitchFamily="34" charset="0"/>
                <a:cs typeface="Arial" panose="020B0604020202020204" pitchFamily="34" charset="0"/>
              </a:rPr>
              <a:t>Pluvio</a:t>
            </a:r>
            <a:r>
              <a:rPr lang="ru-RU" sz="1200" dirty="0" smtClean="0">
                <a:solidFill>
                  <a:srgbClr val="002060"/>
                </a:solidFill>
                <a:latin typeface="Arial" panose="020B0604020202020204" pitchFamily="34" charset="0"/>
                <a:cs typeface="Arial" panose="020B0604020202020204" pitchFamily="34" charset="0"/>
              </a:rPr>
              <a:t> - всепогодный дождемер для непрерывного сбора данных</a:t>
            </a:r>
            <a:endParaRPr lang="en-US" sz="1200" dirty="0" smtClean="0">
              <a:solidFill>
                <a:srgbClr val="002060"/>
              </a:solidFill>
              <a:latin typeface="Arial" panose="020B0604020202020204" pitchFamily="34" charset="0"/>
              <a:cs typeface="Arial" panose="020B0604020202020204" pitchFamily="34" charset="0"/>
            </a:endParaRPr>
          </a:p>
          <a:p>
            <a:pPr marL="180975" indent="-180975">
              <a:spcAft>
                <a:spcPts val="1800"/>
              </a:spcAft>
              <a:buFont typeface="Arial" panose="020B0604020202020204" pitchFamily="34" charset="0"/>
              <a:buChar char="•"/>
            </a:pPr>
            <a:r>
              <a:rPr lang="en-US" sz="1200" b="1" dirty="0" smtClean="0">
                <a:solidFill>
                  <a:srgbClr val="002060"/>
                </a:solidFill>
                <a:latin typeface="Arial" panose="020B0604020202020204" pitchFamily="34" charset="0"/>
                <a:cs typeface="Arial" panose="020B0604020202020204" pitchFamily="34" charset="0"/>
              </a:rPr>
              <a:t>2DVD</a:t>
            </a:r>
            <a:r>
              <a:rPr lang="en-US" sz="1200" dirty="0" smtClean="0">
                <a:solidFill>
                  <a:srgbClr val="002060"/>
                </a:solidFill>
                <a:latin typeface="Arial" panose="020B0604020202020204" pitchFamily="34" charset="0"/>
                <a:cs typeface="Arial" panose="020B0604020202020204" pitchFamily="34" charset="0"/>
              </a:rPr>
              <a:t>  </a:t>
            </a:r>
            <a:r>
              <a:rPr lang="ru-RU" sz="1200" dirty="0" smtClean="0">
                <a:solidFill>
                  <a:srgbClr val="002060"/>
                </a:solidFill>
                <a:latin typeface="Arial" panose="020B0604020202020204" pitchFamily="34" charset="0"/>
                <a:cs typeface="Arial" panose="020B0604020202020204" pitchFamily="34" charset="0"/>
              </a:rPr>
              <a:t>(</a:t>
            </a:r>
            <a:r>
              <a:rPr lang="en-US" sz="1200" dirty="0" smtClean="0">
                <a:solidFill>
                  <a:srgbClr val="002060"/>
                </a:solidFill>
                <a:latin typeface="Arial" panose="020B0604020202020204" pitchFamily="34" charset="0"/>
                <a:cs typeface="Arial" panose="020B0604020202020204" pitchFamily="34" charset="0"/>
              </a:rPr>
              <a:t>Two-Dimensional Video </a:t>
            </a:r>
            <a:r>
              <a:rPr lang="en-US" sz="1200" dirty="0" err="1" smtClean="0">
                <a:solidFill>
                  <a:srgbClr val="002060"/>
                </a:solidFill>
                <a:latin typeface="Arial" panose="020B0604020202020204" pitchFamily="34" charset="0"/>
                <a:cs typeface="Arial" panose="020B0604020202020204" pitchFamily="34" charset="0"/>
              </a:rPr>
              <a:t>Disdrometer</a:t>
            </a:r>
            <a:r>
              <a:rPr lang="ru-RU" sz="1200" dirty="0" smtClean="0">
                <a:solidFill>
                  <a:srgbClr val="002060"/>
                </a:solidFill>
                <a:latin typeface="Arial" panose="020B0604020202020204" pitchFamily="34" charset="0"/>
                <a:cs typeface="Arial" panose="020B0604020202020204" pitchFamily="34" charset="0"/>
              </a:rPr>
              <a:t>) – видео регистратор</a:t>
            </a:r>
            <a:r>
              <a:rPr lang="en-US" sz="1200" dirty="0" smtClean="0">
                <a:solidFill>
                  <a:srgbClr val="002060"/>
                </a:solidFill>
                <a:latin typeface="Arial" panose="020B0604020202020204" pitchFamily="34" charset="0"/>
                <a:cs typeface="Arial" panose="020B0604020202020204" pitchFamily="34" charset="0"/>
              </a:rPr>
              <a:t> </a:t>
            </a:r>
            <a:r>
              <a:rPr lang="ru-RU" sz="1200" dirty="0" smtClean="0">
                <a:solidFill>
                  <a:srgbClr val="002060"/>
                </a:solidFill>
                <a:latin typeface="Arial" panose="020B0604020202020204" pitchFamily="34" charset="0"/>
                <a:cs typeface="Arial" panose="020B0604020202020204" pitchFamily="34" charset="0"/>
              </a:rPr>
              <a:t>частиц осадков</a:t>
            </a:r>
            <a:r>
              <a:rPr lang="en-US" sz="1200" dirty="0" smtClean="0">
                <a:solidFill>
                  <a:srgbClr val="002060"/>
                </a:solidFill>
                <a:latin typeface="Arial" panose="020B0604020202020204" pitchFamily="34" charset="0"/>
                <a:cs typeface="Arial" panose="020B0604020202020204" pitchFamily="34" charset="0"/>
              </a:rPr>
              <a:t> </a:t>
            </a:r>
            <a:endParaRPr lang="ru-RU" sz="1200" dirty="0" smtClean="0">
              <a:solidFill>
                <a:srgbClr val="002060"/>
              </a:solidFill>
              <a:latin typeface="Arial" panose="020B0604020202020204" pitchFamily="34" charset="0"/>
              <a:cs typeface="Arial" panose="020B0604020202020204" pitchFamily="34" charset="0"/>
            </a:endParaRPr>
          </a:p>
          <a:p>
            <a:pPr marL="180975" indent="-180975">
              <a:spcAft>
                <a:spcPts val="1800"/>
              </a:spcAft>
              <a:buFont typeface="Arial" panose="020B0604020202020204" pitchFamily="34" charset="0"/>
              <a:buChar char="•"/>
            </a:pPr>
            <a:r>
              <a:rPr lang="en-US" sz="1200" b="1" dirty="0" smtClean="0">
                <a:solidFill>
                  <a:srgbClr val="002060"/>
                </a:solidFill>
                <a:latin typeface="Arial" panose="020B0604020202020204" pitchFamily="34" charset="0"/>
                <a:cs typeface="Arial" panose="020B0604020202020204" pitchFamily="34" charset="0"/>
              </a:rPr>
              <a:t>MASC</a:t>
            </a:r>
            <a:r>
              <a:rPr lang="ru-RU" sz="1200" dirty="0" smtClean="0">
                <a:solidFill>
                  <a:srgbClr val="002060"/>
                </a:solidFill>
                <a:latin typeface="Arial" panose="020B0604020202020204" pitchFamily="34" charset="0"/>
                <a:cs typeface="Arial" panose="020B0604020202020204" pitchFamily="34" charset="0"/>
              </a:rPr>
              <a:t> </a:t>
            </a:r>
            <a:r>
              <a:rPr lang="en-US" sz="1200" dirty="0" smtClean="0">
                <a:solidFill>
                  <a:srgbClr val="002060"/>
                </a:solidFill>
                <a:latin typeface="Arial" panose="020B0604020202020204" pitchFamily="34" charset="0"/>
                <a:cs typeface="Arial" panose="020B0604020202020204" pitchFamily="34" charset="0"/>
              </a:rPr>
              <a:t>(a multi-angle snowflake camera)</a:t>
            </a:r>
            <a:r>
              <a:rPr lang="ru-RU" sz="1200" dirty="0" smtClean="0">
                <a:solidFill>
                  <a:srgbClr val="002060"/>
                </a:solidFill>
                <a:latin typeface="Arial" panose="020B0604020202020204" pitchFamily="34" charset="0"/>
                <a:cs typeface="Arial" panose="020B0604020202020204" pitchFamily="34" charset="0"/>
              </a:rPr>
              <a:t> </a:t>
            </a:r>
            <a:endParaRPr lang="en-US" sz="1200" dirty="0" smtClean="0">
              <a:solidFill>
                <a:srgbClr val="002060"/>
              </a:solidFill>
              <a:latin typeface="Arial" panose="020B0604020202020204" pitchFamily="34" charset="0"/>
              <a:cs typeface="Arial" panose="020B0604020202020204" pitchFamily="34" charset="0"/>
            </a:endParaRPr>
          </a:p>
          <a:p>
            <a:pPr marL="180975" indent="-180975">
              <a:spcAft>
                <a:spcPts val="1800"/>
              </a:spcAft>
              <a:buFont typeface="Arial" panose="020B0604020202020204" pitchFamily="34" charset="0"/>
              <a:buChar char="•"/>
            </a:pPr>
            <a:r>
              <a:rPr lang="en-US" sz="1200" b="1" dirty="0" smtClean="0">
                <a:solidFill>
                  <a:srgbClr val="002060"/>
                </a:solidFill>
                <a:latin typeface="Arial" panose="020B0604020202020204" pitchFamily="34" charset="0"/>
                <a:cs typeface="Arial" panose="020B0604020202020204" pitchFamily="34" charset="0"/>
              </a:rPr>
              <a:t>POSS</a:t>
            </a:r>
            <a:r>
              <a:rPr lang="en-US" sz="1200" dirty="0" smtClean="0">
                <a:solidFill>
                  <a:srgbClr val="002060"/>
                </a:solidFill>
                <a:latin typeface="Arial" panose="020B0604020202020204" pitchFamily="34" charset="0"/>
                <a:cs typeface="Arial" panose="020B0604020202020204" pitchFamily="34" charset="0"/>
              </a:rPr>
              <a:t>(Precipitation Occurrence Sensor System) -</a:t>
            </a:r>
            <a:r>
              <a:rPr lang="ru-RU" sz="1200" dirty="0" smtClean="0">
                <a:solidFill>
                  <a:srgbClr val="002060"/>
                </a:solidFill>
                <a:latin typeface="Arial" panose="020B0604020202020204" pitchFamily="34" charset="0"/>
                <a:cs typeface="Arial" panose="020B0604020202020204" pitchFamily="34" charset="0"/>
              </a:rPr>
              <a:t> допплеровский радар </a:t>
            </a:r>
            <a:r>
              <a:rPr lang="en-US" sz="1200" dirty="0" smtClean="0">
                <a:solidFill>
                  <a:srgbClr val="002060"/>
                </a:solidFill>
                <a:latin typeface="Arial" panose="020B0604020202020204" pitchFamily="34" charset="0"/>
                <a:cs typeface="Arial" panose="020B0604020202020204" pitchFamily="34" charset="0"/>
              </a:rPr>
              <a:t>X-</a:t>
            </a:r>
            <a:r>
              <a:rPr lang="ru-RU" sz="1200" dirty="0" smtClean="0">
                <a:solidFill>
                  <a:srgbClr val="002060"/>
                </a:solidFill>
                <a:latin typeface="Arial" panose="020B0604020202020204" pitchFamily="34" charset="0"/>
                <a:cs typeface="Arial" panose="020B0604020202020204" pitchFamily="34" charset="0"/>
              </a:rPr>
              <a:t>диапазона </a:t>
            </a:r>
            <a:endParaRPr lang="en-US" sz="1200" dirty="0" smtClean="0">
              <a:solidFill>
                <a:srgbClr val="002060"/>
              </a:solidFill>
              <a:latin typeface="Arial" panose="020B0604020202020204" pitchFamily="34" charset="0"/>
              <a:cs typeface="Arial" panose="020B0604020202020204" pitchFamily="34" charset="0"/>
            </a:endParaRPr>
          </a:p>
          <a:p>
            <a:pPr marL="180975" indent="-180975">
              <a:spcAft>
                <a:spcPts val="1800"/>
              </a:spcAft>
              <a:buFont typeface="Arial" panose="020B0604020202020204" pitchFamily="34" charset="0"/>
              <a:buChar char="•"/>
            </a:pPr>
            <a:r>
              <a:rPr lang="en-US" sz="1200" b="1" dirty="0" err="1" smtClean="0">
                <a:solidFill>
                  <a:srgbClr val="002060"/>
                </a:solidFill>
                <a:latin typeface="Arial" panose="020B0604020202020204" pitchFamily="34" charset="0"/>
                <a:cs typeface="Arial" panose="020B0604020202020204" pitchFamily="34" charset="0"/>
              </a:rPr>
              <a:t>Parsivel</a:t>
            </a:r>
            <a:r>
              <a:rPr lang="en-US" sz="1200" b="1" dirty="0" smtClean="0">
                <a:solidFill>
                  <a:srgbClr val="002060"/>
                </a:solidFill>
                <a:latin typeface="Arial" panose="020B0604020202020204" pitchFamily="34" charset="0"/>
                <a:cs typeface="Arial" panose="020B0604020202020204" pitchFamily="34" charset="0"/>
              </a:rPr>
              <a:t> (</a:t>
            </a:r>
            <a:r>
              <a:rPr lang="en-US" altLang="ko-KR" sz="1200" dirty="0" err="1" smtClean="0">
                <a:solidFill>
                  <a:srgbClr val="002060"/>
                </a:solidFill>
                <a:latin typeface="Arial" panose="020B0604020202020204" pitchFamily="34" charset="0"/>
                <a:cs typeface="Arial" panose="020B0604020202020204" pitchFamily="34" charset="0"/>
              </a:rPr>
              <a:t>PARticle</a:t>
            </a:r>
            <a:r>
              <a:rPr lang="en-US" altLang="ko-KR" sz="1200" dirty="0" smtClean="0">
                <a:solidFill>
                  <a:srgbClr val="002060"/>
                </a:solidFill>
                <a:latin typeface="Arial" panose="020B0604020202020204" pitchFamily="34" charset="0"/>
                <a:cs typeface="Arial" panose="020B0604020202020204" pitchFamily="34" charset="0"/>
              </a:rPr>
              <a:t> Size </a:t>
            </a:r>
            <a:r>
              <a:rPr lang="en-US" altLang="ko-KR" sz="1200" dirty="0" err="1" smtClean="0">
                <a:solidFill>
                  <a:srgbClr val="002060"/>
                </a:solidFill>
                <a:latin typeface="Arial" panose="020B0604020202020204" pitchFamily="34" charset="0"/>
                <a:cs typeface="Arial" panose="020B0604020202020204" pitchFamily="34" charset="0"/>
              </a:rPr>
              <a:t>VELocity</a:t>
            </a:r>
            <a:r>
              <a:rPr lang="en-US" sz="1200" dirty="0" smtClean="0">
                <a:solidFill>
                  <a:srgbClr val="002060"/>
                </a:solidFill>
                <a:latin typeface="Arial" panose="020B0604020202020204" pitchFamily="34" charset="0"/>
                <a:cs typeface="Arial" panose="020B0604020202020204" pitchFamily="34" charset="0"/>
              </a:rPr>
              <a:t>) – </a:t>
            </a:r>
            <a:r>
              <a:rPr lang="ru-RU" sz="1200" dirty="0" smtClean="0">
                <a:solidFill>
                  <a:srgbClr val="002060"/>
                </a:solidFill>
                <a:latin typeface="Arial" panose="020B0604020202020204" pitchFamily="34" charset="0"/>
                <a:cs typeface="Arial" panose="020B0604020202020204" pitchFamily="34" charset="0"/>
              </a:rPr>
              <a:t>лазерный оптический регистратор</a:t>
            </a:r>
          </a:p>
          <a:p>
            <a:pPr marL="257175" indent="-257175">
              <a:spcAft>
                <a:spcPts val="1200"/>
              </a:spcAft>
              <a:buFont typeface="Arial" panose="020B0604020202020204" pitchFamily="34" charset="0"/>
              <a:buChar char="•"/>
            </a:pPr>
            <a:endParaRPr lang="ru-RU" sz="1200" dirty="0">
              <a:solidFill>
                <a:srgbClr val="002060"/>
              </a:solidFill>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fld id="{D7FF1A64-1346-4143-B9E9-A4C420396399}" type="slidenum">
              <a:rPr lang="ru-RU" smtClean="0"/>
              <a:t>34</a:t>
            </a:fld>
            <a:endParaRPr lang="ru-RU"/>
          </a:p>
        </p:txBody>
      </p:sp>
    </p:spTree>
    <p:extLst>
      <p:ext uri="{BB962C8B-B14F-4D97-AF65-F5344CB8AC3E}">
        <p14:creationId xmlns:p14="http://schemas.microsoft.com/office/powerpoint/2010/main" val="38379582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D7FF1A64-1346-4143-B9E9-A4C420396399}" type="slidenum">
              <a:rPr lang="ru-RU" smtClean="0"/>
              <a:t>37</a:t>
            </a:fld>
            <a:endParaRPr lang="ru-RU"/>
          </a:p>
        </p:txBody>
      </p:sp>
    </p:spTree>
    <p:extLst>
      <p:ext uri="{BB962C8B-B14F-4D97-AF65-F5344CB8AC3E}">
        <p14:creationId xmlns:p14="http://schemas.microsoft.com/office/powerpoint/2010/main" val="3548978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Прогностические уравнения описывают</a:t>
            </a:r>
            <a:r>
              <a:rPr lang="ru-RU" baseline="0" dirty="0"/>
              <a:t> двухкомпонентную систему – сухой воздух и вода </a:t>
            </a:r>
            <a:br>
              <a:rPr lang="ru-RU" baseline="0" dirty="0"/>
            </a:br>
            <a:r>
              <a:rPr lang="ru-RU" baseline="0" dirty="0"/>
              <a:t>МФС – классы гидрометеоров + категории ледяных частиц</a:t>
            </a:r>
            <a:endParaRPr lang="ru-RU" dirty="0"/>
          </a:p>
        </p:txBody>
      </p:sp>
      <p:sp>
        <p:nvSpPr>
          <p:cNvPr id="4" name="Номер слайда 3"/>
          <p:cNvSpPr>
            <a:spLocks noGrp="1"/>
          </p:cNvSpPr>
          <p:nvPr>
            <p:ph type="sldNum" sz="quarter" idx="10"/>
          </p:nvPr>
        </p:nvSpPr>
        <p:spPr/>
        <p:txBody>
          <a:bodyPr/>
          <a:lstStyle/>
          <a:p>
            <a:fld id="{D7FF1A64-1346-4143-B9E9-A4C420396399}" type="slidenum">
              <a:rPr lang="ru-RU" smtClean="0"/>
              <a:t>5</a:t>
            </a:fld>
            <a:endParaRPr lang="ru-RU"/>
          </a:p>
        </p:txBody>
      </p:sp>
    </p:spTree>
    <p:extLst>
      <p:ext uri="{BB962C8B-B14F-4D97-AF65-F5344CB8AC3E}">
        <p14:creationId xmlns:p14="http://schemas.microsoft.com/office/powerpoint/2010/main" val="26966038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solidFill>
                      <a:srgbClr val="011947"/>
                    </a:solidFill>
                    <a:cs typeface="Arial" panose="020B0604020202020204" pitchFamily="34" charset="0"/>
                  </a:rPr>
                  <a:t> </a:t>
                </a:r>
                <a14:m>
                  <m:oMath xmlns:m="http://schemas.openxmlformats.org/officeDocument/2006/math">
                    <m:sSub>
                      <m:sSubPr>
                        <m:ctrlPr>
                          <a:rPr lang="ru-RU" sz="1200" b="1" i="1">
                            <a:solidFill>
                              <a:srgbClr val="011947"/>
                            </a:solidFill>
                            <a:latin typeface="Cambria Math" panose="02040503050406030204" pitchFamily="18" charset="0"/>
                            <a:cs typeface="Arial" panose="020B0604020202020204" pitchFamily="34" charset="0"/>
                          </a:rPr>
                        </m:ctrlPr>
                      </m:sSubPr>
                      <m:e>
                        <m:r>
                          <a:rPr lang="en-US" sz="1200" b="1" i="1">
                            <a:solidFill>
                              <a:srgbClr val="011947"/>
                            </a:solidFill>
                            <a:latin typeface="Cambria Math" panose="02040503050406030204" pitchFamily="18" charset="0"/>
                            <a:cs typeface="Arial" panose="020B0604020202020204" pitchFamily="34" charset="0"/>
                          </a:rPr>
                          <m:t>𝒇</m:t>
                        </m:r>
                      </m:e>
                      <m:sub>
                        <m:r>
                          <a:rPr lang="en-US" sz="1200" b="1" i="1">
                            <a:solidFill>
                              <a:srgbClr val="011947"/>
                            </a:solidFill>
                            <a:latin typeface="Cambria Math" panose="02040503050406030204" pitchFamily="18" charset="0"/>
                            <a:cs typeface="Arial" panose="020B0604020202020204" pitchFamily="34" charset="0"/>
                          </a:rPr>
                          <m:t>𝒙</m:t>
                        </m:r>
                      </m:sub>
                    </m:sSub>
                    <m:d>
                      <m:dPr>
                        <m:ctrlPr>
                          <a:rPr lang="ru-RU" sz="1200" b="1" i="1">
                            <a:solidFill>
                              <a:srgbClr val="011947"/>
                            </a:solidFill>
                            <a:latin typeface="Cambria Math" panose="02040503050406030204" pitchFamily="18" charset="0"/>
                            <a:cs typeface="Arial" panose="020B0604020202020204" pitchFamily="34" charset="0"/>
                          </a:rPr>
                        </m:ctrlPr>
                      </m:dPr>
                      <m:e>
                        <m:r>
                          <a:rPr lang="en-US" sz="1200" b="1" i="1">
                            <a:solidFill>
                              <a:srgbClr val="011947"/>
                            </a:solidFill>
                            <a:latin typeface="Cambria Math" panose="02040503050406030204" pitchFamily="18" charset="0"/>
                            <a:cs typeface="Arial" panose="020B0604020202020204" pitchFamily="34" charset="0"/>
                          </a:rPr>
                          <m:t>𝒎</m:t>
                        </m:r>
                      </m:e>
                    </m:d>
                    <m:r>
                      <a:rPr lang="en-US" sz="1200" b="1" i="1">
                        <a:solidFill>
                          <a:srgbClr val="011947"/>
                        </a:solidFill>
                        <a:latin typeface="Cambria Math" panose="02040503050406030204" pitchFamily="18" charset="0"/>
                        <a:cs typeface="Arial" panose="020B0604020202020204" pitchFamily="34" charset="0"/>
                      </a:rPr>
                      <m:t>𝒅𝒎</m:t>
                    </m:r>
                  </m:oMath>
                </a14:m>
                <a:r>
                  <a:rPr lang="ru-RU" sz="1200" b="1" i="1" dirty="0">
                    <a:solidFill>
                      <a:srgbClr val="011947"/>
                    </a:solidFill>
                    <a:cs typeface="Arial" panose="020B0604020202020204" pitchFamily="34" charset="0"/>
                  </a:rPr>
                  <a:t> </a:t>
                </a:r>
                <a:r>
                  <a:rPr lang="ru-RU" sz="1200" dirty="0">
                    <a:solidFill>
                      <a:srgbClr val="011947"/>
                    </a:solidFill>
                    <a:cs typeface="Arial" panose="020B0604020202020204" pitchFamily="34" charset="0"/>
                  </a:rPr>
                  <a:t>– количество частиц в единице объема с массой в диапазоне </a:t>
                </a:r>
                <a14:m>
                  <m:oMath xmlns:m="http://schemas.openxmlformats.org/officeDocument/2006/math">
                    <m:r>
                      <a:rPr lang="en-US" sz="1200" b="1" i="1">
                        <a:solidFill>
                          <a:srgbClr val="011947"/>
                        </a:solidFill>
                        <a:latin typeface="Cambria Math" panose="02040503050406030204" pitchFamily="18" charset="0"/>
                        <a:cs typeface="Arial" panose="020B0604020202020204" pitchFamily="34" charset="0"/>
                      </a:rPr>
                      <m:t>𝒎</m:t>
                    </m:r>
                    <m:r>
                      <a:rPr lang="en-US" sz="1200" b="1" i="1">
                        <a:solidFill>
                          <a:srgbClr val="011947"/>
                        </a:solidFill>
                        <a:latin typeface="Cambria Math" panose="02040503050406030204" pitchFamily="18" charset="0"/>
                        <a:cs typeface="Arial" panose="020B0604020202020204" pitchFamily="34" charset="0"/>
                      </a:rPr>
                      <m:t>+</m:t>
                    </m:r>
                    <m:r>
                      <a:rPr lang="en-US" sz="1200" b="1" i="1">
                        <a:solidFill>
                          <a:srgbClr val="011947"/>
                        </a:solidFill>
                        <a:latin typeface="Cambria Math" panose="02040503050406030204" pitchFamily="18" charset="0"/>
                        <a:cs typeface="Arial" panose="020B0604020202020204" pitchFamily="34" charset="0"/>
                      </a:rPr>
                      <m:t>𝒅𝒎</m:t>
                    </m:r>
                  </m:oMath>
                </a14:m>
                <a:endParaRPr lang="en-US" sz="1200" b="1" i="1" dirty="0">
                  <a:solidFill>
                    <a:srgbClr val="011947"/>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1" i="1" dirty="0">
                  <a:solidFill>
                    <a:srgbClr val="011947"/>
                  </a:solidFill>
                  <a:cs typeface="Arial" panose="020B0604020202020204" pitchFamily="34" charset="0"/>
                </a:endParaRPr>
              </a:p>
              <a:p>
                <a:endParaRPr lang="ru-RU" dirty="0"/>
              </a:p>
            </p:txBody>
          </p:sp>
        </mc:Choice>
        <mc:Fallback xmlns="">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rgbClr val="011947"/>
                    </a:solidFill>
                    <a:cs typeface="Arial" panose="020B0604020202020204" pitchFamily="34" charset="0"/>
                  </a:rPr>
                  <a:t> </a:t>
                </a:r>
                <a:r>
                  <a:rPr lang="en-US" sz="1200" b="1" i="0">
                    <a:solidFill>
                      <a:srgbClr val="011947"/>
                    </a:solidFill>
                    <a:latin typeface="Cambria Math" panose="02040503050406030204" pitchFamily="18" charset="0"/>
                    <a:cs typeface="Arial" panose="020B0604020202020204" pitchFamily="34" charset="0"/>
                  </a:rPr>
                  <a:t>𝒇</a:t>
                </a:r>
                <a:r>
                  <a:rPr lang="ru-RU" sz="1200" b="1" i="0">
                    <a:solidFill>
                      <a:srgbClr val="011947"/>
                    </a:solidFill>
                    <a:latin typeface="Cambria Math" panose="02040503050406030204" pitchFamily="18" charset="0"/>
                    <a:cs typeface="Arial" panose="020B0604020202020204" pitchFamily="34" charset="0"/>
                  </a:rPr>
                  <a:t>_</a:t>
                </a:r>
                <a:r>
                  <a:rPr lang="en-US" sz="1200" b="1" i="0">
                    <a:solidFill>
                      <a:srgbClr val="011947"/>
                    </a:solidFill>
                    <a:latin typeface="Cambria Math" panose="02040503050406030204" pitchFamily="18" charset="0"/>
                    <a:cs typeface="Arial" panose="020B0604020202020204" pitchFamily="34" charset="0"/>
                  </a:rPr>
                  <a:t>𝒙</a:t>
                </a:r>
                <a:r>
                  <a:rPr lang="ru-RU" sz="1200" b="1" i="0">
                    <a:solidFill>
                      <a:srgbClr val="011947"/>
                    </a:solidFill>
                    <a:latin typeface="Cambria Math" panose="02040503050406030204" pitchFamily="18" charset="0"/>
                    <a:cs typeface="Arial" panose="020B0604020202020204" pitchFamily="34" charset="0"/>
                  </a:rPr>
                  <a:t> (</a:t>
                </a:r>
                <a:r>
                  <a:rPr lang="en-US" sz="1200" b="1" i="0">
                    <a:solidFill>
                      <a:srgbClr val="011947"/>
                    </a:solidFill>
                    <a:latin typeface="Cambria Math" panose="02040503050406030204" pitchFamily="18" charset="0"/>
                    <a:cs typeface="Arial" panose="020B0604020202020204" pitchFamily="34" charset="0"/>
                  </a:rPr>
                  <a:t>𝒎)𝒅𝒎</a:t>
                </a:r>
                <a:r>
                  <a:rPr lang="ru-RU" sz="1200" b="1" i="1" dirty="0">
                    <a:solidFill>
                      <a:srgbClr val="011947"/>
                    </a:solidFill>
                    <a:cs typeface="Arial" panose="020B0604020202020204" pitchFamily="34" charset="0"/>
                  </a:rPr>
                  <a:t> </a:t>
                </a:r>
                <a:r>
                  <a:rPr lang="ru-RU" sz="1200" dirty="0">
                    <a:solidFill>
                      <a:srgbClr val="011947"/>
                    </a:solidFill>
                    <a:cs typeface="Arial" panose="020B0604020202020204" pitchFamily="34" charset="0"/>
                  </a:rPr>
                  <a:t>– количество частиц в единице объема с массой в диапазоне </a:t>
                </a:r>
                <a:r>
                  <a:rPr lang="en-US" sz="1200" b="1" i="0">
                    <a:solidFill>
                      <a:srgbClr val="011947"/>
                    </a:solidFill>
                    <a:latin typeface="Cambria Math" panose="02040503050406030204" pitchFamily="18" charset="0"/>
                    <a:cs typeface="Arial" panose="020B0604020202020204" pitchFamily="34" charset="0"/>
                  </a:rPr>
                  <a:t>𝒎+𝒅𝒎</a:t>
                </a:r>
                <a:endParaRPr lang="en-US" sz="1200" b="1" i="1" dirty="0" smtClean="0">
                  <a:solidFill>
                    <a:srgbClr val="011947"/>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1" i="1" dirty="0">
                  <a:solidFill>
                    <a:srgbClr val="011947"/>
                  </a:solidFill>
                  <a:cs typeface="Arial" panose="020B0604020202020204" pitchFamily="34" charset="0"/>
                </a:endParaRPr>
              </a:p>
              <a:p>
                <a:endParaRPr lang="ru-RU" dirty="0"/>
              </a:p>
            </p:txBody>
          </p:sp>
        </mc:Fallback>
      </mc:AlternateContent>
      <p:sp>
        <p:nvSpPr>
          <p:cNvPr id="4" name="Номер слайда 3"/>
          <p:cNvSpPr>
            <a:spLocks noGrp="1"/>
          </p:cNvSpPr>
          <p:nvPr>
            <p:ph type="sldNum" sz="quarter" idx="10"/>
          </p:nvPr>
        </p:nvSpPr>
        <p:spPr/>
        <p:txBody>
          <a:bodyPr/>
          <a:lstStyle/>
          <a:p>
            <a:fld id="{D7FF1A64-1346-4143-B9E9-A4C420396399}" type="slidenum">
              <a:rPr lang="ru-RU" smtClean="0"/>
              <a:t>38</a:t>
            </a:fld>
            <a:endParaRPr lang="ru-RU"/>
          </a:p>
        </p:txBody>
      </p:sp>
    </p:spTree>
    <p:extLst>
      <p:ext uri="{BB962C8B-B14F-4D97-AF65-F5344CB8AC3E}">
        <p14:creationId xmlns:p14="http://schemas.microsoft.com/office/powerpoint/2010/main" val="3142842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FF1A64-1346-4143-B9E9-A4C420396399}" type="slidenum">
              <a:rPr lang="ru-RU" smtClean="0"/>
              <a:t>7</a:t>
            </a:fld>
            <a:endParaRPr lang="ru-RU"/>
          </a:p>
        </p:txBody>
      </p:sp>
    </p:spTree>
    <p:extLst>
      <p:ext uri="{BB962C8B-B14F-4D97-AF65-F5344CB8AC3E}">
        <p14:creationId xmlns:p14="http://schemas.microsoft.com/office/powerpoint/2010/main" val="3565507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u="none" strike="noStrike" kern="1200" baseline="0" dirty="0">
                <a:solidFill>
                  <a:schemeClr val="tx1"/>
                </a:solidFill>
                <a:latin typeface="+mn-lt"/>
                <a:ea typeface="+mn-ea"/>
                <a:cs typeface="+mn-cs"/>
              </a:rPr>
              <a:t>Точность моделей микрофизики ограничена в значительной степени отсутствием знаний о конкретных физических механизмах, например, частоты столкновений между несферическими кристаллами льда недостаточно изучены.</a:t>
            </a:r>
            <a:endParaRPr lang="ru-RU" dirty="0"/>
          </a:p>
        </p:txBody>
      </p:sp>
      <p:sp>
        <p:nvSpPr>
          <p:cNvPr id="4" name="Номер слайда 3"/>
          <p:cNvSpPr>
            <a:spLocks noGrp="1"/>
          </p:cNvSpPr>
          <p:nvPr>
            <p:ph type="sldNum" sz="quarter" idx="10"/>
          </p:nvPr>
        </p:nvSpPr>
        <p:spPr/>
        <p:txBody>
          <a:bodyPr/>
          <a:lstStyle/>
          <a:p>
            <a:fld id="{D7FF1A64-1346-4143-B9E9-A4C420396399}" type="slidenum">
              <a:rPr lang="ru-RU" smtClean="0"/>
              <a:t>8</a:t>
            </a:fld>
            <a:endParaRPr lang="ru-RU"/>
          </a:p>
        </p:txBody>
      </p:sp>
    </p:spTree>
    <p:extLst>
      <p:ext uri="{BB962C8B-B14F-4D97-AF65-F5344CB8AC3E}">
        <p14:creationId xmlns:p14="http://schemas.microsoft.com/office/powerpoint/2010/main" val="1557811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u="none" strike="noStrike" kern="1200" baseline="0" dirty="0">
                <a:solidFill>
                  <a:schemeClr val="tx1"/>
                </a:solidFill>
                <a:latin typeface="+mn-lt"/>
                <a:ea typeface="+mn-ea"/>
                <a:cs typeface="+mn-cs"/>
              </a:rPr>
              <a:t>Точность моделей микрофизики ограничена в значительной степени отсутствием знаний о конкретных физических механизмах, например, частоты столкновений между несферическими кристаллами льда недостаточно изучены.</a:t>
            </a:r>
            <a:endParaRPr lang="ru-RU" dirty="0"/>
          </a:p>
        </p:txBody>
      </p:sp>
      <p:sp>
        <p:nvSpPr>
          <p:cNvPr id="4" name="Номер слайда 3"/>
          <p:cNvSpPr>
            <a:spLocks noGrp="1"/>
          </p:cNvSpPr>
          <p:nvPr>
            <p:ph type="sldNum" sz="quarter" idx="10"/>
          </p:nvPr>
        </p:nvSpPr>
        <p:spPr/>
        <p:txBody>
          <a:bodyPr/>
          <a:lstStyle/>
          <a:p>
            <a:fld id="{D7FF1A64-1346-4143-B9E9-A4C420396399}" type="slidenum">
              <a:rPr lang="ru-RU" smtClean="0"/>
              <a:t>9</a:t>
            </a:fld>
            <a:endParaRPr lang="ru-RU"/>
          </a:p>
        </p:txBody>
      </p:sp>
    </p:spTree>
    <p:extLst>
      <p:ext uri="{BB962C8B-B14F-4D97-AF65-F5344CB8AC3E}">
        <p14:creationId xmlns:p14="http://schemas.microsoft.com/office/powerpoint/2010/main" val="1568699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1800"/>
              </a:spcAft>
            </a:pPr>
            <a:r>
              <a:rPr lang="ru-RU" sz="1200" dirty="0">
                <a:solidFill>
                  <a:srgbClr val="002060"/>
                </a:solidFill>
                <a:latin typeface="Arial" panose="020B0604020202020204" pitchFamily="34" charset="0"/>
                <a:cs typeface="Arial" panose="020B0604020202020204" pitchFamily="34" charset="0"/>
              </a:rPr>
              <a:t>Явные модели (</a:t>
            </a:r>
            <a:r>
              <a:rPr lang="en-US" sz="1200" b="1" dirty="0">
                <a:solidFill>
                  <a:srgbClr val="002060"/>
                </a:solidFill>
                <a:latin typeface="Arial" panose="020B0604020202020204" pitchFamily="34" charset="0"/>
                <a:cs typeface="Arial" panose="020B0604020202020204" pitchFamily="34" charset="0"/>
              </a:rPr>
              <a:t>bin</a:t>
            </a:r>
            <a:r>
              <a:rPr lang="ru-RU" sz="1200" b="1" dirty="0">
                <a:solidFill>
                  <a:srgbClr val="002060"/>
                </a:solidFill>
                <a:latin typeface="Arial" panose="020B0604020202020204" pitchFamily="34" charset="0"/>
                <a:cs typeface="Arial" panose="020B0604020202020204" pitchFamily="34" charset="0"/>
              </a:rPr>
              <a:t>-схемы</a:t>
            </a:r>
            <a:r>
              <a:rPr lang="ru-RU" sz="1200" dirty="0">
                <a:solidFill>
                  <a:srgbClr val="002060"/>
                </a:solidFill>
                <a:latin typeface="Arial" panose="020B0604020202020204" pitchFamily="34" charset="0"/>
                <a:cs typeface="Arial" panose="020B0604020202020204" pitchFamily="34" charset="0"/>
              </a:rPr>
              <a:t>) являются наиболее </a:t>
            </a:r>
            <a:r>
              <a:rPr lang="ru-RU" sz="1200" b="1" dirty="0">
                <a:solidFill>
                  <a:srgbClr val="002060"/>
                </a:solidFill>
                <a:latin typeface="Arial" panose="020B0604020202020204" pitchFamily="34" charset="0"/>
                <a:cs typeface="Arial" panose="020B0604020202020204" pitchFamily="34" charset="0"/>
              </a:rPr>
              <a:t>точным подходом</a:t>
            </a:r>
            <a:r>
              <a:rPr lang="ru-RU" sz="1200" dirty="0">
                <a:solidFill>
                  <a:srgbClr val="002060"/>
                </a:solidFill>
                <a:latin typeface="Arial" panose="020B0604020202020204" pitchFamily="34" charset="0"/>
                <a:cs typeface="Arial" panose="020B0604020202020204" pitchFamily="34" charset="0"/>
              </a:rPr>
              <a:t> к представлению микрофизики облаков в динамических моделях, однако </a:t>
            </a:r>
            <a:r>
              <a:rPr lang="ru-RU" sz="1200" b="1" dirty="0">
                <a:solidFill>
                  <a:srgbClr val="002060"/>
                </a:solidFill>
                <a:latin typeface="Arial" panose="020B0604020202020204" pitchFamily="34" charset="0"/>
                <a:cs typeface="Arial" panose="020B0604020202020204" pitchFamily="34" charset="0"/>
              </a:rPr>
              <a:t>вычислительные затраты </a:t>
            </a:r>
            <a:r>
              <a:rPr lang="ru-RU" sz="1200" dirty="0">
                <a:solidFill>
                  <a:srgbClr val="002060"/>
                </a:solidFill>
                <a:latin typeface="Arial" panose="020B0604020202020204" pitchFamily="34" charset="0"/>
                <a:cs typeface="Arial" panose="020B0604020202020204" pitchFamily="34" charset="0"/>
              </a:rPr>
              <a:t>делают их применение в моделях ЧПП нецелесообразным.</a:t>
            </a:r>
          </a:p>
          <a:p>
            <a:pPr>
              <a:spcAft>
                <a:spcPts val="1800"/>
              </a:spcAft>
            </a:pPr>
            <a:r>
              <a:rPr lang="ru-RU" sz="1200" b="1" dirty="0">
                <a:solidFill>
                  <a:srgbClr val="002060"/>
                </a:solidFill>
                <a:latin typeface="Arial" panose="020B0604020202020204" pitchFamily="34" charset="0"/>
                <a:cs typeface="Arial" panose="020B0604020202020204" pitchFamily="34" charset="0"/>
              </a:rPr>
              <a:t>В моделях ЧПП </a:t>
            </a:r>
            <a:r>
              <a:rPr lang="ru-RU" sz="1200" dirty="0">
                <a:solidFill>
                  <a:srgbClr val="002060"/>
                </a:solidFill>
                <a:latin typeface="Arial" panose="020B0604020202020204" pitchFamily="34" charset="0"/>
                <a:cs typeface="Arial" panose="020B0604020202020204" pitchFamily="34" charset="0"/>
              </a:rPr>
              <a:t>применяются </a:t>
            </a:r>
            <a:r>
              <a:rPr lang="en-US" sz="1200" b="1" dirty="0">
                <a:solidFill>
                  <a:srgbClr val="002060"/>
                </a:solidFill>
                <a:latin typeface="Arial" panose="020B0604020202020204" pitchFamily="34" charset="0"/>
                <a:cs typeface="Arial" panose="020B0604020202020204" pitchFamily="34" charset="0"/>
              </a:rPr>
              <a:t>bulk-</a:t>
            </a:r>
            <a:r>
              <a:rPr lang="ru-RU" sz="1200" b="1" dirty="0">
                <a:solidFill>
                  <a:srgbClr val="002060"/>
                </a:solidFill>
                <a:latin typeface="Arial" panose="020B0604020202020204" pitchFamily="34" charset="0"/>
                <a:cs typeface="Arial" panose="020B0604020202020204" pitchFamily="34" charset="0"/>
              </a:rPr>
              <a:t>схемы</a:t>
            </a:r>
            <a:r>
              <a:rPr lang="ru-RU" sz="1200" dirty="0">
                <a:solidFill>
                  <a:srgbClr val="002060"/>
                </a:solidFill>
                <a:latin typeface="Arial" panose="020B0604020202020204" pitchFamily="34" charset="0"/>
                <a:cs typeface="Arial" panose="020B0604020202020204" pitchFamily="34" charset="0"/>
              </a:rPr>
              <a:t>,</a:t>
            </a:r>
            <a:r>
              <a:rPr lang="ru-RU" sz="1200" b="1" dirty="0">
                <a:solidFill>
                  <a:srgbClr val="002060"/>
                </a:solidFill>
                <a:latin typeface="Arial" panose="020B0604020202020204" pitchFamily="34" charset="0"/>
                <a:cs typeface="Arial" panose="020B0604020202020204" pitchFamily="34" charset="0"/>
              </a:rPr>
              <a:t> </a:t>
            </a:r>
            <a:r>
              <a:rPr lang="ru-RU" sz="1200" dirty="0">
                <a:solidFill>
                  <a:srgbClr val="002060"/>
                </a:solidFill>
                <a:latin typeface="Arial" panose="020B0604020202020204" pitchFamily="34" charset="0"/>
                <a:cs typeface="Arial" panose="020B0604020202020204" pitchFamily="34" charset="0"/>
              </a:rPr>
              <a:t>с рядом допущений при описании микрофизики.</a:t>
            </a:r>
          </a:p>
          <a:p>
            <a:endParaRPr lang="ru-RU" dirty="0"/>
          </a:p>
        </p:txBody>
      </p:sp>
      <p:sp>
        <p:nvSpPr>
          <p:cNvPr id="4" name="Номер слайда 3"/>
          <p:cNvSpPr>
            <a:spLocks noGrp="1"/>
          </p:cNvSpPr>
          <p:nvPr>
            <p:ph type="sldNum" sz="quarter" idx="10"/>
          </p:nvPr>
        </p:nvSpPr>
        <p:spPr/>
        <p:txBody>
          <a:bodyPr/>
          <a:lstStyle/>
          <a:p>
            <a:fld id="{D7FF1A64-1346-4143-B9E9-A4C420396399}" type="slidenum">
              <a:rPr lang="ru-RU" smtClean="0"/>
              <a:t>10</a:t>
            </a:fld>
            <a:endParaRPr lang="ru-RU"/>
          </a:p>
        </p:txBody>
      </p:sp>
    </p:spTree>
    <p:extLst>
      <p:ext uri="{BB962C8B-B14F-4D97-AF65-F5344CB8AC3E}">
        <p14:creationId xmlns:p14="http://schemas.microsoft.com/office/powerpoint/2010/main" val="570743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solidFill>
                      <a:srgbClr val="011947"/>
                    </a:solidFill>
                    <a:cs typeface="Arial" panose="020B0604020202020204" pitchFamily="34" charset="0"/>
                  </a:rPr>
                  <a:t>В</a:t>
                </a:r>
                <a:r>
                  <a:rPr lang="ru-RU" sz="1200" baseline="0" dirty="0">
                    <a:solidFill>
                      <a:srgbClr val="011947"/>
                    </a:solidFill>
                    <a:cs typeface="Arial" panose="020B0604020202020204" pitchFamily="34" charset="0"/>
                  </a:rPr>
                  <a:t> </a:t>
                </a:r>
                <a:r>
                  <a:rPr lang="en-US" sz="1200" dirty="0">
                    <a:solidFill>
                      <a:srgbClr val="011947"/>
                    </a:solidFill>
                    <a:cs typeface="Arial" panose="020B0604020202020204" pitchFamily="34" charset="0"/>
                  </a:rPr>
                  <a:t>Bulk-c</a:t>
                </a:r>
                <a:r>
                  <a:rPr lang="ru-RU" sz="1200" dirty="0" err="1">
                    <a:solidFill>
                      <a:srgbClr val="011947"/>
                    </a:solidFill>
                    <a:cs typeface="Arial" panose="020B0604020202020204" pitchFamily="34" charset="0"/>
                  </a:rPr>
                  <a:t>хемах</a:t>
                </a:r>
                <a:r>
                  <a:rPr lang="ru-RU" sz="1200" dirty="0">
                    <a:solidFill>
                      <a:srgbClr val="011947"/>
                    </a:solidFill>
                    <a:cs typeface="Arial" panose="020B0604020202020204" pitchFamily="34" charset="0"/>
                  </a:rPr>
                  <a:t> целью является представление наиболее общих микрофизических свойств облаков с помощью полуэмпирического описания функции распределения гидрометеоров. Предполагается, что этот подход вычислительно эффективен. Первая такая схемы была разработана</a:t>
                </a:r>
                <a:r>
                  <a:rPr lang="ru-RU" sz="1200" baseline="0" dirty="0">
                    <a:solidFill>
                      <a:srgbClr val="011947"/>
                    </a:solidFill>
                    <a:cs typeface="Arial" panose="020B0604020202020204" pitchFamily="34" charset="0"/>
                  </a:rPr>
                  <a:t> </a:t>
                </a:r>
                <a:r>
                  <a:rPr lang="ru-RU" sz="1200" dirty="0" err="1">
                    <a:solidFill>
                      <a:srgbClr val="011947"/>
                    </a:solidFill>
                    <a:cs typeface="Arial" panose="020B0604020202020204" pitchFamily="34" charset="0"/>
                  </a:rPr>
                  <a:t>Кесслером</a:t>
                </a:r>
                <a:r>
                  <a:rPr lang="ru-RU" sz="1200" baseline="0" dirty="0">
                    <a:solidFill>
                      <a:srgbClr val="011947"/>
                    </a:solidFill>
                    <a:cs typeface="Arial" panose="020B0604020202020204" pitchFamily="34" charset="0"/>
                  </a:rPr>
                  <a:t> в </a:t>
                </a:r>
                <a:r>
                  <a:rPr lang="ru-RU" sz="1200" dirty="0">
                    <a:solidFill>
                      <a:srgbClr val="011947"/>
                    </a:solidFill>
                    <a:cs typeface="Arial" panose="020B0604020202020204" pitchFamily="34" charset="0"/>
                  </a:rPr>
                  <a:t>1969 для жидко-капельного облака.</a:t>
                </a:r>
                <a:endParaRPr lang="ru-RU" sz="1200" b="1" i="1" dirty="0">
                  <a:solidFill>
                    <a:srgbClr val="011947"/>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1" i="1" dirty="0">
                  <a:solidFill>
                    <a:srgbClr val="011947"/>
                  </a:solidFill>
                  <a:cs typeface="Arial" panose="020B0604020202020204" pitchFamily="34" charset="0"/>
                </a:endParaRPr>
              </a:p>
            </p:txBody>
          </p:sp>
        </mc:Choice>
        <mc:Fallback xmlns="">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rgbClr val="011947"/>
                    </a:solidFill>
                    <a:cs typeface="Arial" panose="020B0604020202020204" pitchFamily="34" charset="0"/>
                  </a:rPr>
                  <a:t> </a:t>
                </a:r>
                <a:r>
                  <a:rPr lang="en-US" sz="1200" b="1" i="0">
                    <a:solidFill>
                      <a:srgbClr val="011947"/>
                    </a:solidFill>
                    <a:latin typeface="Cambria Math" panose="02040503050406030204" pitchFamily="18" charset="0"/>
                    <a:cs typeface="Arial" panose="020B0604020202020204" pitchFamily="34" charset="0"/>
                  </a:rPr>
                  <a:t>𝒇</a:t>
                </a:r>
                <a:r>
                  <a:rPr lang="ru-RU" sz="1200" b="1" i="0">
                    <a:solidFill>
                      <a:srgbClr val="011947"/>
                    </a:solidFill>
                    <a:latin typeface="Cambria Math" panose="02040503050406030204" pitchFamily="18" charset="0"/>
                    <a:cs typeface="Arial" panose="020B0604020202020204" pitchFamily="34" charset="0"/>
                  </a:rPr>
                  <a:t>_</a:t>
                </a:r>
                <a:r>
                  <a:rPr lang="en-US" sz="1200" b="1" i="0">
                    <a:solidFill>
                      <a:srgbClr val="011947"/>
                    </a:solidFill>
                    <a:latin typeface="Cambria Math" panose="02040503050406030204" pitchFamily="18" charset="0"/>
                    <a:cs typeface="Arial" panose="020B0604020202020204" pitchFamily="34" charset="0"/>
                  </a:rPr>
                  <a:t>𝒙</a:t>
                </a:r>
                <a:r>
                  <a:rPr lang="ru-RU" sz="1200" b="1" i="0">
                    <a:solidFill>
                      <a:srgbClr val="011947"/>
                    </a:solidFill>
                    <a:latin typeface="Cambria Math" panose="02040503050406030204" pitchFamily="18" charset="0"/>
                    <a:cs typeface="Arial" panose="020B0604020202020204" pitchFamily="34" charset="0"/>
                  </a:rPr>
                  <a:t> (</a:t>
                </a:r>
                <a:r>
                  <a:rPr lang="en-US" sz="1200" b="1" i="0">
                    <a:solidFill>
                      <a:srgbClr val="011947"/>
                    </a:solidFill>
                    <a:latin typeface="Cambria Math" panose="02040503050406030204" pitchFamily="18" charset="0"/>
                    <a:cs typeface="Arial" panose="020B0604020202020204" pitchFamily="34" charset="0"/>
                  </a:rPr>
                  <a:t>𝒎)𝒅𝒎</a:t>
                </a:r>
                <a:r>
                  <a:rPr lang="ru-RU" sz="1200" b="1" i="1" dirty="0">
                    <a:solidFill>
                      <a:srgbClr val="011947"/>
                    </a:solidFill>
                    <a:cs typeface="Arial" panose="020B0604020202020204" pitchFamily="34" charset="0"/>
                  </a:rPr>
                  <a:t> </a:t>
                </a:r>
                <a:r>
                  <a:rPr lang="ru-RU" sz="1200" dirty="0">
                    <a:solidFill>
                      <a:srgbClr val="011947"/>
                    </a:solidFill>
                    <a:cs typeface="Arial" panose="020B0604020202020204" pitchFamily="34" charset="0"/>
                  </a:rPr>
                  <a:t>– количество частиц в единице объема с массой в диапазоне </a:t>
                </a:r>
                <a:r>
                  <a:rPr lang="en-US" sz="1200" b="1" i="0">
                    <a:solidFill>
                      <a:srgbClr val="011947"/>
                    </a:solidFill>
                    <a:latin typeface="Cambria Math" panose="02040503050406030204" pitchFamily="18" charset="0"/>
                    <a:cs typeface="Arial" panose="020B0604020202020204" pitchFamily="34" charset="0"/>
                  </a:rPr>
                  <a:t>𝒎+𝒅𝒎</a:t>
                </a:r>
                <a:endParaRPr lang="en-US" sz="1200" b="1" i="1" dirty="0" smtClean="0">
                  <a:solidFill>
                    <a:srgbClr val="011947"/>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1" i="1" dirty="0">
                  <a:solidFill>
                    <a:srgbClr val="011947"/>
                  </a:solidFill>
                  <a:cs typeface="Arial" panose="020B0604020202020204" pitchFamily="34" charset="0"/>
                </a:endParaRPr>
              </a:p>
              <a:p>
                <a:endParaRPr lang="ru-RU" dirty="0"/>
              </a:p>
            </p:txBody>
          </p:sp>
        </mc:Fallback>
      </mc:AlternateContent>
      <p:sp>
        <p:nvSpPr>
          <p:cNvPr id="4" name="Номер слайда 3"/>
          <p:cNvSpPr>
            <a:spLocks noGrp="1"/>
          </p:cNvSpPr>
          <p:nvPr>
            <p:ph type="sldNum" sz="quarter" idx="10"/>
          </p:nvPr>
        </p:nvSpPr>
        <p:spPr/>
        <p:txBody>
          <a:bodyPr/>
          <a:lstStyle/>
          <a:p>
            <a:fld id="{D7FF1A64-1346-4143-B9E9-A4C420396399}" type="slidenum">
              <a:rPr lang="ru-RU" smtClean="0"/>
              <a:t>11</a:t>
            </a:fld>
            <a:endParaRPr lang="ru-RU"/>
          </a:p>
        </p:txBody>
      </p:sp>
    </p:spTree>
    <p:extLst>
      <p:ext uri="{BB962C8B-B14F-4D97-AF65-F5344CB8AC3E}">
        <p14:creationId xmlns:p14="http://schemas.microsoft.com/office/powerpoint/2010/main" val="1292082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Вычислительная эффективность </a:t>
                </a:r>
                <a:r>
                  <a:rPr lang="en-US" sz="1200" dirty="0">
                    <a:solidFill>
                      <a:srgbClr val="011947"/>
                    </a:solidFill>
                    <a:cs typeface="Arial" panose="020B0604020202020204" pitchFamily="34" charset="0"/>
                  </a:rPr>
                  <a:t>Bulk</a:t>
                </a:r>
                <a:r>
                  <a:rPr lang="ru-RU" sz="1200" dirty="0">
                    <a:solidFill>
                      <a:srgbClr val="011947"/>
                    </a:solidFill>
                    <a:cs typeface="Arial" panose="020B0604020202020204" pitchFamily="34" charset="0"/>
                  </a:rPr>
                  <a:t>-</a:t>
                </a:r>
                <a:r>
                  <a:rPr lang="ru-RU" dirty="0"/>
                  <a:t>схем обусловлена ​​реализацией микрофизических уравнений для нескольких моментов функции распределения. Система</a:t>
                </a:r>
                <a:r>
                  <a:rPr lang="ru-RU" baseline="0" dirty="0"/>
                  <a:t> уравнений для моментов не замкнута, поскольку в уравнении для </a:t>
                </a:r>
                <a:r>
                  <a:rPr lang="en-US" baseline="0" dirty="0" err="1"/>
                  <a:t>i</a:t>
                </a:r>
                <a:r>
                  <a:rPr lang="en-US" baseline="0" dirty="0"/>
                  <a:t>-</a:t>
                </a:r>
                <a:r>
                  <a:rPr lang="ru-RU" baseline="0" dirty="0"/>
                  <a:t>момента входят члены с  моментом более высокого порядка. Проблема замыкания решается путем представления </a:t>
                </a:r>
                <a:r>
                  <a:rPr lang="en-US" baseline="0" dirty="0"/>
                  <a:t>f(m)</a:t>
                </a:r>
                <a:r>
                  <a:rPr lang="ru-RU" baseline="0" dirty="0"/>
                  <a:t> в виде</a:t>
                </a:r>
                <a:r>
                  <a:rPr lang="en-US" baseline="0" dirty="0"/>
                  <a:t> </a:t>
                </a:r>
                <a:r>
                  <a:rPr lang="ru-RU" baseline="0" dirty="0"/>
                  <a:t>конкретных математических функций, которые полностью</a:t>
                </a:r>
                <a:r>
                  <a:rPr lang="en-US" baseline="0" dirty="0"/>
                  <a:t> </a:t>
                </a:r>
                <a:r>
                  <a:rPr lang="ru-RU" baseline="0" dirty="0"/>
                  <a:t>определяются лишь несколькими параметрами, и известны</a:t>
                </a:r>
                <a:r>
                  <a:rPr lang="en-US" baseline="0" dirty="0"/>
                  <a:t> </a:t>
                </a:r>
                <a:r>
                  <a:rPr lang="ru-RU" baseline="0" dirty="0"/>
                  <a:t>соотношения</a:t>
                </a:r>
                <a:r>
                  <a:rPr lang="en-US" baseline="0" dirty="0"/>
                  <a:t> </a:t>
                </a:r>
                <a:r>
                  <a:rPr lang="ru-RU" baseline="0" dirty="0"/>
                  <a:t>между их моментами. Чаще всего используется четырех</a:t>
                </a:r>
                <a:r>
                  <a:rPr lang="en-US" baseline="0" dirty="0"/>
                  <a:t> </a:t>
                </a:r>
                <a:r>
                  <a:rPr lang="ru-RU" baseline="0" dirty="0"/>
                  <a:t>параметрическое</a:t>
                </a:r>
                <a:r>
                  <a:rPr lang="en-US" baseline="0" dirty="0"/>
                  <a:t> </a:t>
                </a:r>
                <a:r>
                  <a:rPr lang="ru-RU" baseline="0" dirty="0"/>
                  <a:t>гамма-распределение</a:t>
                </a:r>
                <a:r>
                  <a:rPr lang="ru-RU"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Значения параметра пересечения </a:t>
                </a:r>
                <a:r>
                  <a:rPr lang="en-US" dirty="0" smtClean="0"/>
                  <a:t>N0</a:t>
                </a:r>
                <a:r>
                  <a:rPr lang="en-US" baseline="0" dirty="0" smtClean="0"/>
                  <a:t> </a:t>
                </a:r>
                <a:r>
                  <a:rPr lang="ru-RU" dirty="0" smtClean="0"/>
                  <a:t>были выбраны таким образом, чтобы получить желаемые концентрации капель, указанные в полях.</a:t>
                </a:r>
                <a:endParaRPr lang="ru-RU" dirty="0"/>
              </a:p>
            </p:txBody>
          </p:sp>
        </mc:Choice>
        <mc:Fallback xmlns="">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smtClean="0">
                    <a:solidFill>
                      <a:srgbClr val="011947"/>
                    </a:solidFill>
                    <a:cs typeface="Arial" panose="020B0604020202020204" pitchFamily="34" charset="0"/>
                  </a:rPr>
                  <a:t> </a:t>
                </a:r>
                <a:r>
                  <a:rPr lang="en-US" sz="1200" b="1" i="0">
                    <a:solidFill>
                      <a:srgbClr val="011947"/>
                    </a:solidFill>
                    <a:latin typeface="Cambria Math" panose="02040503050406030204" pitchFamily="18" charset="0"/>
                    <a:cs typeface="Arial" panose="020B0604020202020204" pitchFamily="34" charset="0"/>
                  </a:rPr>
                  <a:t>𝒇</a:t>
                </a:r>
                <a:r>
                  <a:rPr lang="ru-RU" sz="1200" b="1" i="0">
                    <a:solidFill>
                      <a:srgbClr val="011947"/>
                    </a:solidFill>
                    <a:latin typeface="Cambria Math" panose="02040503050406030204" pitchFamily="18" charset="0"/>
                    <a:cs typeface="Arial" panose="020B0604020202020204" pitchFamily="34" charset="0"/>
                  </a:rPr>
                  <a:t>_</a:t>
                </a:r>
                <a:r>
                  <a:rPr lang="en-US" sz="1200" b="1" i="0">
                    <a:solidFill>
                      <a:srgbClr val="011947"/>
                    </a:solidFill>
                    <a:latin typeface="Cambria Math" panose="02040503050406030204" pitchFamily="18" charset="0"/>
                    <a:cs typeface="Arial" panose="020B0604020202020204" pitchFamily="34" charset="0"/>
                  </a:rPr>
                  <a:t>𝒙</a:t>
                </a:r>
                <a:r>
                  <a:rPr lang="ru-RU" sz="1200" b="1" i="0">
                    <a:solidFill>
                      <a:srgbClr val="011947"/>
                    </a:solidFill>
                    <a:latin typeface="Cambria Math" panose="02040503050406030204" pitchFamily="18" charset="0"/>
                    <a:cs typeface="Arial" panose="020B0604020202020204" pitchFamily="34" charset="0"/>
                  </a:rPr>
                  <a:t> (</a:t>
                </a:r>
                <a:r>
                  <a:rPr lang="en-US" sz="1200" b="1" i="0">
                    <a:solidFill>
                      <a:srgbClr val="011947"/>
                    </a:solidFill>
                    <a:latin typeface="Cambria Math" panose="02040503050406030204" pitchFamily="18" charset="0"/>
                    <a:cs typeface="Arial" panose="020B0604020202020204" pitchFamily="34" charset="0"/>
                  </a:rPr>
                  <a:t>𝒎)𝒅𝒎</a:t>
                </a:r>
                <a:r>
                  <a:rPr lang="ru-RU" sz="1200" b="1" i="1" dirty="0">
                    <a:solidFill>
                      <a:srgbClr val="011947"/>
                    </a:solidFill>
                    <a:cs typeface="Arial" panose="020B0604020202020204" pitchFamily="34" charset="0"/>
                  </a:rPr>
                  <a:t> </a:t>
                </a:r>
                <a:r>
                  <a:rPr lang="ru-RU" sz="1200" dirty="0">
                    <a:solidFill>
                      <a:srgbClr val="011947"/>
                    </a:solidFill>
                    <a:cs typeface="Arial" panose="020B0604020202020204" pitchFamily="34" charset="0"/>
                  </a:rPr>
                  <a:t>– количество частиц в единице объема с массой в диапазоне </a:t>
                </a:r>
                <a:r>
                  <a:rPr lang="en-US" sz="1200" b="1" i="0">
                    <a:solidFill>
                      <a:srgbClr val="011947"/>
                    </a:solidFill>
                    <a:latin typeface="Cambria Math" panose="02040503050406030204" pitchFamily="18" charset="0"/>
                    <a:cs typeface="Arial" panose="020B0604020202020204" pitchFamily="34" charset="0"/>
                  </a:rPr>
                  <a:t>𝒎+𝒅𝒎</a:t>
                </a:r>
                <a:endParaRPr lang="en-US" sz="1200" b="1" i="1" dirty="0" smtClean="0">
                  <a:solidFill>
                    <a:srgbClr val="011947"/>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1" i="1" dirty="0">
                  <a:solidFill>
                    <a:srgbClr val="011947"/>
                  </a:solidFill>
                  <a:cs typeface="Arial" panose="020B0604020202020204" pitchFamily="34" charset="0"/>
                </a:endParaRPr>
              </a:p>
              <a:p>
                <a:endParaRPr lang="ru-RU" dirty="0"/>
              </a:p>
            </p:txBody>
          </p:sp>
        </mc:Fallback>
      </mc:AlternateContent>
      <p:sp>
        <p:nvSpPr>
          <p:cNvPr id="4" name="Номер слайда 3"/>
          <p:cNvSpPr>
            <a:spLocks noGrp="1"/>
          </p:cNvSpPr>
          <p:nvPr>
            <p:ph type="sldNum" sz="quarter" idx="10"/>
          </p:nvPr>
        </p:nvSpPr>
        <p:spPr/>
        <p:txBody>
          <a:bodyPr/>
          <a:lstStyle/>
          <a:p>
            <a:fld id="{D7FF1A64-1346-4143-B9E9-A4C420396399}" type="slidenum">
              <a:rPr lang="ru-RU" smtClean="0"/>
              <a:t>12</a:t>
            </a:fld>
            <a:endParaRPr lang="ru-RU"/>
          </a:p>
        </p:txBody>
      </p:sp>
    </p:spTree>
    <p:extLst>
      <p:ext uri="{BB962C8B-B14F-4D97-AF65-F5344CB8AC3E}">
        <p14:creationId xmlns:p14="http://schemas.microsoft.com/office/powerpoint/2010/main" val="2530593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54F19F5D-2C85-4AF3-A15D-F9B694C86079}" type="datetime1">
              <a:rPr lang="ru-RU" smtClean="0"/>
              <a:t>02.12.2025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3FD4D05-77BA-4CC3-80CC-49ECE376452C}" type="slidenum">
              <a:rPr lang="ru-RU" smtClean="0"/>
              <a:t>‹#›</a:t>
            </a:fld>
            <a:endParaRPr lang="ru-RU"/>
          </a:p>
        </p:txBody>
      </p:sp>
    </p:spTree>
    <p:extLst>
      <p:ext uri="{BB962C8B-B14F-4D97-AF65-F5344CB8AC3E}">
        <p14:creationId xmlns:p14="http://schemas.microsoft.com/office/powerpoint/2010/main" val="3929273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F481C98-8008-4416-8F79-926FC69CC8B7}" type="datetime1">
              <a:rPr lang="ru-RU" smtClean="0"/>
              <a:t>02.12.2025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3FD4D05-77BA-4CC3-80CC-49ECE376452C}" type="slidenum">
              <a:rPr lang="ru-RU" smtClean="0"/>
              <a:t>‹#›</a:t>
            </a:fld>
            <a:endParaRPr lang="ru-RU"/>
          </a:p>
        </p:txBody>
      </p:sp>
    </p:spTree>
    <p:extLst>
      <p:ext uri="{BB962C8B-B14F-4D97-AF65-F5344CB8AC3E}">
        <p14:creationId xmlns:p14="http://schemas.microsoft.com/office/powerpoint/2010/main" val="2163669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57D4C8E-7B24-4A6B-B770-43DA0A43A0A3}" type="datetime1">
              <a:rPr lang="ru-RU" smtClean="0"/>
              <a:t>02.12.2025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3FD4D05-77BA-4CC3-80CC-49ECE376452C}" type="slidenum">
              <a:rPr lang="ru-RU" smtClean="0"/>
              <a:t>‹#›</a:t>
            </a:fld>
            <a:endParaRPr lang="ru-RU"/>
          </a:p>
        </p:txBody>
      </p:sp>
    </p:spTree>
    <p:extLst>
      <p:ext uri="{BB962C8B-B14F-4D97-AF65-F5344CB8AC3E}">
        <p14:creationId xmlns:p14="http://schemas.microsoft.com/office/powerpoint/2010/main" val="1012773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F763506-46EF-477D-A563-F04BC9381678}" type="datetime1">
              <a:rPr lang="ru-RU" smtClean="0"/>
              <a:t>02.12.2025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3FD4D05-77BA-4CC3-80CC-49ECE376452C}" type="slidenum">
              <a:rPr lang="ru-RU" smtClean="0"/>
              <a:t>‹#›</a:t>
            </a:fld>
            <a:endParaRPr lang="ru-RU"/>
          </a:p>
        </p:txBody>
      </p:sp>
    </p:spTree>
    <p:extLst>
      <p:ext uri="{BB962C8B-B14F-4D97-AF65-F5344CB8AC3E}">
        <p14:creationId xmlns:p14="http://schemas.microsoft.com/office/powerpoint/2010/main" val="1145260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669E55F1-BE92-46C5-81B8-18A9AE68D842}" type="datetime1">
              <a:rPr lang="ru-RU" smtClean="0"/>
              <a:t>02.12.2025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3FD4D05-77BA-4CC3-80CC-49ECE376452C}" type="slidenum">
              <a:rPr lang="ru-RU" smtClean="0"/>
              <a:t>‹#›</a:t>
            </a:fld>
            <a:endParaRPr lang="ru-RU"/>
          </a:p>
        </p:txBody>
      </p:sp>
    </p:spTree>
    <p:extLst>
      <p:ext uri="{BB962C8B-B14F-4D97-AF65-F5344CB8AC3E}">
        <p14:creationId xmlns:p14="http://schemas.microsoft.com/office/powerpoint/2010/main" val="3458608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03747144-A0F1-4746-A799-CD365FFC85B4}" type="datetime1">
              <a:rPr lang="ru-RU" smtClean="0"/>
              <a:t>02.12.2025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3FD4D05-77BA-4CC3-80CC-49ECE376452C}" type="slidenum">
              <a:rPr lang="ru-RU" smtClean="0"/>
              <a:t>‹#›</a:t>
            </a:fld>
            <a:endParaRPr lang="ru-RU"/>
          </a:p>
        </p:txBody>
      </p:sp>
    </p:spTree>
    <p:extLst>
      <p:ext uri="{BB962C8B-B14F-4D97-AF65-F5344CB8AC3E}">
        <p14:creationId xmlns:p14="http://schemas.microsoft.com/office/powerpoint/2010/main" val="126416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D8476CF1-78F5-432A-8910-1EDF497CC10C}" type="datetime1">
              <a:rPr lang="ru-RU" smtClean="0"/>
              <a:t>02.12.2025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3FD4D05-77BA-4CC3-80CC-49ECE376452C}" type="slidenum">
              <a:rPr lang="ru-RU" smtClean="0"/>
              <a:t>‹#›</a:t>
            </a:fld>
            <a:endParaRPr lang="ru-RU"/>
          </a:p>
        </p:txBody>
      </p:sp>
    </p:spTree>
    <p:extLst>
      <p:ext uri="{BB962C8B-B14F-4D97-AF65-F5344CB8AC3E}">
        <p14:creationId xmlns:p14="http://schemas.microsoft.com/office/powerpoint/2010/main" val="3775386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04DD4443-F722-47AE-A0A5-9463440B1643}" type="datetime1">
              <a:rPr lang="ru-RU" smtClean="0"/>
              <a:t>02.12.2025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3FD4D05-77BA-4CC3-80CC-49ECE376452C}" type="slidenum">
              <a:rPr lang="ru-RU" smtClean="0"/>
              <a:t>‹#›</a:t>
            </a:fld>
            <a:endParaRPr lang="ru-RU"/>
          </a:p>
        </p:txBody>
      </p:sp>
    </p:spTree>
    <p:extLst>
      <p:ext uri="{BB962C8B-B14F-4D97-AF65-F5344CB8AC3E}">
        <p14:creationId xmlns:p14="http://schemas.microsoft.com/office/powerpoint/2010/main" val="1500178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E109AF0-560F-40E4-A853-0C9F62012AED}" type="datetime1">
              <a:rPr lang="ru-RU" smtClean="0"/>
              <a:t>02.12.2025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3FD4D05-77BA-4CC3-80CC-49ECE376452C}" type="slidenum">
              <a:rPr lang="ru-RU" smtClean="0"/>
              <a:t>‹#›</a:t>
            </a:fld>
            <a:endParaRPr lang="ru-RU"/>
          </a:p>
        </p:txBody>
      </p:sp>
    </p:spTree>
    <p:extLst>
      <p:ext uri="{BB962C8B-B14F-4D97-AF65-F5344CB8AC3E}">
        <p14:creationId xmlns:p14="http://schemas.microsoft.com/office/powerpoint/2010/main" val="32904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95AF1698-4EE9-41D4-A9B8-FE566FAFC081}" type="datetime1">
              <a:rPr lang="ru-RU" smtClean="0"/>
              <a:t>02.12.2025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3FD4D05-77BA-4CC3-80CC-49ECE376452C}" type="slidenum">
              <a:rPr lang="ru-RU" smtClean="0"/>
              <a:t>‹#›</a:t>
            </a:fld>
            <a:endParaRPr lang="ru-RU"/>
          </a:p>
        </p:txBody>
      </p:sp>
    </p:spTree>
    <p:extLst>
      <p:ext uri="{BB962C8B-B14F-4D97-AF65-F5344CB8AC3E}">
        <p14:creationId xmlns:p14="http://schemas.microsoft.com/office/powerpoint/2010/main" val="3979580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A935445E-7B26-43C1-917B-6E9D3163B586}" type="datetime1">
              <a:rPr lang="ru-RU" smtClean="0"/>
              <a:t>02.12.2025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3FD4D05-77BA-4CC3-80CC-49ECE376452C}" type="slidenum">
              <a:rPr lang="ru-RU" smtClean="0"/>
              <a:t>‹#›</a:t>
            </a:fld>
            <a:endParaRPr lang="ru-RU"/>
          </a:p>
        </p:txBody>
      </p:sp>
    </p:spTree>
    <p:extLst>
      <p:ext uri="{BB962C8B-B14F-4D97-AF65-F5344CB8AC3E}">
        <p14:creationId xmlns:p14="http://schemas.microsoft.com/office/powerpoint/2010/main" val="480565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E97C7F-F920-42E3-980E-D62AC2A8AE1B}" type="datetime1">
              <a:rPr lang="ru-RU" smtClean="0"/>
              <a:t>02.12.2025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FD4D05-77BA-4CC3-80CC-49ECE376452C}" type="slidenum">
              <a:rPr lang="ru-RU" smtClean="0"/>
              <a:t>‹#›</a:t>
            </a:fld>
            <a:endParaRPr lang="ru-RU"/>
          </a:p>
        </p:txBody>
      </p:sp>
    </p:spTree>
    <p:extLst>
      <p:ext uri="{BB962C8B-B14F-4D97-AF65-F5344CB8AC3E}">
        <p14:creationId xmlns:p14="http://schemas.microsoft.com/office/powerpoint/2010/main" val="1574038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emf"/><Relationship Id="rId11" Type="http://schemas.openxmlformats.org/officeDocument/2006/relationships/image" Target="../media/image19.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wmf"/></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0.png"/></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0.tiff"/><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6.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0.png"/><Relationship Id="rId7"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30.png"/><Relationship Id="rId5" Type="http://schemas.openxmlformats.org/officeDocument/2006/relationships/image" Target="../media/image520.png"/><Relationship Id="rId4" Type="http://schemas.openxmlformats.org/officeDocument/2006/relationships/image" Target="../media/image510.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7.gif"/><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1722429"/>
            <a:ext cx="12192000" cy="1323439"/>
          </a:xfrm>
          <a:prstGeom prst="rect">
            <a:avLst/>
          </a:prstGeom>
          <a:noFill/>
        </p:spPr>
        <p:txBody>
          <a:bodyPr wrap="square" lIns="91440" tIns="45720" rIns="91440" bIns="45720">
            <a:spAutoFit/>
          </a:bodyPr>
          <a:lstStyle/>
          <a:p>
            <a:pPr algn="ctr"/>
            <a:r>
              <a:rPr lang="ru-RU"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Облачность в моделях численного прогноза погоды </a:t>
            </a:r>
            <a:br>
              <a:rPr lang="ru-RU"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r>
              <a:rPr lang="ru-RU"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и ее радиационный эффект</a:t>
            </a:r>
          </a:p>
        </p:txBody>
      </p:sp>
      <p:sp>
        <p:nvSpPr>
          <p:cNvPr id="2" name="TextBox 1">
            <a:extLst>
              <a:ext uri="{FF2B5EF4-FFF2-40B4-BE49-F238E27FC236}">
                <a16:creationId xmlns:a16="http://schemas.microsoft.com/office/drawing/2014/main" id="{9F0E33DA-67D1-F38E-FF62-2B627ACC07F7}"/>
              </a:ext>
            </a:extLst>
          </p:cNvPr>
          <p:cNvSpPr txBox="1"/>
          <p:nvPr/>
        </p:nvSpPr>
        <p:spPr>
          <a:xfrm>
            <a:off x="2446638" y="3682314"/>
            <a:ext cx="7636476" cy="1200329"/>
          </a:xfrm>
          <a:prstGeom prst="rect">
            <a:avLst/>
          </a:prstGeom>
          <a:noFill/>
        </p:spPr>
        <p:txBody>
          <a:bodyPr wrap="square" rtlCol="0">
            <a:spAutoFit/>
          </a:bodyPr>
          <a:lstStyle/>
          <a:p>
            <a:pPr algn="ctr"/>
            <a:r>
              <a:rPr lang="ru-RU" sz="2400" dirty="0"/>
              <a:t>Шатунова </a:t>
            </a:r>
            <a:r>
              <a:rPr lang="ru-RU" sz="2400" dirty="0" smtClean="0"/>
              <a:t>М.В.</a:t>
            </a:r>
            <a:r>
              <a:rPr lang="ru-RU" sz="2400" baseline="30000" dirty="0" smtClean="0"/>
              <a:t>1,2</a:t>
            </a:r>
            <a:r>
              <a:rPr lang="ru-RU" sz="2400" baseline="30000" dirty="0"/>
              <a:t>,</a:t>
            </a:r>
            <a:r>
              <a:rPr lang="ru-RU" sz="2400" dirty="0"/>
              <a:t> Чубарова Н.Е.</a:t>
            </a:r>
            <a:r>
              <a:rPr lang="ru-RU" sz="2400" baseline="30000" dirty="0"/>
              <a:t>2,1</a:t>
            </a:r>
            <a:r>
              <a:rPr lang="ru-RU" sz="2400" dirty="0"/>
              <a:t>, Шувалова Ю.О.</a:t>
            </a:r>
            <a:r>
              <a:rPr lang="ru-RU" sz="2400" baseline="30000" dirty="0"/>
              <a:t>1</a:t>
            </a:r>
            <a:endParaRPr lang="ru-RU" sz="2400" dirty="0"/>
          </a:p>
          <a:p>
            <a:pPr algn="ctr"/>
            <a:endParaRPr lang="ru-RU" sz="2400" dirty="0"/>
          </a:p>
          <a:p>
            <a:pPr algn="ctr"/>
            <a:r>
              <a:rPr lang="ru-RU" sz="2400" baseline="30000" dirty="0"/>
              <a:t>1</a:t>
            </a:r>
            <a:r>
              <a:rPr lang="ru-RU" sz="2400" dirty="0"/>
              <a:t>Гидрометцентр России, </a:t>
            </a:r>
            <a:r>
              <a:rPr lang="ru-RU" sz="2400" baseline="30000" dirty="0"/>
              <a:t>.</a:t>
            </a:r>
            <a:r>
              <a:rPr lang="ru-RU" sz="2400" dirty="0"/>
              <a:t>МГУ им. М.В. Ломоносова</a:t>
            </a:r>
          </a:p>
        </p:txBody>
      </p:sp>
    </p:spTree>
    <p:extLst>
      <p:ext uri="{BB962C8B-B14F-4D97-AF65-F5344CB8AC3E}">
        <p14:creationId xmlns:p14="http://schemas.microsoft.com/office/powerpoint/2010/main" val="2491152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56" t="-856" r="6752" b="856"/>
          <a:stretch/>
        </p:blipFill>
        <p:spPr>
          <a:xfrm>
            <a:off x="0" y="341923"/>
            <a:ext cx="5049669" cy="3384112"/>
          </a:xfrm>
          <a:effectLst>
            <a:outerShdw blurRad="50800" dist="38100" dir="2700000" algn="tl" rotWithShape="0">
              <a:prstClr val="black">
                <a:alpha val="40000"/>
              </a:prstClr>
            </a:outerShdw>
          </a:effectLst>
        </p:spPr>
      </p:pic>
      <p:sp>
        <p:nvSpPr>
          <p:cNvPr id="4" name="Прямоугольник 3"/>
          <p:cNvSpPr/>
          <p:nvPr/>
        </p:nvSpPr>
        <p:spPr>
          <a:xfrm>
            <a:off x="0" y="22034"/>
            <a:ext cx="12192000" cy="461665"/>
          </a:xfrm>
          <a:prstGeom prst="rect">
            <a:avLst/>
          </a:prstGeom>
        </p:spPr>
        <p:txBody>
          <a:bodyPr wrap="square">
            <a:spAutoFit/>
          </a:bodyPr>
          <a:lstStyle/>
          <a:p>
            <a:pPr algn="ctr"/>
            <a:r>
              <a:rPr lang="ru-RU" sz="2400" b="1" dirty="0"/>
              <a:t>Распределение облачных частиц по размерам</a:t>
            </a:r>
          </a:p>
        </p:txBody>
      </p:sp>
      <p:grpSp>
        <p:nvGrpSpPr>
          <p:cNvPr id="11" name="Группа 10"/>
          <p:cNvGrpSpPr/>
          <p:nvPr/>
        </p:nvGrpSpPr>
        <p:grpSpPr>
          <a:xfrm>
            <a:off x="534425" y="513319"/>
            <a:ext cx="3721489" cy="2478795"/>
            <a:chOff x="1102924" y="901938"/>
            <a:chExt cx="3721489" cy="2478795"/>
          </a:xfrm>
        </p:grpSpPr>
        <p:sp>
          <p:nvSpPr>
            <p:cNvPr id="5" name="TextBox 4"/>
            <p:cNvSpPr txBox="1"/>
            <p:nvPr/>
          </p:nvSpPr>
          <p:spPr>
            <a:xfrm>
              <a:off x="1481211" y="2495513"/>
              <a:ext cx="495300" cy="400110"/>
            </a:xfrm>
            <a:prstGeom prst="rect">
              <a:avLst/>
            </a:prstGeom>
            <a:noFill/>
          </p:spPr>
          <p:txBody>
            <a:bodyPr wrap="square" rtlCol="0">
              <a:spAutoFit/>
            </a:bodyPr>
            <a:lstStyle/>
            <a:p>
              <a:r>
                <a:rPr lang="en-US" sz="2000" b="1" dirty="0">
                  <a:solidFill>
                    <a:srgbClr val="002060"/>
                  </a:solidFill>
                  <a:effectLst>
                    <a:outerShdw blurRad="38100" dist="38100" dir="2700000" algn="tl">
                      <a:srgbClr val="000000">
                        <a:alpha val="43137"/>
                      </a:srgbClr>
                    </a:outerShdw>
                  </a:effectLst>
                </a:rPr>
                <a:t>Ns</a:t>
              </a:r>
              <a:endParaRPr lang="ru-RU" sz="2000" b="1" dirty="0">
                <a:solidFill>
                  <a:srgbClr val="002060"/>
                </a:solidFill>
                <a:effectLst>
                  <a:outerShdw blurRad="38100" dist="38100" dir="2700000" algn="tl">
                    <a:srgbClr val="000000">
                      <a:alpha val="43137"/>
                    </a:srgbClr>
                  </a:outerShdw>
                </a:effectLst>
              </a:endParaRPr>
            </a:p>
          </p:txBody>
        </p:sp>
        <p:sp>
          <p:nvSpPr>
            <p:cNvPr id="6" name="TextBox 5"/>
            <p:cNvSpPr txBox="1"/>
            <p:nvPr/>
          </p:nvSpPr>
          <p:spPr>
            <a:xfrm>
              <a:off x="1275327" y="2980623"/>
              <a:ext cx="495300" cy="400110"/>
            </a:xfrm>
            <a:prstGeom prst="rect">
              <a:avLst/>
            </a:prstGeom>
            <a:noFill/>
          </p:spPr>
          <p:txBody>
            <a:bodyPr wrap="square" rtlCol="0">
              <a:spAutoFit/>
            </a:bodyPr>
            <a:lstStyle/>
            <a:p>
              <a:r>
                <a:rPr lang="en-US" sz="2000" b="1" dirty="0">
                  <a:solidFill>
                    <a:srgbClr val="002060"/>
                  </a:solidFill>
                  <a:effectLst>
                    <a:outerShdw blurRad="38100" dist="38100" dir="2700000" algn="tl">
                      <a:srgbClr val="000000">
                        <a:alpha val="43137"/>
                      </a:srgbClr>
                    </a:outerShdw>
                  </a:effectLst>
                </a:rPr>
                <a:t>St</a:t>
              </a:r>
              <a:endParaRPr lang="ru-RU" sz="2000" b="1" dirty="0">
                <a:solidFill>
                  <a:srgbClr val="002060"/>
                </a:solidFill>
                <a:effectLst>
                  <a:outerShdw blurRad="38100" dist="38100" dir="2700000" algn="tl">
                    <a:srgbClr val="000000">
                      <a:alpha val="43137"/>
                    </a:srgbClr>
                  </a:outerShdw>
                </a:effectLst>
              </a:endParaRPr>
            </a:p>
          </p:txBody>
        </p:sp>
        <p:sp>
          <p:nvSpPr>
            <p:cNvPr id="7" name="TextBox 6"/>
            <p:cNvSpPr txBox="1"/>
            <p:nvPr/>
          </p:nvSpPr>
          <p:spPr>
            <a:xfrm>
              <a:off x="1102924" y="1849597"/>
              <a:ext cx="495300" cy="400110"/>
            </a:xfrm>
            <a:prstGeom prst="rect">
              <a:avLst/>
            </a:prstGeom>
            <a:noFill/>
          </p:spPr>
          <p:txBody>
            <a:bodyPr wrap="square" rtlCol="0">
              <a:spAutoFit/>
            </a:bodyPr>
            <a:lstStyle/>
            <a:p>
              <a:r>
                <a:rPr lang="en-US" sz="2000" b="1" dirty="0" err="1">
                  <a:solidFill>
                    <a:srgbClr val="002060"/>
                  </a:solidFill>
                  <a:effectLst>
                    <a:outerShdw blurRad="38100" dist="38100" dir="2700000" algn="tl">
                      <a:srgbClr val="000000">
                        <a:alpha val="43137"/>
                      </a:srgbClr>
                    </a:outerShdw>
                  </a:effectLst>
                </a:rPr>
                <a:t>Sc</a:t>
              </a:r>
              <a:endParaRPr lang="ru-RU" sz="2000" b="1" dirty="0">
                <a:solidFill>
                  <a:srgbClr val="002060"/>
                </a:solidFill>
                <a:effectLst>
                  <a:outerShdw blurRad="38100" dist="38100" dir="2700000" algn="tl">
                    <a:srgbClr val="000000">
                      <a:alpha val="43137"/>
                    </a:srgbClr>
                  </a:outerShdw>
                </a:effectLst>
              </a:endParaRPr>
            </a:p>
          </p:txBody>
        </p:sp>
        <p:sp>
          <p:nvSpPr>
            <p:cNvPr id="8" name="TextBox 7"/>
            <p:cNvSpPr txBox="1"/>
            <p:nvPr/>
          </p:nvSpPr>
          <p:spPr>
            <a:xfrm>
              <a:off x="1533526" y="901938"/>
              <a:ext cx="495300" cy="400110"/>
            </a:xfrm>
            <a:prstGeom prst="rect">
              <a:avLst/>
            </a:prstGeom>
            <a:noFill/>
          </p:spPr>
          <p:txBody>
            <a:bodyPr wrap="square" rtlCol="0">
              <a:spAutoFit/>
            </a:bodyPr>
            <a:lstStyle/>
            <a:p>
              <a:r>
                <a:rPr lang="en-US" sz="2000" b="1" dirty="0">
                  <a:solidFill>
                    <a:srgbClr val="002060"/>
                  </a:solidFill>
                  <a:effectLst>
                    <a:outerShdw blurRad="38100" dist="38100" dir="2700000" algn="tl">
                      <a:srgbClr val="000000">
                        <a:alpha val="43137"/>
                      </a:srgbClr>
                    </a:outerShdw>
                  </a:effectLst>
                </a:rPr>
                <a:t>As</a:t>
              </a:r>
              <a:endParaRPr lang="ru-RU" sz="2000" b="1" dirty="0">
                <a:solidFill>
                  <a:srgbClr val="002060"/>
                </a:solidFill>
                <a:effectLst>
                  <a:outerShdw blurRad="38100" dist="38100" dir="2700000" algn="tl">
                    <a:srgbClr val="000000">
                      <a:alpha val="43137"/>
                    </a:srgbClr>
                  </a:outerShdw>
                </a:effectLst>
              </a:endParaRPr>
            </a:p>
          </p:txBody>
        </p:sp>
        <p:sp>
          <p:nvSpPr>
            <p:cNvPr id="10" name="Прямоугольник 9"/>
            <p:cNvSpPr/>
            <p:nvPr/>
          </p:nvSpPr>
          <p:spPr>
            <a:xfrm>
              <a:off x="4029075" y="1302048"/>
              <a:ext cx="795338" cy="1607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a:solidFill>
                  <a:srgbClr val="002060"/>
                </a:solidFill>
                <a:effectLst>
                  <a:outerShdw blurRad="38100" dist="38100" dir="2700000" algn="tl">
                    <a:srgbClr val="000000">
                      <a:alpha val="43137"/>
                    </a:srgbClr>
                  </a:outerShdw>
                </a:effectLst>
              </a:endParaRPr>
            </a:p>
          </p:txBody>
        </p:sp>
      </p:grpSp>
      <p:sp>
        <p:nvSpPr>
          <p:cNvPr id="12" name="Прямоугольник 11"/>
          <p:cNvSpPr/>
          <p:nvPr/>
        </p:nvSpPr>
        <p:spPr>
          <a:xfrm>
            <a:off x="3518481" y="3318324"/>
            <a:ext cx="1531188" cy="369332"/>
          </a:xfrm>
          <a:prstGeom prst="rect">
            <a:avLst/>
          </a:prstGeom>
        </p:spPr>
        <p:txBody>
          <a:bodyPr wrap="none">
            <a:spAutoFit/>
          </a:bodyPr>
          <a:lstStyle/>
          <a:p>
            <a:r>
              <a:rPr lang="ru-RU" i="1" dirty="0" err="1"/>
              <a:t>Мэйсон</a:t>
            </a:r>
            <a:r>
              <a:rPr lang="ru-RU" i="1" dirty="0"/>
              <a:t>, 1961</a:t>
            </a:r>
          </a:p>
        </p:txBody>
      </p:sp>
      <p:grpSp>
        <p:nvGrpSpPr>
          <p:cNvPr id="13" name="Группа 12"/>
          <p:cNvGrpSpPr/>
          <p:nvPr/>
        </p:nvGrpSpPr>
        <p:grpSpPr>
          <a:xfrm>
            <a:off x="534425" y="3834882"/>
            <a:ext cx="5382737" cy="2466267"/>
            <a:chOff x="-2077264" y="1408760"/>
            <a:chExt cx="6304338" cy="2837106"/>
          </a:xfrm>
          <a:solidFill>
            <a:schemeClr val="bg1">
              <a:alpha val="89000"/>
            </a:schemeClr>
          </a:solidFill>
          <a:effectLst>
            <a:outerShdw blurRad="50800" dist="38100" dir="2700000" algn="tl" rotWithShape="0">
              <a:prstClr val="black">
                <a:alpha val="40000"/>
              </a:prstClr>
            </a:outerShdw>
          </a:effectLst>
        </p:grpSpPr>
        <p:pic>
          <p:nvPicPr>
            <p:cNvPr id="14" name="Рисунок 13"/>
            <p:cNvPicPr>
              <a:picLocks noChangeAspect="1"/>
            </p:cNvPicPr>
            <p:nvPr/>
          </p:nvPicPr>
          <p:blipFill>
            <a:blip r:embed="rId4"/>
            <a:stretch>
              <a:fillRect/>
            </a:stretch>
          </p:blipFill>
          <p:spPr>
            <a:xfrm>
              <a:off x="1919384" y="1507910"/>
              <a:ext cx="2307690" cy="2237544"/>
            </a:xfrm>
            <a:prstGeom prst="rect">
              <a:avLst/>
            </a:prstGeom>
            <a:grpFill/>
          </p:spPr>
        </p:pic>
        <p:pic>
          <p:nvPicPr>
            <p:cNvPr id="15" name="Рисунок 14"/>
            <p:cNvPicPr>
              <a:picLocks noChangeAspect="1"/>
            </p:cNvPicPr>
            <p:nvPr/>
          </p:nvPicPr>
          <p:blipFill>
            <a:blip r:embed="rId5"/>
            <a:stretch>
              <a:fillRect/>
            </a:stretch>
          </p:blipFill>
          <p:spPr>
            <a:xfrm>
              <a:off x="-2077264" y="1408760"/>
              <a:ext cx="2090907" cy="2398702"/>
            </a:xfrm>
            <a:prstGeom prst="rect">
              <a:avLst/>
            </a:prstGeom>
            <a:grpFill/>
          </p:spPr>
        </p:pic>
        <p:pic>
          <p:nvPicPr>
            <p:cNvPr id="16" name="Рисунок 15"/>
            <p:cNvPicPr>
              <a:picLocks noChangeAspect="1"/>
            </p:cNvPicPr>
            <p:nvPr/>
          </p:nvPicPr>
          <p:blipFill>
            <a:blip r:embed="rId6"/>
            <a:stretch>
              <a:fillRect/>
            </a:stretch>
          </p:blipFill>
          <p:spPr>
            <a:xfrm>
              <a:off x="-2268" y="1427332"/>
              <a:ext cx="1993005" cy="2398702"/>
            </a:xfrm>
            <a:prstGeom prst="rect">
              <a:avLst/>
            </a:prstGeom>
            <a:grpFill/>
          </p:spPr>
        </p:pic>
        <p:pic>
          <p:nvPicPr>
            <p:cNvPr id="18" name="Рисунок 17"/>
            <p:cNvPicPr>
              <a:picLocks noChangeAspect="1"/>
            </p:cNvPicPr>
            <p:nvPr/>
          </p:nvPicPr>
          <p:blipFill>
            <a:blip r:embed="rId7"/>
            <a:stretch>
              <a:fillRect/>
            </a:stretch>
          </p:blipFill>
          <p:spPr>
            <a:xfrm>
              <a:off x="-2077264" y="3745396"/>
              <a:ext cx="6291762" cy="500470"/>
            </a:xfrm>
            <a:prstGeom prst="rect">
              <a:avLst/>
            </a:prstGeom>
            <a:grpFill/>
          </p:spPr>
        </p:pic>
      </p:grpSp>
      <p:grpSp>
        <p:nvGrpSpPr>
          <p:cNvPr id="24" name="Группа 23"/>
          <p:cNvGrpSpPr/>
          <p:nvPr/>
        </p:nvGrpSpPr>
        <p:grpSpPr>
          <a:xfrm>
            <a:off x="6038924" y="620162"/>
            <a:ext cx="3653336" cy="5262296"/>
            <a:chOff x="5764985" y="513319"/>
            <a:chExt cx="3653336" cy="5262296"/>
          </a:xfrm>
          <a:effectLst>
            <a:outerShdw blurRad="50800" dist="38100" dir="2700000" algn="tl" rotWithShape="0">
              <a:prstClr val="black">
                <a:alpha val="40000"/>
              </a:prstClr>
            </a:outerShdw>
          </a:effectLst>
        </p:grpSpPr>
        <p:pic>
          <p:nvPicPr>
            <p:cNvPr id="21" name="Рисунок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64985" y="513319"/>
              <a:ext cx="3653336" cy="1811232"/>
            </a:xfrm>
            <a:prstGeom prst="rect">
              <a:avLst/>
            </a:prstGeom>
          </p:spPr>
        </p:pic>
        <p:pic>
          <p:nvPicPr>
            <p:cNvPr id="22" name="Рисунок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86459" y="2199947"/>
              <a:ext cx="3631861" cy="1820800"/>
            </a:xfrm>
            <a:prstGeom prst="rect">
              <a:avLst/>
            </a:prstGeom>
          </p:spPr>
        </p:pic>
        <p:pic>
          <p:nvPicPr>
            <p:cNvPr id="23" name="Рисунок 22"/>
            <p:cNvPicPr>
              <a:picLocks noChangeAspect="1"/>
            </p:cNvPicPr>
            <p:nvPr/>
          </p:nvPicPr>
          <p:blipFill rotWithShape="1">
            <a:blip r:embed="rId10">
              <a:extLst>
                <a:ext uri="{28A0092B-C50C-407E-A947-70E740481C1C}">
                  <a14:useLocalDpi xmlns:a14="http://schemas.microsoft.com/office/drawing/2010/main" val="0"/>
                </a:ext>
              </a:extLst>
            </a:blip>
            <a:srcRect t="4848"/>
            <a:stretch/>
          </p:blipFill>
          <p:spPr>
            <a:xfrm>
              <a:off x="5812886" y="3934979"/>
              <a:ext cx="3605434" cy="1840636"/>
            </a:xfrm>
            <a:prstGeom prst="rect">
              <a:avLst/>
            </a:prstGeom>
          </p:spPr>
        </p:pic>
      </p:grpSp>
      <p:pic>
        <p:nvPicPr>
          <p:cNvPr id="25" name="Рисунок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84774" y="341923"/>
            <a:ext cx="844510" cy="844510"/>
          </a:xfrm>
          <a:prstGeom prst="rect">
            <a:avLst/>
          </a:prstGeom>
        </p:spPr>
      </p:pic>
      <p:sp>
        <p:nvSpPr>
          <p:cNvPr id="26" name="TextBox 25"/>
          <p:cNvSpPr txBox="1"/>
          <p:nvPr/>
        </p:nvSpPr>
        <p:spPr>
          <a:xfrm>
            <a:off x="9835495" y="1517987"/>
            <a:ext cx="2507226" cy="1015663"/>
          </a:xfrm>
          <a:prstGeom prst="rect">
            <a:avLst/>
          </a:prstGeom>
          <a:noFill/>
        </p:spPr>
        <p:txBody>
          <a:bodyPr wrap="square" rtlCol="0">
            <a:spAutoFit/>
          </a:bodyPr>
          <a:lstStyle/>
          <a:p>
            <a:r>
              <a:rPr lang="ru-RU" sz="2000">
                <a:solidFill>
                  <a:srgbClr val="FF0000"/>
                </a:solidFill>
              </a:rPr>
              <a:t>облачные капли</a:t>
            </a:r>
            <a:br>
              <a:rPr lang="ru-RU" sz="2000">
                <a:solidFill>
                  <a:srgbClr val="FF0000"/>
                </a:solidFill>
              </a:rPr>
            </a:br>
            <a:r>
              <a:rPr lang="ru-RU" sz="2000">
                <a:solidFill>
                  <a:srgbClr val="00B050"/>
                </a:solidFill>
              </a:rPr>
              <a:t>облачные кристаллы</a:t>
            </a:r>
          </a:p>
          <a:p>
            <a:r>
              <a:rPr lang="ru-RU" sz="2000">
                <a:solidFill>
                  <a:srgbClr val="0000FF"/>
                </a:solidFill>
              </a:rPr>
              <a:t>снег</a:t>
            </a:r>
          </a:p>
        </p:txBody>
      </p:sp>
      <p:sp>
        <p:nvSpPr>
          <p:cNvPr id="27" name="TextBox 26"/>
          <p:cNvSpPr txBox="1"/>
          <p:nvPr/>
        </p:nvSpPr>
        <p:spPr>
          <a:xfrm>
            <a:off x="9692259" y="3105464"/>
            <a:ext cx="2499741" cy="2554545"/>
          </a:xfrm>
          <a:prstGeom prst="rect">
            <a:avLst/>
          </a:prstGeom>
          <a:noFill/>
        </p:spPr>
        <p:txBody>
          <a:bodyPr wrap="square" rtlCol="0">
            <a:spAutoFit/>
          </a:bodyPr>
          <a:lstStyle/>
          <a:p>
            <a:r>
              <a:rPr lang="ru-RU" sz="2000" i="1" dirty="0"/>
              <a:t>Результаты самолетного зондирования,</a:t>
            </a:r>
          </a:p>
          <a:p>
            <a:r>
              <a:rPr lang="ru-RU" sz="2000" i="1" dirty="0"/>
              <a:t>8, 15 и 21 марта 2018, Южная Корея.</a:t>
            </a:r>
          </a:p>
          <a:p>
            <a:r>
              <a:rPr lang="ru-RU" sz="2000" i="1" dirty="0"/>
              <a:t>Высота зондирования </a:t>
            </a:r>
            <a:br>
              <a:rPr lang="ru-RU" sz="2000" i="1" dirty="0"/>
            </a:br>
            <a:r>
              <a:rPr lang="ru-RU" sz="2000" dirty="0"/>
              <a:t>1,8-3,5 км</a:t>
            </a:r>
            <a:r>
              <a:rPr lang="ru-RU" sz="2000" i="1" dirty="0"/>
              <a:t> </a:t>
            </a:r>
          </a:p>
        </p:txBody>
      </p:sp>
      <p:sp>
        <p:nvSpPr>
          <p:cNvPr id="28" name="TextBox 27"/>
          <p:cNvSpPr txBox="1"/>
          <p:nvPr/>
        </p:nvSpPr>
        <p:spPr>
          <a:xfrm>
            <a:off x="3682312" y="6196078"/>
            <a:ext cx="2499360" cy="369332"/>
          </a:xfrm>
          <a:prstGeom prst="rect">
            <a:avLst/>
          </a:prstGeom>
          <a:noFill/>
        </p:spPr>
        <p:txBody>
          <a:bodyPr wrap="square" rtlCol="0">
            <a:spAutoFit/>
          </a:bodyPr>
          <a:lstStyle/>
          <a:p>
            <a:r>
              <a:rPr lang="en-US" i="1" dirty="0" err="1"/>
              <a:t>Pruppacher</a:t>
            </a:r>
            <a:r>
              <a:rPr lang="en-US" i="1" dirty="0"/>
              <a:t>, </a:t>
            </a:r>
            <a:r>
              <a:rPr lang="en-US" i="1" dirty="0" err="1"/>
              <a:t>Klett</a:t>
            </a:r>
            <a:r>
              <a:rPr lang="en-US" i="1" dirty="0"/>
              <a:t>, 2010</a:t>
            </a:r>
            <a:endParaRPr lang="ru-RU" i="1" dirty="0"/>
          </a:p>
        </p:txBody>
      </p:sp>
      <p:sp>
        <p:nvSpPr>
          <p:cNvPr id="29" name="TextBox 28"/>
          <p:cNvSpPr txBox="1"/>
          <p:nvPr/>
        </p:nvSpPr>
        <p:spPr>
          <a:xfrm>
            <a:off x="315472" y="3899740"/>
            <a:ext cx="495300" cy="400110"/>
          </a:xfrm>
          <a:prstGeom prst="rect">
            <a:avLst/>
          </a:prstGeom>
          <a:noFill/>
        </p:spPr>
        <p:txBody>
          <a:bodyPr wrap="square" rtlCol="0">
            <a:spAutoFit/>
          </a:bodyPr>
          <a:lstStyle/>
          <a:p>
            <a:r>
              <a:rPr lang="en-US" sz="2000" b="1" dirty="0">
                <a:solidFill>
                  <a:srgbClr val="002060"/>
                </a:solidFill>
                <a:effectLst>
                  <a:outerShdw blurRad="38100" dist="38100" dir="2700000" algn="tl">
                    <a:srgbClr val="000000">
                      <a:alpha val="43137"/>
                    </a:srgbClr>
                  </a:outerShdw>
                </a:effectLst>
              </a:rPr>
              <a:t>Cu</a:t>
            </a:r>
            <a:endParaRPr lang="ru-RU" sz="2000" b="1" dirty="0">
              <a:solidFill>
                <a:srgbClr val="002060"/>
              </a:solidFill>
              <a:effectLst>
                <a:outerShdw blurRad="38100" dist="38100" dir="2700000" algn="tl">
                  <a:srgbClr val="000000">
                    <a:alpha val="43137"/>
                  </a:srgbClr>
                </a:outerShdw>
              </a:effectLst>
            </a:endParaRPr>
          </a:p>
        </p:txBody>
      </p:sp>
      <p:sp>
        <p:nvSpPr>
          <p:cNvPr id="2" name="Номер слайда 1">
            <a:extLst>
              <a:ext uri="{FF2B5EF4-FFF2-40B4-BE49-F238E27FC236}">
                <a16:creationId xmlns:a16="http://schemas.microsoft.com/office/drawing/2014/main" id="{02617445-333D-9F0C-5E57-67AD8579B672}"/>
              </a:ext>
            </a:extLst>
          </p:cNvPr>
          <p:cNvSpPr>
            <a:spLocks noGrp="1"/>
          </p:cNvSpPr>
          <p:nvPr>
            <p:ph type="sldNum" sz="quarter" idx="12"/>
          </p:nvPr>
        </p:nvSpPr>
        <p:spPr/>
        <p:txBody>
          <a:bodyPr/>
          <a:lstStyle/>
          <a:p>
            <a:fld id="{63FD4D05-77BA-4CC3-80CC-49ECE376452C}" type="slidenum">
              <a:rPr lang="ru-RU" smtClean="0"/>
              <a:t>10</a:t>
            </a:fld>
            <a:endParaRPr lang="ru-RU"/>
          </a:p>
        </p:txBody>
      </p:sp>
    </p:spTree>
    <p:extLst>
      <p:ext uri="{BB962C8B-B14F-4D97-AF65-F5344CB8AC3E}">
        <p14:creationId xmlns:p14="http://schemas.microsoft.com/office/powerpoint/2010/main" val="3192690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0938"/>
            <a:ext cx="12192000" cy="461665"/>
          </a:xfrm>
          <a:prstGeom prst="rect">
            <a:avLst/>
          </a:prstGeom>
          <a:noFill/>
        </p:spPr>
        <p:txBody>
          <a:bodyPr wrap="square" rtlCol="0">
            <a:spAutoFit/>
          </a:bodyPr>
          <a:lstStyle/>
          <a:p>
            <a:pPr algn="ctr"/>
            <a:r>
              <a:rPr lang="ru-RU" sz="2400" b="1" dirty="0"/>
              <a:t>Два подхода к представлению микрофизики облачности</a:t>
            </a:r>
          </a:p>
        </p:txBody>
      </p:sp>
      <p:sp>
        <p:nvSpPr>
          <p:cNvPr id="3" name="TextBox 2"/>
          <p:cNvSpPr txBox="1"/>
          <p:nvPr/>
        </p:nvSpPr>
        <p:spPr>
          <a:xfrm>
            <a:off x="7179276" y="533991"/>
            <a:ext cx="4695568" cy="461665"/>
          </a:xfrm>
          <a:prstGeom prst="rect">
            <a:avLst/>
          </a:prstGeom>
          <a:noFill/>
        </p:spPr>
        <p:txBody>
          <a:bodyPr wrap="square" rtlCol="0">
            <a:spAutoFit/>
          </a:bodyPr>
          <a:lstStyle/>
          <a:p>
            <a:r>
              <a:rPr lang="ru-RU" sz="2400" u="sng" dirty="0">
                <a:solidFill>
                  <a:srgbClr val="002060"/>
                </a:solidFill>
                <a:cs typeface="Arial" panose="020B0604020202020204" pitchFamily="34" charset="0"/>
              </a:rPr>
              <a:t>Спектральные модели (</a:t>
            </a:r>
            <a:r>
              <a:rPr lang="en-US" sz="2400" b="1" u="sng" dirty="0">
                <a:solidFill>
                  <a:srgbClr val="002060"/>
                </a:solidFill>
                <a:cs typeface="Arial" panose="020B0604020202020204" pitchFamily="34" charset="0"/>
              </a:rPr>
              <a:t>bin</a:t>
            </a:r>
            <a:r>
              <a:rPr lang="ru-RU" sz="2400" u="sng" dirty="0">
                <a:solidFill>
                  <a:srgbClr val="002060"/>
                </a:solidFill>
                <a:cs typeface="Arial" panose="020B0604020202020204" pitchFamily="34" charset="0"/>
              </a:rPr>
              <a:t>-схемы) </a:t>
            </a:r>
          </a:p>
        </p:txBody>
      </p:sp>
      <p:sp>
        <p:nvSpPr>
          <p:cNvPr id="8" name="TextBox 7"/>
          <p:cNvSpPr txBox="1"/>
          <p:nvPr/>
        </p:nvSpPr>
        <p:spPr>
          <a:xfrm>
            <a:off x="393357" y="551646"/>
            <a:ext cx="4860324" cy="461665"/>
          </a:xfrm>
          <a:prstGeom prst="rect">
            <a:avLst/>
          </a:prstGeom>
          <a:noFill/>
        </p:spPr>
        <p:txBody>
          <a:bodyPr wrap="square" rtlCol="0">
            <a:spAutoFit/>
          </a:bodyPr>
          <a:lstStyle/>
          <a:p>
            <a:r>
              <a:rPr lang="ru-RU" sz="2400" u="sng" dirty="0">
                <a:solidFill>
                  <a:srgbClr val="002060"/>
                </a:solidFill>
                <a:cs typeface="Arial" panose="020B0604020202020204" pitchFamily="34" charset="0"/>
              </a:rPr>
              <a:t>Интегральные модели (</a:t>
            </a:r>
            <a:r>
              <a:rPr lang="en-US" sz="2400" b="1" u="sng" dirty="0">
                <a:solidFill>
                  <a:srgbClr val="002060"/>
                </a:solidFill>
                <a:cs typeface="Arial" panose="020B0604020202020204" pitchFamily="34" charset="0"/>
              </a:rPr>
              <a:t>bulk</a:t>
            </a:r>
            <a:r>
              <a:rPr lang="ru-RU" sz="2400" u="sng" dirty="0">
                <a:solidFill>
                  <a:srgbClr val="002060"/>
                </a:solidFill>
                <a:cs typeface="Arial" panose="020B0604020202020204" pitchFamily="34" charset="0"/>
              </a:rPr>
              <a:t>-схемы) </a:t>
            </a:r>
          </a:p>
        </p:txBody>
      </p:sp>
      <p:sp>
        <p:nvSpPr>
          <p:cNvPr id="10" name="Прямоугольник 9"/>
          <p:cNvSpPr/>
          <p:nvPr/>
        </p:nvSpPr>
        <p:spPr>
          <a:xfrm>
            <a:off x="6980903" y="1090682"/>
            <a:ext cx="4731709" cy="1323439"/>
          </a:xfrm>
          <a:prstGeom prst="rect">
            <a:avLst/>
          </a:prstGeom>
        </p:spPr>
        <p:txBody>
          <a:bodyPr wrap="square">
            <a:spAutoFit/>
          </a:bodyPr>
          <a:lstStyle/>
          <a:p>
            <a:pPr marL="342900" indent="-342900">
              <a:spcAft>
                <a:spcPts val="1200"/>
              </a:spcAft>
              <a:buFont typeface="Wingdings" panose="05000000000000000000" pitchFamily="2" charset="2"/>
              <a:buChar char="q"/>
            </a:pPr>
            <a:r>
              <a:rPr lang="ru-RU" sz="2000" dirty="0">
                <a:cs typeface="Arial" panose="020B0604020202020204" pitchFamily="34" charset="0"/>
              </a:rPr>
              <a:t>форма функции распределения не определена заранее, а вычисляется по микрофизическим уравнениям в явном виде</a:t>
            </a:r>
          </a:p>
        </p:txBody>
      </p:sp>
      <p:sp>
        <p:nvSpPr>
          <p:cNvPr id="12" name="Прямоугольник 11"/>
          <p:cNvSpPr/>
          <p:nvPr/>
        </p:nvSpPr>
        <p:spPr>
          <a:xfrm>
            <a:off x="474053" y="1090682"/>
            <a:ext cx="5297482" cy="1323439"/>
          </a:xfrm>
          <a:prstGeom prst="rect">
            <a:avLst/>
          </a:prstGeom>
        </p:spPr>
        <p:txBody>
          <a:bodyPr wrap="square">
            <a:spAutoFit/>
          </a:bodyPr>
          <a:lstStyle/>
          <a:p>
            <a:pPr marL="342900" indent="-342900">
              <a:buFont typeface="Wingdings" panose="05000000000000000000" pitchFamily="2" charset="2"/>
              <a:buChar char="q"/>
            </a:pPr>
            <a:r>
              <a:rPr lang="ru-RU" sz="2000" dirty="0">
                <a:cs typeface="Arial" panose="020B0604020202020204" pitchFamily="34" charset="0"/>
              </a:rPr>
              <a:t>функция распределения по размерам заданы для каждого гидрометеора </a:t>
            </a:r>
          </a:p>
          <a:p>
            <a:pPr marL="342900" indent="-342900">
              <a:buFont typeface="Wingdings" panose="05000000000000000000" pitchFamily="2" charset="2"/>
              <a:buChar char="q"/>
            </a:pPr>
            <a:endParaRPr lang="ru-RU" sz="2000" dirty="0">
              <a:cs typeface="Arial" panose="020B0604020202020204" pitchFamily="34" charset="0"/>
            </a:endParaRPr>
          </a:p>
          <a:p>
            <a:pPr marL="342900" indent="-342900">
              <a:buFont typeface="Wingdings" panose="05000000000000000000" pitchFamily="2" charset="2"/>
              <a:buChar char="q"/>
            </a:pPr>
            <a:endParaRPr lang="ru-RU" sz="2000" dirty="0">
              <a:cs typeface="Arial" panose="020B0604020202020204" pitchFamily="34" charset="0"/>
            </a:endParaRPr>
          </a:p>
        </p:txBody>
      </p:sp>
      <p:sp>
        <p:nvSpPr>
          <p:cNvPr id="4" name="Номер слайда 3">
            <a:extLst>
              <a:ext uri="{FF2B5EF4-FFF2-40B4-BE49-F238E27FC236}">
                <a16:creationId xmlns:a16="http://schemas.microsoft.com/office/drawing/2014/main" id="{29D769BF-0475-8C9E-3D86-02430A882867}"/>
              </a:ext>
            </a:extLst>
          </p:cNvPr>
          <p:cNvSpPr>
            <a:spLocks noGrp="1"/>
          </p:cNvSpPr>
          <p:nvPr>
            <p:ph type="sldNum" sz="quarter" idx="12"/>
          </p:nvPr>
        </p:nvSpPr>
        <p:spPr/>
        <p:txBody>
          <a:bodyPr/>
          <a:lstStyle/>
          <a:p>
            <a:fld id="{63FD4D05-77BA-4CC3-80CC-49ECE376452C}" type="slidenum">
              <a:rPr lang="ru-RU" smtClean="0"/>
              <a:t>11</a:t>
            </a:fld>
            <a:endParaRPr lang="ru-RU"/>
          </a:p>
        </p:txBody>
      </p:sp>
    </p:spTree>
    <p:extLst>
      <p:ext uri="{BB962C8B-B14F-4D97-AF65-F5344CB8AC3E}">
        <p14:creationId xmlns:p14="http://schemas.microsoft.com/office/powerpoint/2010/main" val="1642453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0938"/>
            <a:ext cx="12192000" cy="461665"/>
          </a:xfrm>
          <a:prstGeom prst="rect">
            <a:avLst/>
          </a:prstGeom>
          <a:noFill/>
        </p:spPr>
        <p:txBody>
          <a:bodyPr wrap="square" rtlCol="0">
            <a:spAutoFit/>
          </a:bodyPr>
          <a:lstStyle/>
          <a:p>
            <a:pPr algn="ctr"/>
            <a:r>
              <a:rPr lang="ru-RU" sz="2400" b="1" dirty="0"/>
              <a:t>Два подхода к представлению микрофизики облачности</a:t>
            </a:r>
          </a:p>
        </p:txBody>
      </p:sp>
      <p:sp>
        <p:nvSpPr>
          <p:cNvPr id="3" name="TextBox 2"/>
          <p:cNvSpPr txBox="1"/>
          <p:nvPr/>
        </p:nvSpPr>
        <p:spPr>
          <a:xfrm>
            <a:off x="7179276" y="533991"/>
            <a:ext cx="4695568" cy="461665"/>
          </a:xfrm>
          <a:prstGeom prst="rect">
            <a:avLst/>
          </a:prstGeom>
          <a:noFill/>
        </p:spPr>
        <p:txBody>
          <a:bodyPr wrap="square" rtlCol="0">
            <a:spAutoFit/>
          </a:bodyPr>
          <a:lstStyle/>
          <a:p>
            <a:r>
              <a:rPr lang="ru-RU" sz="2400" u="sng" dirty="0">
                <a:solidFill>
                  <a:srgbClr val="002060"/>
                </a:solidFill>
                <a:cs typeface="Arial" panose="020B0604020202020204" pitchFamily="34" charset="0"/>
              </a:rPr>
              <a:t>Спектральные модели (</a:t>
            </a:r>
            <a:r>
              <a:rPr lang="en-US" sz="2400" b="1" u="sng" dirty="0">
                <a:solidFill>
                  <a:srgbClr val="002060"/>
                </a:solidFill>
                <a:cs typeface="Arial" panose="020B0604020202020204" pitchFamily="34" charset="0"/>
              </a:rPr>
              <a:t>bin</a:t>
            </a:r>
            <a:r>
              <a:rPr lang="ru-RU" sz="2400" u="sng" dirty="0">
                <a:solidFill>
                  <a:srgbClr val="002060"/>
                </a:solidFill>
                <a:cs typeface="Arial" panose="020B0604020202020204" pitchFamily="34" charset="0"/>
              </a:rPr>
              <a:t>-схемы) </a:t>
            </a:r>
          </a:p>
        </p:txBody>
      </p:sp>
      <p:sp>
        <p:nvSpPr>
          <p:cNvPr id="8" name="TextBox 7"/>
          <p:cNvSpPr txBox="1"/>
          <p:nvPr/>
        </p:nvSpPr>
        <p:spPr>
          <a:xfrm>
            <a:off x="393357" y="551646"/>
            <a:ext cx="4860324" cy="461665"/>
          </a:xfrm>
          <a:prstGeom prst="rect">
            <a:avLst/>
          </a:prstGeom>
          <a:noFill/>
        </p:spPr>
        <p:txBody>
          <a:bodyPr wrap="square" rtlCol="0">
            <a:spAutoFit/>
          </a:bodyPr>
          <a:lstStyle/>
          <a:p>
            <a:r>
              <a:rPr lang="ru-RU" sz="2400" u="sng" dirty="0">
                <a:solidFill>
                  <a:srgbClr val="002060"/>
                </a:solidFill>
                <a:cs typeface="Arial" panose="020B0604020202020204" pitchFamily="34" charset="0"/>
              </a:rPr>
              <a:t>Интегральные модели (</a:t>
            </a:r>
            <a:r>
              <a:rPr lang="en-US" sz="2400" b="1" u="sng" dirty="0">
                <a:solidFill>
                  <a:srgbClr val="002060"/>
                </a:solidFill>
                <a:cs typeface="Arial" panose="020B0604020202020204" pitchFamily="34" charset="0"/>
              </a:rPr>
              <a:t>bulk</a:t>
            </a:r>
            <a:r>
              <a:rPr lang="ru-RU" sz="2400" u="sng" dirty="0">
                <a:solidFill>
                  <a:srgbClr val="002060"/>
                </a:solidFill>
                <a:cs typeface="Arial" panose="020B0604020202020204" pitchFamily="34" charset="0"/>
              </a:rPr>
              <a:t>-схемы) </a:t>
            </a:r>
          </a:p>
        </p:txBody>
      </p:sp>
      <p:sp>
        <p:nvSpPr>
          <p:cNvPr id="10" name="Прямоугольник 9"/>
          <p:cNvSpPr/>
          <p:nvPr/>
        </p:nvSpPr>
        <p:spPr>
          <a:xfrm>
            <a:off x="6980903" y="1090682"/>
            <a:ext cx="4731709" cy="1323439"/>
          </a:xfrm>
          <a:prstGeom prst="rect">
            <a:avLst/>
          </a:prstGeom>
        </p:spPr>
        <p:txBody>
          <a:bodyPr wrap="square">
            <a:spAutoFit/>
          </a:bodyPr>
          <a:lstStyle/>
          <a:p>
            <a:pPr marL="342900" indent="-342900">
              <a:spcAft>
                <a:spcPts val="1200"/>
              </a:spcAft>
              <a:buFont typeface="Wingdings" panose="05000000000000000000" pitchFamily="2" charset="2"/>
              <a:buChar char="q"/>
            </a:pPr>
            <a:r>
              <a:rPr lang="ru-RU" sz="2000" dirty="0">
                <a:cs typeface="Arial" panose="020B0604020202020204" pitchFamily="34" charset="0"/>
              </a:rPr>
              <a:t>форма функции распределения не определена заранее, а вычисляется по микрофизическим уравнениям в явном виде</a:t>
            </a:r>
          </a:p>
        </p:txBody>
      </p:sp>
      <p:sp>
        <p:nvSpPr>
          <p:cNvPr id="12" name="Прямоугольник 11"/>
          <p:cNvSpPr/>
          <p:nvPr/>
        </p:nvSpPr>
        <p:spPr>
          <a:xfrm>
            <a:off x="474053" y="1090682"/>
            <a:ext cx="5297482" cy="1323439"/>
          </a:xfrm>
          <a:prstGeom prst="rect">
            <a:avLst/>
          </a:prstGeom>
        </p:spPr>
        <p:txBody>
          <a:bodyPr wrap="square">
            <a:spAutoFit/>
          </a:bodyPr>
          <a:lstStyle/>
          <a:p>
            <a:pPr marL="342900" indent="-342900">
              <a:buFont typeface="Wingdings" panose="05000000000000000000" pitchFamily="2" charset="2"/>
              <a:buChar char="q"/>
            </a:pPr>
            <a:r>
              <a:rPr lang="ru-RU" sz="2000" dirty="0">
                <a:cs typeface="Arial" panose="020B0604020202020204" pitchFamily="34" charset="0"/>
              </a:rPr>
              <a:t>функция распределения по размерам заданы для каждого гидрометеора </a:t>
            </a:r>
          </a:p>
          <a:p>
            <a:pPr marL="342900" indent="-342900">
              <a:buFont typeface="Wingdings" panose="05000000000000000000" pitchFamily="2" charset="2"/>
              <a:buChar char="q"/>
            </a:pPr>
            <a:endParaRPr lang="ru-RU" sz="2000" dirty="0">
              <a:cs typeface="Arial" panose="020B0604020202020204" pitchFamily="34" charset="0"/>
            </a:endParaRPr>
          </a:p>
          <a:p>
            <a:pPr marL="342900" indent="-342900">
              <a:buFont typeface="Wingdings" panose="05000000000000000000" pitchFamily="2" charset="2"/>
              <a:buChar char="q"/>
            </a:pPr>
            <a:endParaRPr lang="ru-RU" sz="2000" dirty="0">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Box 12"/>
              <p:cNvSpPr txBox="1"/>
              <p:nvPr/>
            </p:nvSpPr>
            <p:spPr>
              <a:xfrm>
                <a:off x="1444213" y="2012921"/>
                <a:ext cx="2758612" cy="40120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𝑚</m:t>
                          </m: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𝑁</m:t>
                          </m:r>
                        </m:e>
                        <m:sub>
                          <m:r>
                            <a:rPr lang="en-US" sz="2400" b="0" i="1" smtClean="0">
                              <a:latin typeface="Cambria Math" panose="02040503050406030204" pitchFamily="18" charset="0"/>
                            </a:rPr>
                            <m:t>0</m:t>
                          </m:r>
                        </m:sub>
                      </m:sSub>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𝑚</m:t>
                          </m:r>
                        </m:e>
                        <m:sup>
                          <m:r>
                            <a:rPr lang="en-US" sz="2400" b="0" i="1" smtClean="0">
                              <a:latin typeface="Cambria Math" panose="02040503050406030204" pitchFamily="18" charset="0"/>
                              <a:ea typeface="Cambria Math" panose="02040503050406030204" pitchFamily="18" charset="0"/>
                            </a:rPr>
                            <m:t>𝜈</m:t>
                          </m:r>
                        </m:sup>
                      </m:sSup>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𝜆</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𝑚</m:t>
                              </m:r>
                            </m:e>
                            <m:sup>
                              <m:r>
                                <a:rPr lang="en-US" sz="2400" b="0" i="1" smtClean="0">
                                  <a:latin typeface="Cambria Math" panose="02040503050406030204" pitchFamily="18" charset="0"/>
                                  <a:ea typeface="Cambria Math" panose="02040503050406030204" pitchFamily="18" charset="0"/>
                                </a:rPr>
                                <m:t>𝜇</m:t>
                              </m:r>
                            </m:sup>
                          </m:sSup>
                        </m:sup>
                      </m:sSup>
                    </m:oMath>
                  </m:oMathPara>
                </a14:m>
                <a:endParaRPr lang="ru-RU" sz="2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1444213" y="2012921"/>
                <a:ext cx="2758612" cy="401200"/>
              </a:xfrm>
              <a:prstGeom prst="rect">
                <a:avLst/>
              </a:prstGeom>
              <a:blipFill>
                <a:blip r:embed="rId3"/>
                <a:stretch>
                  <a:fillRect/>
                </a:stretch>
              </a:blipFill>
            </p:spPr>
            <p:txBody>
              <a:bodyPr/>
              <a:lstStyle/>
              <a:p>
                <a:r>
                  <a:rPr lang="ru-RU">
                    <a:noFill/>
                  </a:rPr>
                  <a:t> </a:t>
                </a:r>
              </a:p>
            </p:txBody>
          </p:sp>
        </mc:Fallback>
      </mc:AlternateContent>
      <p:pic>
        <p:nvPicPr>
          <p:cNvPr id="16" name="Picture 11">
            <a:extLst>
              <a:ext uri="{FF2B5EF4-FFF2-40B4-BE49-F238E27FC236}">
                <a16:creationId xmlns:a16="http://schemas.microsoft.com/office/drawing/2014/main" id="{938CFF5D-CDD0-4F43-BCAB-859E9CE1147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531"/>
          <a:stretch/>
        </p:blipFill>
        <p:spPr bwMode="auto">
          <a:xfrm>
            <a:off x="393357" y="2912753"/>
            <a:ext cx="6016526" cy="2635045"/>
          </a:xfrm>
          <a:prstGeom prst="rect">
            <a:avLst/>
          </a:prstGeom>
          <a:solidFill>
            <a:srgbClr val="FFFFFF"/>
          </a:solidFill>
          <a:ln w="9525">
            <a:solidFill>
              <a:srgbClr val="000000"/>
            </a:solidFill>
            <a:miter lim="800000"/>
            <a:headEnd/>
            <a:tailEnd/>
          </a:ln>
          <a:effectLst>
            <a:outerShdw blurRad="50800" dist="38100" dir="2700000" algn="tl" rotWithShape="0">
              <a:prstClr val="black">
                <a:alpha val="40000"/>
              </a:prstClr>
            </a:outerShdw>
          </a:effectLst>
        </p:spPr>
      </p:pic>
      <p:sp>
        <p:nvSpPr>
          <p:cNvPr id="4" name="Прямоугольник 3"/>
          <p:cNvSpPr/>
          <p:nvPr/>
        </p:nvSpPr>
        <p:spPr>
          <a:xfrm>
            <a:off x="629920" y="5547798"/>
            <a:ext cx="6096000" cy="646331"/>
          </a:xfrm>
          <a:prstGeom prst="rect">
            <a:avLst/>
          </a:prstGeom>
        </p:spPr>
        <p:txBody>
          <a:bodyPr>
            <a:spAutoFit/>
          </a:bodyPr>
          <a:lstStyle/>
          <a:p>
            <a:r>
              <a:rPr lang="en-US" dirty="0" smtClean="0">
                <a:sym typeface="Symbol" panose="05050102010706020507" pitchFamily="18" charset="2"/>
              </a:rPr>
              <a:t> </a:t>
            </a:r>
            <a:r>
              <a:rPr lang="en-US" dirty="0">
                <a:sym typeface="Symbol" panose="05050102010706020507" pitchFamily="18" charset="2"/>
              </a:rPr>
              <a:t></a:t>
            </a:r>
            <a:r>
              <a:rPr lang="ru-RU" dirty="0">
                <a:sym typeface="Symbol" panose="05050102010706020507" pitchFamily="18" charset="2"/>
              </a:rPr>
              <a:t> </a:t>
            </a:r>
            <a:r>
              <a:rPr lang="en-US" dirty="0"/>
              <a:t>- </a:t>
            </a:r>
            <a:r>
              <a:rPr lang="ru-RU" dirty="0"/>
              <a:t>параметр формы, </a:t>
            </a:r>
            <a:r>
              <a:rPr lang="ru-RU" dirty="0">
                <a:sym typeface="Symbol" panose="05050102010706020507" pitchFamily="18" charset="2"/>
              </a:rPr>
              <a:t></a:t>
            </a:r>
            <a:r>
              <a:rPr lang="ru-RU" dirty="0"/>
              <a:t> </a:t>
            </a:r>
            <a:r>
              <a:rPr lang="en-US" dirty="0"/>
              <a:t>- </a:t>
            </a:r>
            <a:r>
              <a:rPr lang="ru-RU" dirty="0"/>
              <a:t>параметр наклона, </a:t>
            </a:r>
            <a:endParaRPr lang="en-US" dirty="0"/>
          </a:p>
          <a:p>
            <a:r>
              <a:rPr lang="ru-RU" dirty="0">
                <a:sym typeface="Symbol" panose="05050102010706020507" pitchFamily="18" charset="2"/>
              </a:rPr>
              <a:t></a:t>
            </a:r>
            <a:r>
              <a:rPr lang="en-US" dirty="0">
                <a:sym typeface="Symbol" panose="05050102010706020507" pitchFamily="18" charset="2"/>
              </a:rPr>
              <a:t> -</a:t>
            </a:r>
            <a:r>
              <a:rPr lang="ru-RU" dirty="0"/>
              <a:t> параметр дисперсии</a:t>
            </a:r>
          </a:p>
        </p:txBody>
      </p:sp>
      <p:sp>
        <p:nvSpPr>
          <p:cNvPr id="5" name="Номер слайда 4">
            <a:extLst>
              <a:ext uri="{FF2B5EF4-FFF2-40B4-BE49-F238E27FC236}">
                <a16:creationId xmlns:a16="http://schemas.microsoft.com/office/drawing/2014/main" id="{DFA13DEB-34AA-F305-8E4C-CDE1D5394034}"/>
              </a:ext>
            </a:extLst>
          </p:cNvPr>
          <p:cNvSpPr>
            <a:spLocks noGrp="1"/>
          </p:cNvSpPr>
          <p:nvPr>
            <p:ph type="sldNum" sz="quarter" idx="12"/>
          </p:nvPr>
        </p:nvSpPr>
        <p:spPr/>
        <p:txBody>
          <a:bodyPr/>
          <a:lstStyle/>
          <a:p>
            <a:fld id="{63FD4D05-77BA-4CC3-80CC-49ECE376452C}" type="slidenum">
              <a:rPr lang="ru-RU" smtClean="0"/>
              <a:t>12</a:t>
            </a:fld>
            <a:endParaRPr lang="ru-RU"/>
          </a:p>
        </p:txBody>
      </p:sp>
    </p:spTree>
    <p:extLst>
      <p:ext uri="{BB962C8B-B14F-4D97-AF65-F5344CB8AC3E}">
        <p14:creationId xmlns:p14="http://schemas.microsoft.com/office/powerpoint/2010/main" val="2883928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0938"/>
            <a:ext cx="12192000" cy="461665"/>
          </a:xfrm>
          <a:prstGeom prst="rect">
            <a:avLst/>
          </a:prstGeom>
          <a:noFill/>
        </p:spPr>
        <p:txBody>
          <a:bodyPr wrap="square" rtlCol="0">
            <a:spAutoFit/>
          </a:bodyPr>
          <a:lstStyle/>
          <a:p>
            <a:pPr algn="ctr"/>
            <a:r>
              <a:rPr lang="ru-RU" sz="2400" b="1" dirty="0"/>
              <a:t>Два подхода к представлению микрофизики облачности</a:t>
            </a:r>
          </a:p>
        </p:txBody>
      </p:sp>
      <p:sp>
        <p:nvSpPr>
          <p:cNvPr id="3" name="TextBox 2"/>
          <p:cNvSpPr txBox="1"/>
          <p:nvPr/>
        </p:nvSpPr>
        <p:spPr>
          <a:xfrm>
            <a:off x="7179276" y="533991"/>
            <a:ext cx="4695568" cy="461665"/>
          </a:xfrm>
          <a:prstGeom prst="rect">
            <a:avLst/>
          </a:prstGeom>
          <a:noFill/>
        </p:spPr>
        <p:txBody>
          <a:bodyPr wrap="square" rtlCol="0">
            <a:spAutoFit/>
          </a:bodyPr>
          <a:lstStyle/>
          <a:p>
            <a:r>
              <a:rPr lang="ru-RU" sz="2400" u="sng" dirty="0">
                <a:solidFill>
                  <a:srgbClr val="002060"/>
                </a:solidFill>
                <a:cs typeface="Arial" panose="020B0604020202020204" pitchFamily="34" charset="0"/>
              </a:rPr>
              <a:t>Спектральные модели (</a:t>
            </a:r>
            <a:r>
              <a:rPr lang="en-US" sz="2400" b="1" u="sng" dirty="0">
                <a:solidFill>
                  <a:srgbClr val="002060"/>
                </a:solidFill>
                <a:cs typeface="Arial" panose="020B0604020202020204" pitchFamily="34" charset="0"/>
              </a:rPr>
              <a:t>bin</a:t>
            </a:r>
            <a:r>
              <a:rPr lang="ru-RU" sz="2400" u="sng" dirty="0">
                <a:solidFill>
                  <a:srgbClr val="002060"/>
                </a:solidFill>
                <a:cs typeface="Arial" panose="020B0604020202020204" pitchFamily="34" charset="0"/>
              </a:rPr>
              <a:t>-схемы) </a:t>
            </a:r>
          </a:p>
        </p:txBody>
      </p:sp>
      <p:sp>
        <p:nvSpPr>
          <p:cNvPr id="8" name="TextBox 7"/>
          <p:cNvSpPr txBox="1"/>
          <p:nvPr/>
        </p:nvSpPr>
        <p:spPr>
          <a:xfrm>
            <a:off x="393357" y="551646"/>
            <a:ext cx="4860324" cy="461665"/>
          </a:xfrm>
          <a:prstGeom prst="rect">
            <a:avLst/>
          </a:prstGeom>
          <a:noFill/>
        </p:spPr>
        <p:txBody>
          <a:bodyPr wrap="square" rtlCol="0">
            <a:spAutoFit/>
          </a:bodyPr>
          <a:lstStyle/>
          <a:p>
            <a:r>
              <a:rPr lang="ru-RU" sz="2400" u="sng" dirty="0">
                <a:solidFill>
                  <a:srgbClr val="002060"/>
                </a:solidFill>
                <a:cs typeface="Arial" panose="020B0604020202020204" pitchFamily="34" charset="0"/>
              </a:rPr>
              <a:t>Интегральные модели (</a:t>
            </a:r>
            <a:r>
              <a:rPr lang="en-US" sz="2400" b="1" u="sng" dirty="0">
                <a:solidFill>
                  <a:srgbClr val="002060"/>
                </a:solidFill>
                <a:cs typeface="Arial" panose="020B0604020202020204" pitchFamily="34" charset="0"/>
              </a:rPr>
              <a:t>bulk</a:t>
            </a:r>
            <a:r>
              <a:rPr lang="ru-RU" sz="2400" u="sng" dirty="0">
                <a:solidFill>
                  <a:srgbClr val="002060"/>
                </a:solidFill>
                <a:cs typeface="Arial" panose="020B0604020202020204" pitchFamily="34" charset="0"/>
              </a:rPr>
              <a:t>-схемы) </a:t>
            </a:r>
          </a:p>
        </p:txBody>
      </p:sp>
      <p:sp>
        <p:nvSpPr>
          <p:cNvPr id="12" name="Прямоугольник 11"/>
          <p:cNvSpPr/>
          <p:nvPr/>
        </p:nvSpPr>
        <p:spPr>
          <a:xfrm>
            <a:off x="474053" y="1090682"/>
            <a:ext cx="5297482" cy="2246769"/>
          </a:xfrm>
          <a:prstGeom prst="rect">
            <a:avLst/>
          </a:prstGeom>
        </p:spPr>
        <p:txBody>
          <a:bodyPr wrap="square">
            <a:spAutoFit/>
          </a:bodyPr>
          <a:lstStyle/>
          <a:p>
            <a:pPr marL="342900" indent="-342900">
              <a:buFont typeface="Wingdings" panose="05000000000000000000" pitchFamily="2" charset="2"/>
              <a:buChar char="q"/>
            </a:pPr>
            <a:r>
              <a:rPr lang="ru-RU" sz="2000" dirty="0">
                <a:cs typeface="Arial" panose="020B0604020202020204" pitchFamily="34" charset="0"/>
              </a:rPr>
              <a:t>функция распределения по размерам заданы для </a:t>
            </a:r>
            <a:r>
              <a:rPr lang="ru-RU" sz="2000">
                <a:cs typeface="Arial" panose="020B0604020202020204" pitchFamily="34" charset="0"/>
              </a:rPr>
              <a:t>каждого из типов гидрометеоров</a:t>
            </a:r>
            <a:endParaRPr lang="ru-RU" sz="2000" dirty="0">
              <a:cs typeface="Arial" panose="020B0604020202020204" pitchFamily="34" charset="0"/>
            </a:endParaRPr>
          </a:p>
          <a:p>
            <a:pPr marL="342900" indent="-342900">
              <a:buFont typeface="Wingdings" panose="05000000000000000000" pitchFamily="2" charset="2"/>
              <a:buChar char="q"/>
            </a:pPr>
            <a:endParaRPr lang="ru-RU" sz="2000" dirty="0">
              <a:cs typeface="Arial" panose="020B0604020202020204" pitchFamily="34" charset="0"/>
            </a:endParaRPr>
          </a:p>
          <a:p>
            <a:pPr marL="342900" indent="-342900">
              <a:buFont typeface="Wingdings" panose="05000000000000000000" pitchFamily="2" charset="2"/>
              <a:buChar char="q"/>
            </a:pPr>
            <a:r>
              <a:rPr lang="ru-RU" sz="2000">
                <a:cs typeface="Arial" panose="020B0604020202020204" pitchFamily="34" charset="0"/>
              </a:rPr>
              <a:t>явным образом определяются только отдельные моменты функции распределения</a:t>
            </a:r>
            <a:endParaRPr lang="ru-RU" sz="2000" dirty="0">
              <a:cs typeface="Arial" panose="020B0604020202020204" pitchFamily="34" charset="0"/>
            </a:endParaRPr>
          </a:p>
        </p:txBody>
      </p:sp>
      <mc:AlternateContent xmlns:mc="http://schemas.openxmlformats.org/markup-compatibility/2006" xmlns:a14="http://schemas.microsoft.com/office/drawing/2010/main">
        <mc:Choice Requires="a14">
          <p:sp>
            <p:nvSpPr>
              <p:cNvPr id="7" name="Прямоугольник 6"/>
              <p:cNvSpPr/>
              <p:nvPr/>
            </p:nvSpPr>
            <p:spPr>
              <a:xfrm>
                <a:off x="0" y="3417850"/>
                <a:ext cx="7043551" cy="1938992"/>
              </a:xfrm>
              <a:prstGeom prst="rect">
                <a:avLst/>
              </a:prstGeom>
            </p:spPr>
            <p:txBody>
              <a:bodyPr wrap="square">
                <a:spAutoFit/>
              </a:bodyPr>
              <a:lstStyle/>
              <a:p>
                <a:pPr marL="685800" lvl="1" indent="-342900">
                  <a:buFont typeface="Wingdings" panose="05000000000000000000" pitchFamily="2" charset="2"/>
                  <a:buChar char="§"/>
                </a:pPr>
                <a:r>
                  <a:rPr lang="ru-RU" sz="2000">
                    <a:cs typeface="Arial" panose="020B0604020202020204" pitchFamily="34" charset="0"/>
                  </a:rPr>
                  <a:t>Одно-моментная схема: прогностическая переменная </a:t>
                </a:r>
                <a14:m>
                  <m:oMath xmlns:m="http://schemas.openxmlformats.org/officeDocument/2006/math">
                    <m:sSup>
                      <m:sSupPr>
                        <m:ctrlPr>
                          <a:rPr lang="en-US" sz="2000" i="1">
                            <a:latin typeface="Cambria Math" panose="02040503050406030204" pitchFamily="18" charset="0"/>
                            <a:cs typeface="Arial" panose="020B0604020202020204" pitchFamily="34" charset="0"/>
                          </a:rPr>
                        </m:ctrlPr>
                      </m:sSupPr>
                      <m:e>
                        <m:r>
                          <a:rPr lang="en-US" sz="2000">
                            <a:latin typeface="Cambria Math" panose="02040503050406030204" pitchFamily="18" charset="0"/>
                            <a:cs typeface="Arial" panose="020B0604020202020204" pitchFamily="34" charset="0"/>
                          </a:rPr>
                          <m:t>𝒒</m:t>
                        </m:r>
                      </m:e>
                      <m:sup>
                        <m:r>
                          <a:rPr lang="en-US" sz="2000">
                            <a:latin typeface="Cambria Math" panose="02040503050406030204" pitchFamily="18" charset="0"/>
                            <a:cs typeface="Arial" panose="020B0604020202020204" pitchFamily="34" charset="0"/>
                          </a:rPr>
                          <m:t>𝒙</m:t>
                        </m:r>
                      </m:sup>
                    </m:sSup>
                  </m:oMath>
                </a14:m>
                <a:r>
                  <a:rPr lang="ru-RU" sz="2000">
                    <a:cs typeface="Arial" panose="020B0604020202020204" pitchFamily="34" charset="0"/>
                  </a:rPr>
                  <a:t> - </a:t>
                </a:r>
                <a:r>
                  <a:rPr lang="ru-RU" sz="2000" dirty="0">
                    <a:cs typeface="Arial" panose="020B0604020202020204" pitchFamily="34" charset="0"/>
                  </a:rPr>
                  <a:t>удельное </a:t>
                </a:r>
                <a:r>
                  <a:rPr lang="ru-RU" sz="2000">
                    <a:cs typeface="Arial" panose="020B0604020202020204" pitchFamily="34" charset="0"/>
                  </a:rPr>
                  <a:t>содержание воды </a:t>
                </a:r>
                <a:r>
                  <a:rPr lang="en-US" sz="2000">
                    <a:cs typeface="Arial" panose="020B0604020202020204" pitchFamily="34" charset="0"/>
                  </a:rPr>
                  <a:t>(1-</a:t>
                </a:r>
                <a:r>
                  <a:rPr lang="ru-RU" sz="2000">
                    <a:cs typeface="Arial" panose="020B0604020202020204" pitchFamily="34" charset="0"/>
                  </a:rPr>
                  <a:t>й момент</a:t>
                </a:r>
                <a:r>
                  <a:rPr lang="en-US" sz="2000">
                    <a:cs typeface="Arial" panose="020B0604020202020204" pitchFamily="34" charset="0"/>
                  </a:rPr>
                  <a:t>)</a:t>
                </a:r>
                <a:r>
                  <a:rPr lang="ru-RU" sz="2000">
                    <a:cs typeface="Arial" panose="020B0604020202020204" pitchFamily="34" charset="0"/>
                  </a:rPr>
                  <a:t> </a:t>
                </a:r>
                <a:endParaRPr lang="ru-RU" sz="2000" dirty="0">
                  <a:cs typeface="Arial" panose="020B0604020202020204" pitchFamily="34" charset="0"/>
                </a:endParaRPr>
              </a:p>
              <a:p>
                <a:pPr marL="685800" lvl="1" indent="-342900">
                  <a:buFont typeface="Wingdings" panose="05000000000000000000" pitchFamily="2" charset="2"/>
                  <a:buChar char="§"/>
                </a:pPr>
                <a:r>
                  <a:rPr lang="ru-RU" sz="2000">
                    <a:cs typeface="Arial" panose="020B0604020202020204" pitchFamily="34" charset="0"/>
                  </a:rPr>
                  <a:t>Двух-моментная схема: прогностические переменные </a:t>
                </a:r>
                <a14:m>
                  <m:oMath xmlns:m="http://schemas.openxmlformats.org/officeDocument/2006/math">
                    <m:sSup>
                      <m:sSupPr>
                        <m:ctrlPr>
                          <a:rPr lang="en-US" sz="2000" i="1">
                            <a:latin typeface="Cambria Math" panose="02040503050406030204" pitchFamily="18" charset="0"/>
                            <a:cs typeface="Arial" panose="020B0604020202020204" pitchFamily="34" charset="0"/>
                          </a:rPr>
                        </m:ctrlPr>
                      </m:sSupPr>
                      <m:e>
                        <m:r>
                          <a:rPr lang="en-US" sz="2000">
                            <a:latin typeface="Cambria Math" panose="02040503050406030204" pitchFamily="18" charset="0"/>
                            <a:cs typeface="Arial" panose="020B0604020202020204" pitchFamily="34" charset="0"/>
                          </a:rPr>
                          <m:t>𝒒</m:t>
                        </m:r>
                      </m:e>
                      <m:sup>
                        <m:r>
                          <a:rPr lang="en-US" sz="2000">
                            <a:latin typeface="Cambria Math" panose="02040503050406030204" pitchFamily="18" charset="0"/>
                            <a:cs typeface="Arial" panose="020B0604020202020204" pitchFamily="34" charset="0"/>
                          </a:rPr>
                          <m:t>𝒙</m:t>
                        </m:r>
                      </m:sup>
                    </m:sSup>
                  </m:oMath>
                </a14:m>
                <a:r>
                  <a:rPr lang="ru-RU" sz="2000">
                    <a:cs typeface="Arial" panose="020B0604020202020204" pitchFamily="34" charset="0"/>
                  </a:rPr>
                  <a:t> и </a:t>
                </a:r>
                <a14:m>
                  <m:oMath xmlns:m="http://schemas.openxmlformats.org/officeDocument/2006/math">
                    <m:sSub>
                      <m:sSubPr>
                        <m:ctrlPr>
                          <a:rPr lang="en-US" sz="2000" b="1" i="1">
                            <a:latin typeface="Cambria Math" panose="02040503050406030204" pitchFamily="18" charset="0"/>
                            <a:cs typeface="Arial" panose="020B0604020202020204" pitchFamily="34" charset="0"/>
                          </a:rPr>
                        </m:ctrlPr>
                      </m:sSubPr>
                      <m:e>
                        <m:r>
                          <a:rPr lang="en-US" sz="2000" b="1" i="1">
                            <a:latin typeface="Cambria Math" panose="02040503050406030204" pitchFamily="18" charset="0"/>
                            <a:cs typeface="Arial" panose="020B0604020202020204" pitchFamily="34" charset="0"/>
                          </a:rPr>
                          <m:t>𝑵</m:t>
                        </m:r>
                      </m:e>
                      <m:sub>
                        <m:r>
                          <a:rPr lang="en-US" sz="2000" b="1" i="1">
                            <a:latin typeface="Cambria Math" panose="02040503050406030204" pitchFamily="18" charset="0"/>
                            <a:cs typeface="Arial" panose="020B0604020202020204" pitchFamily="34" charset="0"/>
                          </a:rPr>
                          <m:t>𝒙</m:t>
                        </m:r>
                      </m:sub>
                    </m:sSub>
                  </m:oMath>
                </a14:m>
                <a:r>
                  <a:rPr lang="en-US" sz="2000">
                    <a:cs typeface="Arial" panose="020B0604020202020204" pitchFamily="34" charset="0"/>
                  </a:rPr>
                  <a:t> </a:t>
                </a:r>
                <a:r>
                  <a:rPr lang="ru-RU" sz="2000">
                    <a:cs typeface="Arial" panose="020B0604020202020204" pitchFamily="34" charset="0"/>
                  </a:rPr>
                  <a:t> - </a:t>
                </a:r>
                <a:r>
                  <a:rPr lang="ru-RU" sz="2000" dirty="0">
                    <a:cs typeface="Arial" panose="020B0604020202020204" pitchFamily="34" charset="0"/>
                  </a:rPr>
                  <a:t>концентрация </a:t>
                </a:r>
                <a:r>
                  <a:rPr lang="ru-RU" sz="2000">
                    <a:cs typeface="Arial" panose="020B0604020202020204" pitchFamily="34" charset="0"/>
                  </a:rPr>
                  <a:t>частиц </a:t>
                </a:r>
                <a:r>
                  <a:rPr lang="en-US" sz="2000">
                    <a:cs typeface="Arial" panose="020B0604020202020204" pitchFamily="34" charset="0"/>
                  </a:rPr>
                  <a:t>(</a:t>
                </a:r>
                <a:r>
                  <a:rPr lang="ru-RU" sz="2000">
                    <a:cs typeface="Arial" panose="020B0604020202020204" pitchFamily="34" charset="0"/>
                  </a:rPr>
                  <a:t>0</a:t>
                </a:r>
                <a:r>
                  <a:rPr lang="en-US" sz="2000">
                    <a:cs typeface="Arial" panose="020B0604020202020204" pitchFamily="34" charset="0"/>
                  </a:rPr>
                  <a:t>-</a:t>
                </a:r>
                <a:r>
                  <a:rPr lang="ru-RU" sz="2000">
                    <a:cs typeface="Arial" panose="020B0604020202020204" pitchFamily="34" charset="0"/>
                  </a:rPr>
                  <a:t>й момент</a:t>
                </a:r>
                <a:r>
                  <a:rPr lang="en-US" sz="2000">
                    <a:cs typeface="Arial" panose="020B0604020202020204" pitchFamily="34" charset="0"/>
                  </a:rPr>
                  <a:t>)</a:t>
                </a:r>
              </a:p>
              <a:p>
                <a:pPr marL="685800" lvl="1" indent="-342900">
                  <a:buFont typeface="Wingdings" panose="05000000000000000000" pitchFamily="2" charset="2"/>
                  <a:buChar char="§"/>
                </a:pPr>
                <a:r>
                  <a:rPr lang="ru-RU" sz="2000">
                    <a:cs typeface="Arial" panose="020B0604020202020204" pitchFamily="34" charset="0"/>
                  </a:rPr>
                  <a:t>Трех-моментная схема: прогностические переменные </a:t>
                </a:r>
                <a14:m>
                  <m:oMath xmlns:m="http://schemas.openxmlformats.org/officeDocument/2006/math">
                    <m:sSup>
                      <m:sSupPr>
                        <m:ctrlPr>
                          <a:rPr lang="en-US" sz="2000" i="1">
                            <a:latin typeface="Cambria Math" panose="02040503050406030204" pitchFamily="18" charset="0"/>
                            <a:cs typeface="Arial" panose="020B0604020202020204" pitchFamily="34" charset="0"/>
                          </a:rPr>
                        </m:ctrlPr>
                      </m:sSupPr>
                      <m:e>
                        <m:r>
                          <a:rPr lang="en-US" sz="2000">
                            <a:latin typeface="Cambria Math" panose="02040503050406030204" pitchFamily="18" charset="0"/>
                            <a:cs typeface="Arial" panose="020B0604020202020204" pitchFamily="34" charset="0"/>
                          </a:rPr>
                          <m:t>𝒒</m:t>
                        </m:r>
                      </m:e>
                      <m:sup>
                        <m:r>
                          <a:rPr lang="en-US" sz="2000">
                            <a:latin typeface="Cambria Math" panose="02040503050406030204" pitchFamily="18" charset="0"/>
                            <a:cs typeface="Arial" panose="020B0604020202020204" pitchFamily="34" charset="0"/>
                          </a:rPr>
                          <m:t>𝒙</m:t>
                        </m:r>
                      </m:sup>
                    </m:sSup>
                  </m:oMath>
                </a14:m>
                <a:r>
                  <a:rPr lang="ru-RU" sz="2000">
                    <a:cs typeface="Arial" panose="020B0604020202020204" pitchFamily="34" charset="0"/>
                  </a:rPr>
                  <a:t>, </a:t>
                </a:r>
                <a14:m>
                  <m:oMath xmlns:m="http://schemas.openxmlformats.org/officeDocument/2006/math">
                    <m:sSub>
                      <m:sSubPr>
                        <m:ctrlPr>
                          <a:rPr lang="en-US" sz="2000" b="1" i="1">
                            <a:latin typeface="Cambria Math" panose="02040503050406030204" pitchFamily="18" charset="0"/>
                            <a:cs typeface="Arial" panose="020B0604020202020204" pitchFamily="34" charset="0"/>
                          </a:rPr>
                        </m:ctrlPr>
                      </m:sSubPr>
                      <m:e>
                        <m:r>
                          <a:rPr lang="en-US" sz="2000" b="1" i="1">
                            <a:latin typeface="Cambria Math" panose="02040503050406030204" pitchFamily="18" charset="0"/>
                            <a:cs typeface="Arial" panose="020B0604020202020204" pitchFamily="34" charset="0"/>
                          </a:rPr>
                          <m:t>𝑵</m:t>
                        </m:r>
                      </m:e>
                      <m:sub>
                        <m:r>
                          <a:rPr lang="en-US" sz="2000" b="1" i="1">
                            <a:latin typeface="Cambria Math" panose="02040503050406030204" pitchFamily="18" charset="0"/>
                            <a:cs typeface="Arial" panose="020B0604020202020204" pitchFamily="34" charset="0"/>
                          </a:rPr>
                          <m:t>𝒙</m:t>
                        </m:r>
                      </m:sub>
                    </m:sSub>
                  </m:oMath>
                </a14:m>
                <a:r>
                  <a:rPr lang="ru-RU" sz="2000">
                    <a:cs typeface="Arial" panose="020B0604020202020204" pitchFamily="34" charset="0"/>
                  </a:rPr>
                  <a:t>, </a:t>
                </a:r>
                <a:r>
                  <a:rPr lang="en-US" sz="2000" b="1" i="1">
                    <a:cs typeface="Arial" panose="020B0604020202020204" pitchFamily="34" charset="0"/>
                  </a:rPr>
                  <a:t>Z</a:t>
                </a:r>
                <a:r>
                  <a:rPr lang="en-US" sz="2000" b="1" i="1" baseline="-25000">
                    <a:cs typeface="Arial" panose="020B0604020202020204" pitchFamily="34" charset="0"/>
                  </a:rPr>
                  <a:t>x </a:t>
                </a:r>
                <a:r>
                  <a:rPr lang="en-US" sz="2000">
                    <a:cs typeface="Arial" panose="020B0604020202020204" pitchFamily="34" charset="0"/>
                  </a:rPr>
                  <a:t> - o</a:t>
                </a:r>
                <a:r>
                  <a:rPr lang="ru-RU" sz="2000">
                    <a:cs typeface="Arial" panose="020B0604020202020204" pitchFamily="34" charset="0"/>
                  </a:rPr>
                  <a:t>тражательная способность </a:t>
                </a:r>
                <a:r>
                  <a:rPr lang="en-US" sz="2000">
                    <a:cs typeface="Arial" panose="020B0604020202020204" pitchFamily="34" charset="0"/>
                  </a:rPr>
                  <a:t>(</a:t>
                </a:r>
                <a:r>
                  <a:rPr lang="ru-RU" sz="2000">
                    <a:cs typeface="Arial" panose="020B0604020202020204" pitchFamily="34" charset="0"/>
                  </a:rPr>
                  <a:t>6</a:t>
                </a:r>
                <a:r>
                  <a:rPr lang="en-US" sz="2000">
                    <a:cs typeface="Arial" panose="020B0604020202020204" pitchFamily="34" charset="0"/>
                  </a:rPr>
                  <a:t>-</a:t>
                </a:r>
                <a:r>
                  <a:rPr lang="ru-RU" sz="2000">
                    <a:cs typeface="Arial" panose="020B0604020202020204" pitchFamily="34" charset="0"/>
                  </a:rPr>
                  <a:t>й момент</a:t>
                </a:r>
                <a:r>
                  <a:rPr lang="en-US" sz="2000">
                    <a:cs typeface="Arial" panose="020B0604020202020204" pitchFamily="34" charset="0"/>
                  </a:rPr>
                  <a:t>)</a:t>
                </a:r>
                <a:endParaRPr lang="ru-RU" sz="2000" dirty="0">
                  <a:cs typeface="Arial" panose="020B0604020202020204" pitchFamily="34" charset="0"/>
                </a:endParaRPr>
              </a:p>
            </p:txBody>
          </p:sp>
        </mc:Choice>
        <mc:Fallback xmlns="">
          <p:sp>
            <p:nvSpPr>
              <p:cNvPr id="7" name="Прямоугольник 6"/>
              <p:cNvSpPr>
                <a:spLocks noRot="1" noChangeAspect="1" noMove="1" noResize="1" noEditPoints="1" noAdjustHandles="1" noChangeArrowheads="1" noChangeShapeType="1" noTextEdit="1"/>
              </p:cNvSpPr>
              <p:nvPr/>
            </p:nvSpPr>
            <p:spPr>
              <a:xfrm>
                <a:off x="0" y="3417850"/>
                <a:ext cx="7043551" cy="1938992"/>
              </a:xfrm>
              <a:prstGeom prst="rect">
                <a:avLst/>
              </a:prstGeom>
              <a:blipFill>
                <a:blip r:embed="rId3"/>
                <a:stretch>
                  <a:fillRect t="-1887" b="-4717"/>
                </a:stretch>
              </a:blipFill>
            </p:spPr>
            <p:txBody>
              <a:bodyPr/>
              <a:lstStyle/>
              <a:p>
                <a:r>
                  <a:rPr lang="ru-RU">
                    <a:noFill/>
                  </a:rPr>
                  <a:t> </a:t>
                </a:r>
              </a:p>
            </p:txBody>
          </p:sp>
        </mc:Fallback>
      </mc:AlternateContent>
      <p:sp>
        <p:nvSpPr>
          <p:cNvPr id="9" name="Прямоугольник 8"/>
          <p:cNvSpPr/>
          <p:nvPr/>
        </p:nvSpPr>
        <p:spPr>
          <a:xfrm>
            <a:off x="6980903" y="1090682"/>
            <a:ext cx="4731709" cy="2708434"/>
          </a:xfrm>
          <a:prstGeom prst="rect">
            <a:avLst/>
          </a:prstGeom>
        </p:spPr>
        <p:txBody>
          <a:bodyPr wrap="square">
            <a:spAutoFit/>
          </a:bodyPr>
          <a:lstStyle/>
          <a:p>
            <a:pPr marL="342900" indent="-342900">
              <a:spcAft>
                <a:spcPts val="1200"/>
              </a:spcAft>
              <a:buFont typeface="Wingdings" panose="05000000000000000000" pitchFamily="2" charset="2"/>
              <a:buChar char="q"/>
            </a:pPr>
            <a:r>
              <a:rPr lang="ru-RU" sz="2000" dirty="0">
                <a:cs typeface="Arial" panose="020B0604020202020204" pitchFamily="34" charset="0"/>
              </a:rPr>
              <a:t>форма функции распределения не определена заранее, а вычисляется по микрофизическим уравнениям в явном виде</a:t>
            </a:r>
          </a:p>
          <a:p>
            <a:pPr marL="342900" indent="-342900">
              <a:spcAft>
                <a:spcPts val="1200"/>
              </a:spcAft>
              <a:buFont typeface="Wingdings" panose="05000000000000000000" pitchFamily="2" charset="2"/>
              <a:buChar char="q"/>
            </a:pPr>
            <a:r>
              <a:rPr lang="ru-RU" sz="2000" dirty="0">
                <a:cs typeface="Arial" panose="020B0604020202020204" pitchFamily="34" charset="0"/>
              </a:rPr>
              <a:t>количество уравнений пропорционально числу интервалов в спектре размеров гидрометеоров и количеству типов гидрометеоров</a:t>
            </a:r>
          </a:p>
        </p:txBody>
      </p:sp>
      <p:sp>
        <p:nvSpPr>
          <p:cNvPr id="4" name="Номер слайда 3">
            <a:extLst>
              <a:ext uri="{FF2B5EF4-FFF2-40B4-BE49-F238E27FC236}">
                <a16:creationId xmlns:a16="http://schemas.microsoft.com/office/drawing/2014/main" id="{5AFC7542-68DE-55C3-908E-663DF033A776}"/>
              </a:ext>
            </a:extLst>
          </p:cNvPr>
          <p:cNvSpPr>
            <a:spLocks noGrp="1"/>
          </p:cNvSpPr>
          <p:nvPr>
            <p:ph type="sldNum" sz="quarter" idx="12"/>
          </p:nvPr>
        </p:nvSpPr>
        <p:spPr/>
        <p:txBody>
          <a:bodyPr/>
          <a:lstStyle/>
          <a:p>
            <a:fld id="{63FD4D05-77BA-4CC3-80CC-49ECE376452C}" type="slidenum">
              <a:rPr lang="ru-RU" smtClean="0"/>
              <a:t>13</a:t>
            </a:fld>
            <a:endParaRPr lang="ru-RU"/>
          </a:p>
        </p:txBody>
      </p:sp>
    </p:spTree>
    <p:extLst>
      <p:ext uri="{BB962C8B-B14F-4D97-AF65-F5344CB8AC3E}">
        <p14:creationId xmlns:p14="http://schemas.microsoft.com/office/powerpoint/2010/main" val="3583639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0938"/>
            <a:ext cx="12192000" cy="461665"/>
          </a:xfrm>
          <a:prstGeom prst="rect">
            <a:avLst/>
          </a:prstGeom>
          <a:noFill/>
        </p:spPr>
        <p:txBody>
          <a:bodyPr wrap="square" rtlCol="0">
            <a:spAutoFit/>
          </a:bodyPr>
          <a:lstStyle/>
          <a:p>
            <a:pPr algn="ctr"/>
            <a:r>
              <a:rPr lang="ru-RU" sz="2400" b="1" dirty="0"/>
              <a:t>Два подхода к представлению микрофизики облачности</a:t>
            </a:r>
          </a:p>
        </p:txBody>
      </p:sp>
      <p:sp>
        <p:nvSpPr>
          <p:cNvPr id="3" name="TextBox 2"/>
          <p:cNvSpPr txBox="1"/>
          <p:nvPr/>
        </p:nvSpPr>
        <p:spPr>
          <a:xfrm>
            <a:off x="7179276" y="533991"/>
            <a:ext cx="4695568" cy="461665"/>
          </a:xfrm>
          <a:prstGeom prst="rect">
            <a:avLst/>
          </a:prstGeom>
          <a:noFill/>
        </p:spPr>
        <p:txBody>
          <a:bodyPr wrap="square" rtlCol="0">
            <a:spAutoFit/>
          </a:bodyPr>
          <a:lstStyle/>
          <a:p>
            <a:r>
              <a:rPr lang="ru-RU" sz="2400" u="sng" dirty="0">
                <a:solidFill>
                  <a:srgbClr val="002060"/>
                </a:solidFill>
                <a:cs typeface="Arial" panose="020B0604020202020204" pitchFamily="34" charset="0"/>
              </a:rPr>
              <a:t>Спектральные модели (</a:t>
            </a:r>
            <a:r>
              <a:rPr lang="en-US" sz="2400" b="1" u="sng" dirty="0">
                <a:solidFill>
                  <a:srgbClr val="002060"/>
                </a:solidFill>
                <a:cs typeface="Arial" panose="020B0604020202020204" pitchFamily="34" charset="0"/>
              </a:rPr>
              <a:t>bin</a:t>
            </a:r>
            <a:r>
              <a:rPr lang="ru-RU" sz="2400" u="sng" dirty="0">
                <a:solidFill>
                  <a:srgbClr val="002060"/>
                </a:solidFill>
                <a:cs typeface="Arial" panose="020B0604020202020204" pitchFamily="34" charset="0"/>
              </a:rPr>
              <a:t>-схемы) </a:t>
            </a:r>
          </a:p>
        </p:txBody>
      </p:sp>
      <p:sp>
        <p:nvSpPr>
          <p:cNvPr id="8" name="TextBox 7"/>
          <p:cNvSpPr txBox="1"/>
          <p:nvPr/>
        </p:nvSpPr>
        <p:spPr>
          <a:xfrm>
            <a:off x="393357" y="551646"/>
            <a:ext cx="4860324" cy="461665"/>
          </a:xfrm>
          <a:prstGeom prst="rect">
            <a:avLst/>
          </a:prstGeom>
          <a:noFill/>
        </p:spPr>
        <p:txBody>
          <a:bodyPr wrap="square" rtlCol="0">
            <a:spAutoFit/>
          </a:bodyPr>
          <a:lstStyle/>
          <a:p>
            <a:r>
              <a:rPr lang="ru-RU" sz="2400" u="sng" dirty="0">
                <a:solidFill>
                  <a:srgbClr val="002060"/>
                </a:solidFill>
                <a:cs typeface="Arial" panose="020B0604020202020204" pitchFamily="34" charset="0"/>
              </a:rPr>
              <a:t>Интегральные модели (</a:t>
            </a:r>
            <a:r>
              <a:rPr lang="en-US" sz="2400" b="1" u="sng" dirty="0">
                <a:solidFill>
                  <a:srgbClr val="002060"/>
                </a:solidFill>
                <a:cs typeface="Arial" panose="020B0604020202020204" pitchFamily="34" charset="0"/>
              </a:rPr>
              <a:t>bulk</a:t>
            </a:r>
            <a:r>
              <a:rPr lang="ru-RU" sz="2400" u="sng" dirty="0">
                <a:solidFill>
                  <a:srgbClr val="002060"/>
                </a:solidFill>
                <a:cs typeface="Arial" panose="020B0604020202020204" pitchFamily="34" charset="0"/>
              </a:rPr>
              <a:t>-схемы) </a:t>
            </a:r>
          </a:p>
        </p:txBody>
      </p:sp>
      <p:sp>
        <p:nvSpPr>
          <p:cNvPr id="12" name="Прямоугольник 11"/>
          <p:cNvSpPr/>
          <p:nvPr/>
        </p:nvSpPr>
        <p:spPr>
          <a:xfrm>
            <a:off x="474053" y="1090682"/>
            <a:ext cx="5297482" cy="2246769"/>
          </a:xfrm>
          <a:prstGeom prst="rect">
            <a:avLst/>
          </a:prstGeom>
        </p:spPr>
        <p:txBody>
          <a:bodyPr wrap="square">
            <a:spAutoFit/>
          </a:bodyPr>
          <a:lstStyle/>
          <a:p>
            <a:pPr marL="342900" indent="-342900">
              <a:buFont typeface="Wingdings" panose="05000000000000000000" pitchFamily="2" charset="2"/>
              <a:buChar char="q"/>
            </a:pPr>
            <a:r>
              <a:rPr lang="ru-RU" sz="2000" dirty="0">
                <a:cs typeface="Arial" panose="020B0604020202020204" pitchFamily="34" charset="0"/>
              </a:rPr>
              <a:t>функция распределения по размерам заданы для </a:t>
            </a:r>
            <a:r>
              <a:rPr lang="ru-RU" sz="2000">
                <a:cs typeface="Arial" panose="020B0604020202020204" pitchFamily="34" charset="0"/>
              </a:rPr>
              <a:t>каждого из типов гидрометеоров</a:t>
            </a:r>
            <a:endParaRPr lang="ru-RU" sz="2000" dirty="0">
              <a:cs typeface="Arial" panose="020B0604020202020204" pitchFamily="34" charset="0"/>
            </a:endParaRPr>
          </a:p>
          <a:p>
            <a:pPr marL="342900" indent="-342900">
              <a:buFont typeface="Wingdings" panose="05000000000000000000" pitchFamily="2" charset="2"/>
              <a:buChar char="q"/>
            </a:pPr>
            <a:endParaRPr lang="ru-RU" sz="2000" dirty="0">
              <a:cs typeface="Arial" panose="020B0604020202020204" pitchFamily="34" charset="0"/>
            </a:endParaRPr>
          </a:p>
          <a:p>
            <a:pPr marL="342900" indent="-342900">
              <a:buFont typeface="Wingdings" panose="05000000000000000000" pitchFamily="2" charset="2"/>
              <a:buChar char="q"/>
            </a:pPr>
            <a:r>
              <a:rPr lang="ru-RU" sz="2000">
                <a:cs typeface="Arial" panose="020B0604020202020204" pitchFamily="34" charset="0"/>
              </a:rPr>
              <a:t>явным образом определяются только отдельные моменты функции распределения</a:t>
            </a:r>
            <a:endParaRPr lang="ru-RU" sz="2000" dirty="0">
              <a:cs typeface="Arial" panose="020B0604020202020204" pitchFamily="34" charset="0"/>
            </a:endParaRPr>
          </a:p>
        </p:txBody>
      </p:sp>
      <mc:AlternateContent xmlns:mc="http://schemas.openxmlformats.org/markup-compatibility/2006" xmlns:a14="http://schemas.microsoft.com/office/drawing/2010/main">
        <mc:Choice Requires="a14">
          <p:sp>
            <p:nvSpPr>
              <p:cNvPr id="7" name="Прямоугольник 6"/>
              <p:cNvSpPr/>
              <p:nvPr/>
            </p:nvSpPr>
            <p:spPr>
              <a:xfrm>
                <a:off x="0" y="3417850"/>
                <a:ext cx="7043551" cy="1938992"/>
              </a:xfrm>
              <a:prstGeom prst="rect">
                <a:avLst/>
              </a:prstGeom>
            </p:spPr>
            <p:txBody>
              <a:bodyPr wrap="square">
                <a:spAutoFit/>
              </a:bodyPr>
              <a:lstStyle/>
              <a:p>
                <a:pPr marL="685800" lvl="1" indent="-342900">
                  <a:buFont typeface="Wingdings" panose="05000000000000000000" pitchFamily="2" charset="2"/>
                  <a:buChar char="§"/>
                </a:pPr>
                <a:r>
                  <a:rPr lang="ru-RU" sz="2000">
                    <a:cs typeface="Arial" panose="020B0604020202020204" pitchFamily="34" charset="0"/>
                  </a:rPr>
                  <a:t>Одно-моментная схема: прогностическая переменная </a:t>
                </a:r>
                <a14:m>
                  <m:oMath xmlns:m="http://schemas.openxmlformats.org/officeDocument/2006/math">
                    <m:sSup>
                      <m:sSupPr>
                        <m:ctrlPr>
                          <a:rPr lang="en-US" sz="2000" i="1">
                            <a:latin typeface="Cambria Math" panose="02040503050406030204" pitchFamily="18" charset="0"/>
                            <a:cs typeface="Arial" panose="020B0604020202020204" pitchFamily="34" charset="0"/>
                          </a:rPr>
                        </m:ctrlPr>
                      </m:sSupPr>
                      <m:e>
                        <m:r>
                          <a:rPr lang="en-US" sz="2000">
                            <a:latin typeface="Cambria Math" panose="02040503050406030204" pitchFamily="18" charset="0"/>
                            <a:cs typeface="Arial" panose="020B0604020202020204" pitchFamily="34" charset="0"/>
                          </a:rPr>
                          <m:t>𝒒</m:t>
                        </m:r>
                      </m:e>
                      <m:sup>
                        <m:r>
                          <a:rPr lang="en-US" sz="2000">
                            <a:latin typeface="Cambria Math" panose="02040503050406030204" pitchFamily="18" charset="0"/>
                            <a:cs typeface="Arial" panose="020B0604020202020204" pitchFamily="34" charset="0"/>
                          </a:rPr>
                          <m:t>𝒙</m:t>
                        </m:r>
                      </m:sup>
                    </m:sSup>
                  </m:oMath>
                </a14:m>
                <a:r>
                  <a:rPr lang="ru-RU" sz="2000">
                    <a:cs typeface="Arial" panose="020B0604020202020204" pitchFamily="34" charset="0"/>
                  </a:rPr>
                  <a:t> - </a:t>
                </a:r>
                <a:r>
                  <a:rPr lang="ru-RU" sz="2000" dirty="0">
                    <a:cs typeface="Arial" panose="020B0604020202020204" pitchFamily="34" charset="0"/>
                  </a:rPr>
                  <a:t>удельное </a:t>
                </a:r>
                <a:r>
                  <a:rPr lang="ru-RU" sz="2000">
                    <a:cs typeface="Arial" panose="020B0604020202020204" pitchFamily="34" charset="0"/>
                  </a:rPr>
                  <a:t>содержание воды </a:t>
                </a:r>
                <a:r>
                  <a:rPr lang="en-US" sz="2000">
                    <a:cs typeface="Arial" panose="020B0604020202020204" pitchFamily="34" charset="0"/>
                  </a:rPr>
                  <a:t>(1-</a:t>
                </a:r>
                <a:r>
                  <a:rPr lang="ru-RU" sz="2000">
                    <a:cs typeface="Arial" panose="020B0604020202020204" pitchFamily="34" charset="0"/>
                  </a:rPr>
                  <a:t>й момент</a:t>
                </a:r>
                <a:r>
                  <a:rPr lang="en-US" sz="2000">
                    <a:cs typeface="Arial" panose="020B0604020202020204" pitchFamily="34" charset="0"/>
                  </a:rPr>
                  <a:t>)</a:t>
                </a:r>
                <a:r>
                  <a:rPr lang="ru-RU" sz="2000">
                    <a:cs typeface="Arial" panose="020B0604020202020204" pitchFamily="34" charset="0"/>
                  </a:rPr>
                  <a:t> </a:t>
                </a:r>
                <a:endParaRPr lang="ru-RU" sz="2000" dirty="0">
                  <a:cs typeface="Arial" panose="020B0604020202020204" pitchFamily="34" charset="0"/>
                </a:endParaRPr>
              </a:p>
              <a:p>
                <a:pPr marL="685800" lvl="1" indent="-342900">
                  <a:buFont typeface="Wingdings" panose="05000000000000000000" pitchFamily="2" charset="2"/>
                  <a:buChar char="§"/>
                </a:pPr>
                <a:r>
                  <a:rPr lang="ru-RU" sz="2000">
                    <a:cs typeface="Arial" panose="020B0604020202020204" pitchFamily="34" charset="0"/>
                  </a:rPr>
                  <a:t>Двух-моментная схема: прогностические переменные </a:t>
                </a:r>
                <a14:m>
                  <m:oMath xmlns:m="http://schemas.openxmlformats.org/officeDocument/2006/math">
                    <m:sSup>
                      <m:sSupPr>
                        <m:ctrlPr>
                          <a:rPr lang="en-US" sz="2000" i="1">
                            <a:latin typeface="Cambria Math" panose="02040503050406030204" pitchFamily="18" charset="0"/>
                            <a:cs typeface="Arial" panose="020B0604020202020204" pitchFamily="34" charset="0"/>
                          </a:rPr>
                        </m:ctrlPr>
                      </m:sSupPr>
                      <m:e>
                        <m:r>
                          <a:rPr lang="en-US" sz="2000">
                            <a:latin typeface="Cambria Math" panose="02040503050406030204" pitchFamily="18" charset="0"/>
                            <a:cs typeface="Arial" panose="020B0604020202020204" pitchFamily="34" charset="0"/>
                          </a:rPr>
                          <m:t>𝒒</m:t>
                        </m:r>
                      </m:e>
                      <m:sup>
                        <m:r>
                          <a:rPr lang="en-US" sz="2000">
                            <a:latin typeface="Cambria Math" panose="02040503050406030204" pitchFamily="18" charset="0"/>
                            <a:cs typeface="Arial" panose="020B0604020202020204" pitchFamily="34" charset="0"/>
                          </a:rPr>
                          <m:t>𝒙</m:t>
                        </m:r>
                      </m:sup>
                    </m:sSup>
                  </m:oMath>
                </a14:m>
                <a:r>
                  <a:rPr lang="ru-RU" sz="2000">
                    <a:cs typeface="Arial" panose="020B0604020202020204" pitchFamily="34" charset="0"/>
                  </a:rPr>
                  <a:t> и </a:t>
                </a:r>
                <a14:m>
                  <m:oMath xmlns:m="http://schemas.openxmlformats.org/officeDocument/2006/math">
                    <m:sSub>
                      <m:sSubPr>
                        <m:ctrlPr>
                          <a:rPr lang="en-US" sz="2000" b="1" i="1">
                            <a:latin typeface="Cambria Math" panose="02040503050406030204" pitchFamily="18" charset="0"/>
                            <a:cs typeface="Arial" panose="020B0604020202020204" pitchFamily="34" charset="0"/>
                          </a:rPr>
                        </m:ctrlPr>
                      </m:sSubPr>
                      <m:e>
                        <m:r>
                          <a:rPr lang="en-US" sz="2000" b="1" i="1">
                            <a:latin typeface="Cambria Math" panose="02040503050406030204" pitchFamily="18" charset="0"/>
                            <a:cs typeface="Arial" panose="020B0604020202020204" pitchFamily="34" charset="0"/>
                          </a:rPr>
                          <m:t>𝑵</m:t>
                        </m:r>
                      </m:e>
                      <m:sub>
                        <m:r>
                          <a:rPr lang="en-US" sz="2000" b="1" i="1">
                            <a:latin typeface="Cambria Math" panose="02040503050406030204" pitchFamily="18" charset="0"/>
                            <a:cs typeface="Arial" panose="020B0604020202020204" pitchFamily="34" charset="0"/>
                          </a:rPr>
                          <m:t>𝒙</m:t>
                        </m:r>
                      </m:sub>
                    </m:sSub>
                  </m:oMath>
                </a14:m>
                <a:r>
                  <a:rPr lang="en-US" sz="2000">
                    <a:cs typeface="Arial" panose="020B0604020202020204" pitchFamily="34" charset="0"/>
                  </a:rPr>
                  <a:t> </a:t>
                </a:r>
                <a:r>
                  <a:rPr lang="ru-RU" sz="2000">
                    <a:cs typeface="Arial" panose="020B0604020202020204" pitchFamily="34" charset="0"/>
                  </a:rPr>
                  <a:t> - </a:t>
                </a:r>
                <a:r>
                  <a:rPr lang="ru-RU" sz="2000" dirty="0">
                    <a:cs typeface="Arial" panose="020B0604020202020204" pitchFamily="34" charset="0"/>
                  </a:rPr>
                  <a:t>концентрация </a:t>
                </a:r>
                <a:r>
                  <a:rPr lang="ru-RU" sz="2000">
                    <a:cs typeface="Arial" panose="020B0604020202020204" pitchFamily="34" charset="0"/>
                  </a:rPr>
                  <a:t>частиц </a:t>
                </a:r>
                <a:r>
                  <a:rPr lang="en-US" sz="2000">
                    <a:cs typeface="Arial" panose="020B0604020202020204" pitchFamily="34" charset="0"/>
                  </a:rPr>
                  <a:t>(</a:t>
                </a:r>
                <a:r>
                  <a:rPr lang="ru-RU" sz="2000">
                    <a:cs typeface="Arial" panose="020B0604020202020204" pitchFamily="34" charset="0"/>
                  </a:rPr>
                  <a:t>0</a:t>
                </a:r>
                <a:r>
                  <a:rPr lang="en-US" sz="2000">
                    <a:cs typeface="Arial" panose="020B0604020202020204" pitchFamily="34" charset="0"/>
                  </a:rPr>
                  <a:t>-</a:t>
                </a:r>
                <a:r>
                  <a:rPr lang="ru-RU" sz="2000">
                    <a:cs typeface="Arial" panose="020B0604020202020204" pitchFamily="34" charset="0"/>
                  </a:rPr>
                  <a:t>й момент</a:t>
                </a:r>
                <a:r>
                  <a:rPr lang="en-US" sz="2000">
                    <a:cs typeface="Arial" panose="020B0604020202020204" pitchFamily="34" charset="0"/>
                  </a:rPr>
                  <a:t>)</a:t>
                </a:r>
              </a:p>
              <a:p>
                <a:pPr marL="685800" lvl="1" indent="-342900">
                  <a:buFont typeface="Wingdings" panose="05000000000000000000" pitchFamily="2" charset="2"/>
                  <a:buChar char="§"/>
                </a:pPr>
                <a:r>
                  <a:rPr lang="ru-RU" sz="2000">
                    <a:cs typeface="Arial" panose="020B0604020202020204" pitchFamily="34" charset="0"/>
                  </a:rPr>
                  <a:t>Трех-моментная схема: прогностические переменные </a:t>
                </a:r>
                <a14:m>
                  <m:oMath xmlns:m="http://schemas.openxmlformats.org/officeDocument/2006/math">
                    <m:sSup>
                      <m:sSupPr>
                        <m:ctrlPr>
                          <a:rPr lang="en-US" sz="2000" i="1">
                            <a:latin typeface="Cambria Math" panose="02040503050406030204" pitchFamily="18" charset="0"/>
                            <a:cs typeface="Arial" panose="020B0604020202020204" pitchFamily="34" charset="0"/>
                          </a:rPr>
                        </m:ctrlPr>
                      </m:sSupPr>
                      <m:e>
                        <m:r>
                          <a:rPr lang="en-US" sz="2000">
                            <a:latin typeface="Cambria Math" panose="02040503050406030204" pitchFamily="18" charset="0"/>
                            <a:cs typeface="Arial" panose="020B0604020202020204" pitchFamily="34" charset="0"/>
                          </a:rPr>
                          <m:t>𝒒</m:t>
                        </m:r>
                      </m:e>
                      <m:sup>
                        <m:r>
                          <a:rPr lang="en-US" sz="2000">
                            <a:latin typeface="Cambria Math" panose="02040503050406030204" pitchFamily="18" charset="0"/>
                            <a:cs typeface="Arial" panose="020B0604020202020204" pitchFamily="34" charset="0"/>
                          </a:rPr>
                          <m:t>𝒙</m:t>
                        </m:r>
                      </m:sup>
                    </m:sSup>
                  </m:oMath>
                </a14:m>
                <a:r>
                  <a:rPr lang="ru-RU" sz="2000">
                    <a:cs typeface="Arial" panose="020B0604020202020204" pitchFamily="34" charset="0"/>
                  </a:rPr>
                  <a:t>, </a:t>
                </a:r>
                <a14:m>
                  <m:oMath xmlns:m="http://schemas.openxmlformats.org/officeDocument/2006/math">
                    <m:sSub>
                      <m:sSubPr>
                        <m:ctrlPr>
                          <a:rPr lang="en-US" sz="2000" b="1" i="1">
                            <a:latin typeface="Cambria Math" panose="02040503050406030204" pitchFamily="18" charset="0"/>
                            <a:cs typeface="Arial" panose="020B0604020202020204" pitchFamily="34" charset="0"/>
                          </a:rPr>
                        </m:ctrlPr>
                      </m:sSubPr>
                      <m:e>
                        <m:r>
                          <a:rPr lang="en-US" sz="2000" b="1" i="1">
                            <a:latin typeface="Cambria Math" panose="02040503050406030204" pitchFamily="18" charset="0"/>
                            <a:cs typeface="Arial" panose="020B0604020202020204" pitchFamily="34" charset="0"/>
                          </a:rPr>
                          <m:t>𝑵</m:t>
                        </m:r>
                      </m:e>
                      <m:sub>
                        <m:r>
                          <a:rPr lang="en-US" sz="2000" b="1" i="1">
                            <a:latin typeface="Cambria Math" panose="02040503050406030204" pitchFamily="18" charset="0"/>
                            <a:cs typeface="Arial" panose="020B0604020202020204" pitchFamily="34" charset="0"/>
                          </a:rPr>
                          <m:t>𝒙</m:t>
                        </m:r>
                      </m:sub>
                    </m:sSub>
                  </m:oMath>
                </a14:m>
                <a:r>
                  <a:rPr lang="ru-RU" sz="2000">
                    <a:cs typeface="Arial" panose="020B0604020202020204" pitchFamily="34" charset="0"/>
                  </a:rPr>
                  <a:t>, </a:t>
                </a:r>
                <a:r>
                  <a:rPr lang="en-US" sz="2000" b="1" i="1">
                    <a:cs typeface="Arial" panose="020B0604020202020204" pitchFamily="34" charset="0"/>
                  </a:rPr>
                  <a:t>Z</a:t>
                </a:r>
                <a:r>
                  <a:rPr lang="en-US" sz="2000" b="1" i="1" baseline="-25000">
                    <a:cs typeface="Arial" panose="020B0604020202020204" pitchFamily="34" charset="0"/>
                  </a:rPr>
                  <a:t>x </a:t>
                </a:r>
                <a:r>
                  <a:rPr lang="en-US" sz="2000">
                    <a:cs typeface="Arial" panose="020B0604020202020204" pitchFamily="34" charset="0"/>
                  </a:rPr>
                  <a:t> - o</a:t>
                </a:r>
                <a:r>
                  <a:rPr lang="ru-RU" sz="2000">
                    <a:cs typeface="Arial" panose="020B0604020202020204" pitchFamily="34" charset="0"/>
                  </a:rPr>
                  <a:t>тражательная способность </a:t>
                </a:r>
                <a:r>
                  <a:rPr lang="en-US" sz="2000">
                    <a:cs typeface="Arial" panose="020B0604020202020204" pitchFamily="34" charset="0"/>
                  </a:rPr>
                  <a:t>(</a:t>
                </a:r>
                <a:r>
                  <a:rPr lang="ru-RU" sz="2000">
                    <a:cs typeface="Arial" panose="020B0604020202020204" pitchFamily="34" charset="0"/>
                  </a:rPr>
                  <a:t>6</a:t>
                </a:r>
                <a:r>
                  <a:rPr lang="en-US" sz="2000">
                    <a:cs typeface="Arial" panose="020B0604020202020204" pitchFamily="34" charset="0"/>
                  </a:rPr>
                  <a:t>-</a:t>
                </a:r>
                <a:r>
                  <a:rPr lang="ru-RU" sz="2000">
                    <a:cs typeface="Arial" panose="020B0604020202020204" pitchFamily="34" charset="0"/>
                  </a:rPr>
                  <a:t>й момент</a:t>
                </a:r>
                <a:r>
                  <a:rPr lang="en-US" sz="2000">
                    <a:cs typeface="Arial" panose="020B0604020202020204" pitchFamily="34" charset="0"/>
                  </a:rPr>
                  <a:t>)</a:t>
                </a:r>
                <a:endParaRPr lang="ru-RU" sz="2000" dirty="0">
                  <a:cs typeface="Arial" panose="020B0604020202020204" pitchFamily="34" charset="0"/>
                </a:endParaRPr>
              </a:p>
            </p:txBody>
          </p:sp>
        </mc:Choice>
        <mc:Fallback xmlns="">
          <p:sp>
            <p:nvSpPr>
              <p:cNvPr id="7" name="Прямоугольник 6"/>
              <p:cNvSpPr>
                <a:spLocks noRot="1" noChangeAspect="1" noMove="1" noResize="1" noEditPoints="1" noAdjustHandles="1" noChangeArrowheads="1" noChangeShapeType="1" noTextEdit="1"/>
              </p:cNvSpPr>
              <p:nvPr/>
            </p:nvSpPr>
            <p:spPr>
              <a:xfrm>
                <a:off x="0" y="3417850"/>
                <a:ext cx="7043551" cy="1938992"/>
              </a:xfrm>
              <a:prstGeom prst="rect">
                <a:avLst/>
              </a:prstGeom>
              <a:blipFill>
                <a:blip r:embed="rId3"/>
                <a:stretch>
                  <a:fillRect t="-1887" b="-4717"/>
                </a:stretch>
              </a:blipFill>
            </p:spPr>
            <p:txBody>
              <a:bodyPr/>
              <a:lstStyle/>
              <a:p>
                <a:r>
                  <a:rPr lang="ru-RU">
                    <a:noFill/>
                  </a:rPr>
                  <a:t> </a:t>
                </a:r>
              </a:p>
            </p:txBody>
          </p:sp>
        </mc:Fallback>
      </mc:AlternateContent>
      <p:sp>
        <p:nvSpPr>
          <p:cNvPr id="4" name="Прямоугольник 3"/>
          <p:cNvSpPr/>
          <p:nvPr/>
        </p:nvSpPr>
        <p:spPr>
          <a:xfrm>
            <a:off x="8528658" y="5437241"/>
            <a:ext cx="2828147" cy="400110"/>
          </a:xfrm>
          <a:prstGeom prst="rect">
            <a:avLst/>
          </a:prstGeom>
        </p:spPr>
        <p:txBody>
          <a:bodyPr wrap="none">
            <a:spAutoFit/>
          </a:bodyPr>
          <a:lstStyle/>
          <a:p>
            <a:pPr marL="342900" indent="-342900">
              <a:buFont typeface="Wingdings" panose="05000000000000000000" pitchFamily="2" charset="2"/>
              <a:buChar char="Ø"/>
            </a:pPr>
            <a:r>
              <a:rPr lang="ru-RU" sz="2000" dirty="0">
                <a:cs typeface="Arial" panose="020B0604020202020204" pitchFamily="34" charset="0"/>
              </a:rPr>
              <a:t>100-500 переменных</a:t>
            </a:r>
          </a:p>
        </p:txBody>
      </p:sp>
      <p:sp>
        <p:nvSpPr>
          <p:cNvPr id="9" name="Прямоугольник 8"/>
          <p:cNvSpPr/>
          <p:nvPr/>
        </p:nvSpPr>
        <p:spPr>
          <a:xfrm>
            <a:off x="393357" y="5437241"/>
            <a:ext cx="7402456" cy="1323439"/>
          </a:xfrm>
          <a:prstGeom prst="rect">
            <a:avLst/>
          </a:prstGeom>
        </p:spPr>
        <p:txBody>
          <a:bodyPr wrap="square">
            <a:spAutoFit/>
          </a:bodyPr>
          <a:lstStyle/>
          <a:p>
            <a:pPr marL="342900" indent="-342900">
              <a:buFont typeface="Wingdings" panose="05000000000000000000" pitchFamily="2" charset="2"/>
              <a:buChar char="Ø"/>
            </a:pPr>
            <a:r>
              <a:rPr lang="ru-RU" sz="2000" dirty="0">
                <a:cs typeface="Arial" panose="020B0604020202020204" pitchFamily="34" charset="0"/>
              </a:rPr>
              <a:t>Количество искомых переменных определяется количеством моментов и количеством типов / классов гидрометеоров; 3-5 - для одно-моментной схемы и </a:t>
            </a:r>
            <a:r>
              <a:rPr lang="ru-RU" sz="2000" dirty="0">
                <a:cs typeface="Arial" panose="020B0604020202020204" pitchFamily="34" charset="0"/>
                <a:sym typeface="Symbol" panose="05050102010706020507" pitchFamily="18" charset="2"/>
              </a:rPr>
              <a:t>150 </a:t>
            </a:r>
            <a:r>
              <a:rPr lang="ru-RU" sz="2000" dirty="0">
                <a:cs typeface="Arial" panose="020B0604020202020204" pitchFamily="34" charset="0"/>
              </a:rPr>
              <a:t>для трех-моментной </a:t>
            </a:r>
          </a:p>
          <a:p>
            <a:endParaRPr lang="ru-RU" sz="2000" dirty="0">
              <a:cs typeface="Arial" panose="020B0604020202020204" pitchFamily="34" charset="0"/>
            </a:endParaRPr>
          </a:p>
        </p:txBody>
      </p:sp>
      <p:sp>
        <p:nvSpPr>
          <p:cNvPr id="11" name="Прямоугольник 10"/>
          <p:cNvSpPr/>
          <p:nvPr/>
        </p:nvSpPr>
        <p:spPr>
          <a:xfrm>
            <a:off x="6980903" y="1090682"/>
            <a:ext cx="4731709" cy="2708434"/>
          </a:xfrm>
          <a:prstGeom prst="rect">
            <a:avLst/>
          </a:prstGeom>
        </p:spPr>
        <p:txBody>
          <a:bodyPr wrap="square">
            <a:spAutoFit/>
          </a:bodyPr>
          <a:lstStyle/>
          <a:p>
            <a:pPr marL="342900" indent="-342900">
              <a:spcAft>
                <a:spcPts val="1200"/>
              </a:spcAft>
              <a:buFont typeface="Wingdings" panose="05000000000000000000" pitchFamily="2" charset="2"/>
              <a:buChar char="q"/>
            </a:pPr>
            <a:r>
              <a:rPr lang="ru-RU" sz="2000" dirty="0">
                <a:cs typeface="Arial" panose="020B0604020202020204" pitchFamily="34" charset="0"/>
              </a:rPr>
              <a:t>форма функции распределения не определена заранее, а вычисляется по микрофизическим уравнениям в явном виде</a:t>
            </a:r>
          </a:p>
          <a:p>
            <a:pPr marL="342900" indent="-342900">
              <a:spcAft>
                <a:spcPts val="1200"/>
              </a:spcAft>
              <a:buFont typeface="Wingdings" panose="05000000000000000000" pitchFamily="2" charset="2"/>
              <a:buChar char="q"/>
            </a:pPr>
            <a:r>
              <a:rPr lang="ru-RU" sz="2000" dirty="0">
                <a:cs typeface="Arial" panose="020B0604020202020204" pitchFamily="34" charset="0"/>
              </a:rPr>
              <a:t>количество уравнений пропорционально числу интервалов в спектре размеров гидрометеоров и количеству типов гидрометеоров</a:t>
            </a:r>
          </a:p>
        </p:txBody>
      </p:sp>
      <p:sp>
        <p:nvSpPr>
          <p:cNvPr id="5" name="Номер слайда 4">
            <a:extLst>
              <a:ext uri="{FF2B5EF4-FFF2-40B4-BE49-F238E27FC236}">
                <a16:creationId xmlns:a16="http://schemas.microsoft.com/office/drawing/2014/main" id="{D8328A0A-E2F9-E76F-7956-21C176A786FB}"/>
              </a:ext>
            </a:extLst>
          </p:cNvPr>
          <p:cNvSpPr>
            <a:spLocks noGrp="1"/>
          </p:cNvSpPr>
          <p:nvPr>
            <p:ph type="sldNum" sz="quarter" idx="12"/>
          </p:nvPr>
        </p:nvSpPr>
        <p:spPr/>
        <p:txBody>
          <a:bodyPr/>
          <a:lstStyle/>
          <a:p>
            <a:fld id="{63FD4D05-77BA-4CC3-80CC-49ECE376452C}" type="slidenum">
              <a:rPr lang="ru-RU" smtClean="0"/>
              <a:t>14</a:t>
            </a:fld>
            <a:endParaRPr lang="ru-RU"/>
          </a:p>
        </p:txBody>
      </p:sp>
    </p:spTree>
    <p:extLst>
      <p:ext uri="{BB962C8B-B14F-4D97-AF65-F5344CB8AC3E}">
        <p14:creationId xmlns:p14="http://schemas.microsoft.com/office/powerpoint/2010/main" val="3594562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9A4BC-A904-F6A6-99DA-7D74B2394F76}"/>
            </a:ext>
          </a:extLst>
        </p:cNvPr>
        <p:cNvGrpSpPr/>
        <p:nvPr/>
      </p:nvGrpSpPr>
      <p:grpSpPr>
        <a:xfrm>
          <a:off x="0" y="0"/>
          <a:ext cx="0" cy="0"/>
          <a:chOff x="0" y="0"/>
          <a:chExt cx="0" cy="0"/>
        </a:xfrm>
      </p:grpSpPr>
      <p:sp>
        <p:nvSpPr>
          <p:cNvPr id="21" name="Выноска со стрелками влево/вправо 20">
            <a:extLst>
              <a:ext uri="{FF2B5EF4-FFF2-40B4-BE49-F238E27FC236}">
                <a16:creationId xmlns:a16="http://schemas.microsoft.com/office/drawing/2014/main" id="{EDB0A9F3-5818-55E6-811A-1F1A6B06E0DB}"/>
              </a:ext>
            </a:extLst>
          </p:cNvPr>
          <p:cNvSpPr/>
          <p:nvPr/>
        </p:nvSpPr>
        <p:spPr>
          <a:xfrm>
            <a:off x="4638675" y="1884869"/>
            <a:ext cx="2806066" cy="514350"/>
          </a:xfrm>
          <a:prstGeom prst="leftRightArrowCallout">
            <a:avLst>
              <a:gd name="adj1" fmla="val 25000"/>
              <a:gd name="adj2" fmla="val 25000"/>
              <a:gd name="adj3" fmla="val 25000"/>
              <a:gd name="adj4" fmla="val 87932"/>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Выноска со стрелками влево/вправо 10">
            <a:extLst>
              <a:ext uri="{FF2B5EF4-FFF2-40B4-BE49-F238E27FC236}">
                <a16:creationId xmlns:a16="http://schemas.microsoft.com/office/drawing/2014/main" id="{EDB0A9F3-5818-55E6-811A-1F1A6B06E0DB}"/>
              </a:ext>
            </a:extLst>
          </p:cNvPr>
          <p:cNvSpPr/>
          <p:nvPr/>
        </p:nvSpPr>
        <p:spPr>
          <a:xfrm>
            <a:off x="4678512" y="2909476"/>
            <a:ext cx="2859109" cy="713257"/>
          </a:xfrm>
          <a:prstGeom prst="leftRightArrowCallout">
            <a:avLst>
              <a:gd name="adj1" fmla="val 25000"/>
              <a:gd name="adj2" fmla="val 25000"/>
              <a:gd name="adj3" fmla="val 25000"/>
              <a:gd name="adj4" fmla="val 87932"/>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Выноска со стрелками влево/вправо 22">
            <a:extLst>
              <a:ext uri="{FF2B5EF4-FFF2-40B4-BE49-F238E27FC236}">
                <a16:creationId xmlns:a16="http://schemas.microsoft.com/office/drawing/2014/main" id="{A12B56EE-41CF-71E5-F2E0-450E1DE941F9}"/>
              </a:ext>
            </a:extLst>
          </p:cNvPr>
          <p:cNvSpPr/>
          <p:nvPr/>
        </p:nvSpPr>
        <p:spPr>
          <a:xfrm>
            <a:off x="4622800" y="3970025"/>
            <a:ext cx="2914821" cy="1087582"/>
          </a:xfrm>
          <a:prstGeom prst="leftRightArrowCallout">
            <a:avLst>
              <a:gd name="adj1" fmla="val 14655"/>
              <a:gd name="adj2" fmla="val 20813"/>
              <a:gd name="adj3" fmla="val 15579"/>
              <a:gd name="adj4" fmla="val 87932"/>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graphicFrame>
            <p:nvGraphicFramePr>
              <p:cNvPr id="20" name="Таблица 19">
                <a:extLst>
                  <a:ext uri="{FF2B5EF4-FFF2-40B4-BE49-F238E27FC236}">
                    <a16:creationId xmlns:a16="http://schemas.microsoft.com/office/drawing/2014/main" id="{11FBE84F-AB49-ABD1-100A-786DF14A87ED}"/>
                  </a:ext>
                </a:extLst>
              </p:cNvPr>
              <p:cNvGraphicFramePr>
                <a:graphicFrameLocks noGrp="1"/>
              </p:cNvGraphicFramePr>
              <p:nvPr>
                <p:extLst>
                  <p:ext uri="{D42A27DB-BD31-4B8C-83A1-F6EECF244321}">
                    <p14:modId xmlns:p14="http://schemas.microsoft.com/office/powerpoint/2010/main" val="474655449"/>
                  </p:ext>
                </p:extLst>
              </p:nvPr>
            </p:nvGraphicFramePr>
            <p:xfrm>
              <a:off x="161924" y="1261649"/>
              <a:ext cx="11868151" cy="4067430"/>
            </p:xfrm>
            <a:graphic>
              <a:graphicData uri="http://schemas.openxmlformats.org/drawingml/2006/table">
                <a:tbl>
                  <a:tblPr firstRow="1" bandRow="1">
                    <a:tableStyleId>{5940675A-B579-460E-94D1-54222C63F5DA}</a:tableStyleId>
                  </a:tblPr>
                  <a:tblGrid>
                    <a:gridCol w="4543426">
                      <a:extLst>
                        <a:ext uri="{9D8B030D-6E8A-4147-A177-3AD203B41FA5}">
                          <a16:colId xmlns:a16="http://schemas.microsoft.com/office/drawing/2014/main" val="3979343196"/>
                        </a:ext>
                      </a:extLst>
                    </a:gridCol>
                    <a:gridCol w="2823210">
                      <a:extLst>
                        <a:ext uri="{9D8B030D-6E8A-4147-A177-3AD203B41FA5}">
                          <a16:colId xmlns:a16="http://schemas.microsoft.com/office/drawing/2014/main" val="849385000"/>
                        </a:ext>
                      </a:extLst>
                    </a:gridCol>
                    <a:gridCol w="4501515">
                      <a:extLst>
                        <a:ext uri="{9D8B030D-6E8A-4147-A177-3AD203B41FA5}">
                          <a16:colId xmlns:a16="http://schemas.microsoft.com/office/drawing/2014/main" val="4077154518"/>
                        </a:ext>
                      </a:extLst>
                    </a:gridCol>
                  </a:tblGrid>
                  <a:tr h="673424">
                    <a:tc>
                      <a:txBody>
                        <a:bodyPr/>
                        <a:lstStyle/>
                        <a:p>
                          <a:r>
                            <a:rPr lang="ru-RU" sz="2200" dirty="0"/>
                            <a:t>Концентрация капель рассчитывается с учетом концентрации ядер конденсации (КЯК) на уровне нижней границы облака, не влияет на</a:t>
                          </a:r>
                          <a:r>
                            <a:rPr lang="ru-RU" sz="2200" baseline="0" dirty="0"/>
                            <a:t> КЯК</a:t>
                          </a:r>
                          <a:endParaRPr lang="ru-RU" sz="2200" dirty="0"/>
                        </a:p>
                      </a:txBody>
                      <a:tcPr marL="180000" marR="0" marT="0" marB="0" anchor="ctr">
                        <a:lnL w="12700" cmpd="sng">
                          <a:noFill/>
                        </a:lnL>
                        <a:lnR w="12700" cmpd="sng">
                          <a:noFill/>
                        </a:lnR>
                        <a:lnT w="12700" cmpd="sng">
                          <a:noFill/>
                        </a:lnT>
                        <a:lnB w="12700" cap="flat" cmpd="sng" algn="ctr">
                          <a:solidFill>
                            <a:srgbClr val="002060"/>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ru-RU" sz="2200" b="1" dirty="0">
                              <a:solidFill>
                                <a:schemeClr val="bg1"/>
                              </a:solidFill>
                              <a:effectLst>
                                <a:outerShdw blurRad="38100" dist="38100" dir="2700000" algn="tl">
                                  <a:srgbClr val="000000">
                                    <a:alpha val="43137"/>
                                  </a:srgbClr>
                                </a:outerShdw>
                              </a:effectLst>
                            </a:rPr>
                            <a:t>Нуклеация капель</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85725" indent="0"/>
                          <a14:m>
                            <m:oMath xmlns:m="http://schemas.openxmlformats.org/officeDocument/2006/math">
                              <m:sSub>
                                <m:sSubPr>
                                  <m:ctrlPr>
                                    <a:rPr lang="en-US" sz="2400" i="1" smtClean="0">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𝒇</m:t>
                                  </m:r>
                                </m:e>
                                <m:sub>
                                  <m:r>
                                    <a:rPr lang="en-US" sz="2400">
                                      <a:latin typeface="Cambria Math" panose="02040503050406030204" pitchFamily="18" charset="0"/>
                                      <a:cs typeface="Arial" panose="020B0604020202020204" pitchFamily="34" charset="0"/>
                                    </a:rPr>
                                    <m:t>𝒙</m:t>
                                  </m:r>
                                </m:sub>
                              </m:sSub>
                              <m:d>
                                <m:dPr>
                                  <m:ctrlPr>
                                    <a:rPr lang="en-US" sz="2400" i="1">
                                      <a:latin typeface="Cambria Math" panose="02040503050406030204" pitchFamily="18" charset="0"/>
                                      <a:cs typeface="Arial" panose="020B0604020202020204" pitchFamily="34" charset="0"/>
                                    </a:rPr>
                                  </m:ctrlPr>
                                </m:dPr>
                                <m:e>
                                  <m:r>
                                    <a:rPr lang="en-US" sz="2400" b="0" i="1" smtClean="0">
                                      <a:latin typeface="Cambria Math" panose="02040503050406030204" pitchFamily="18" charset="0"/>
                                      <a:cs typeface="Arial" panose="020B0604020202020204" pitchFamily="34" charset="0"/>
                                    </a:rPr>
                                    <m:t>𝑚</m:t>
                                  </m:r>
                                </m:e>
                              </m:d>
                            </m:oMath>
                          </a14:m>
                          <a:r>
                            <a:rPr lang="ru-RU" sz="2200" dirty="0"/>
                            <a:t> рассчитываются с учетом функции распределения по размерам ядер конденсации и </a:t>
                          </a:r>
                          <a:r>
                            <a:rPr lang="ru-RU" sz="2200" dirty="0" err="1"/>
                            <a:t>пересыщения</a:t>
                          </a:r>
                          <a:r>
                            <a:rPr lang="ru-RU" sz="2200" dirty="0"/>
                            <a:t>, нуклеация происходит во всем облачном слое</a:t>
                          </a:r>
                        </a:p>
                      </a:txBody>
                      <a:tcPr marL="144000" marR="0" marT="0" marB="0" anchor="ctr">
                        <a:lnL w="12700" cmpd="sng">
                          <a:noFill/>
                        </a:lnL>
                        <a:lnR w="12700" cmpd="sng">
                          <a:noFill/>
                        </a:lnR>
                        <a:lnT w="12700" cmpd="sng">
                          <a:noFill/>
                        </a:lnT>
                        <a:lnB w="12700" cap="flat" cmpd="sng" algn="ctr">
                          <a:solidFill>
                            <a:srgbClr val="002060"/>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1713077"/>
                      </a:ext>
                    </a:extLst>
                  </a:tr>
                  <a:tr h="673424">
                    <a:tc>
                      <a:txBody>
                        <a:bodyPr/>
                        <a:lstStyle/>
                        <a:p>
                          <a:r>
                            <a:rPr lang="ru-RU" sz="2200" dirty="0"/>
                            <a:t>Рассчитывается по схеме корректировки насыщения</a:t>
                          </a:r>
                        </a:p>
                      </a:txBody>
                      <a:tcPr marL="180000" marR="0" marT="0" marB="0" anchor="ctr">
                        <a:lnL w="12700" cmpd="sng">
                          <a:noFill/>
                        </a:lnL>
                        <a:lnR w="12700" cmpd="sng">
                          <a:noFill/>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ru-RU" sz="2200" b="1" kern="1200">
                              <a:solidFill>
                                <a:schemeClr val="bg1"/>
                              </a:solidFill>
                              <a:effectLst>
                                <a:outerShdw blurRad="38100" dist="38100" dir="2700000" algn="tl">
                                  <a:srgbClr val="000000">
                                    <a:alpha val="43137"/>
                                  </a:srgbClr>
                                </a:outerShdw>
                              </a:effectLst>
                              <a:latin typeface="+mn-lt"/>
                              <a:ea typeface="+mn-ea"/>
                              <a:cs typeface="+mn-cs"/>
                            </a:rPr>
                            <a:t>Диффузионный рост капель</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14:m>
                            <m:oMath xmlns:m="http://schemas.openxmlformats.org/officeDocument/2006/math">
                              <m:sSub>
                                <m:sSubPr>
                                  <m:ctrlPr>
                                    <a:rPr lang="en-US" sz="2400" i="1" smtClean="0">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𝒇</m:t>
                                  </m:r>
                                </m:e>
                                <m:sub>
                                  <m:r>
                                    <a:rPr lang="en-US" sz="2400">
                                      <a:latin typeface="Cambria Math" panose="02040503050406030204" pitchFamily="18" charset="0"/>
                                      <a:cs typeface="Arial" panose="020B0604020202020204" pitchFamily="34" charset="0"/>
                                    </a:rPr>
                                    <m:t>𝒙</m:t>
                                  </m:r>
                                </m:sub>
                              </m:sSub>
                              <m:d>
                                <m:dPr>
                                  <m:ctrlPr>
                                    <a:rPr lang="en-US" sz="2400" i="1">
                                      <a:latin typeface="Cambria Math" panose="02040503050406030204" pitchFamily="18" charset="0"/>
                                      <a:cs typeface="Arial" panose="020B0604020202020204" pitchFamily="34" charset="0"/>
                                    </a:rPr>
                                  </m:ctrlPr>
                                </m:dPr>
                                <m:e>
                                  <m:r>
                                    <a:rPr lang="en-US" sz="2400" b="0" i="1" smtClean="0">
                                      <a:latin typeface="Cambria Math" panose="02040503050406030204" pitchFamily="18" charset="0"/>
                                      <a:cs typeface="Arial" panose="020B0604020202020204" pitchFamily="34" charset="0"/>
                                    </a:rPr>
                                    <m:t>𝑚</m:t>
                                  </m:r>
                                </m:e>
                              </m:d>
                            </m:oMath>
                          </a14:m>
                          <a:r>
                            <a:rPr lang="ru-RU" sz="2200" dirty="0"/>
                            <a:t> рассчитываются путем решения </a:t>
                          </a:r>
                          <a:r>
                            <a:rPr lang="ru-RU" sz="2200" dirty="0" err="1"/>
                            <a:t>ур</a:t>
                          </a:r>
                          <a:r>
                            <a:rPr lang="ru-RU" sz="2200" dirty="0"/>
                            <a:t>-я диффузионного роста</a:t>
                          </a:r>
                        </a:p>
                      </a:txBody>
                      <a:tcPr marL="144000" marR="0" marT="0" marB="0" anchor="ctr">
                        <a:lnL w="12700" cmpd="sng">
                          <a:noFill/>
                        </a:lnL>
                        <a:lnR w="12700" cmpd="sng">
                          <a:noFill/>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8812036"/>
                      </a:ext>
                    </a:extLst>
                  </a:tr>
                  <a:tr h="673424">
                    <a:tc>
                      <a:txBody>
                        <a:bodyPr/>
                        <a:lstStyle/>
                        <a:p>
                          <a:r>
                            <a:rPr lang="ru-RU" sz="2200" dirty="0"/>
                            <a:t>Определяется через скорость </a:t>
                          </a:r>
                          <a:r>
                            <a:rPr lang="ru-RU" sz="2200" dirty="0" err="1"/>
                            <a:t>автоконверсии</a:t>
                          </a:r>
                          <a:r>
                            <a:rPr lang="ru-RU" sz="2200" dirty="0"/>
                            <a:t>, полученную эмпирически или из решения стохастического уравнения. ФР капель осадков предопределен</a:t>
                          </a:r>
                        </a:p>
                      </a:txBody>
                      <a:tcPr marL="180000" marR="0" marT="0" marB="0" anchor="ctr">
                        <a:lnL w="12700" cmpd="sng">
                          <a:noFill/>
                        </a:lnL>
                        <a:lnR w="12700" cmpd="sng">
                          <a:noFill/>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ru-RU" sz="2200" b="1" kern="1200">
                              <a:solidFill>
                                <a:schemeClr val="bg1"/>
                              </a:solidFill>
                              <a:effectLst>
                                <a:outerShdw blurRad="38100" dist="38100" dir="2700000" algn="tl">
                                  <a:srgbClr val="000000">
                                    <a:alpha val="43137"/>
                                  </a:srgbClr>
                                </a:outerShdw>
                              </a:effectLst>
                              <a:latin typeface="+mn-lt"/>
                              <a:ea typeface="+mn-ea"/>
                              <a:cs typeface="+mn-cs"/>
                            </a:rPr>
                            <a:t>Слияния капель и образования капель осадков</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2400" i="1" smtClean="0">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𝒇</m:t>
                                  </m:r>
                                </m:e>
                                <m:sub>
                                  <m:r>
                                    <a:rPr lang="en-US" sz="2400">
                                      <a:latin typeface="Cambria Math" panose="02040503050406030204" pitchFamily="18" charset="0"/>
                                      <a:cs typeface="Arial" panose="020B0604020202020204" pitchFamily="34" charset="0"/>
                                    </a:rPr>
                                    <m:t>𝒙</m:t>
                                  </m:r>
                                </m:sub>
                              </m:sSub>
                              <m:d>
                                <m:dPr>
                                  <m:ctrlPr>
                                    <a:rPr lang="en-US" sz="2400" i="1">
                                      <a:latin typeface="Cambria Math" panose="02040503050406030204" pitchFamily="18" charset="0"/>
                                      <a:cs typeface="Arial" panose="020B0604020202020204" pitchFamily="34" charset="0"/>
                                    </a:rPr>
                                  </m:ctrlPr>
                                </m:dPr>
                                <m:e>
                                  <m:r>
                                    <a:rPr lang="en-US" sz="2400" b="0" i="1" smtClean="0">
                                      <a:latin typeface="Cambria Math" panose="02040503050406030204" pitchFamily="18" charset="0"/>
                                      <a:cs typeface="Arial" panose="020B0604020202020204" pitchFamily="34" charset="0"/>
                                    </a:rPr>
                                    <m:t>𝑚</m:t>
                                  </m:r>
                                </m:e>
                              </m:d>
                            </m:oMath>
                          </a14:m>
                          <a:r>
                            <a:rPr lang="ru-RU" sz="2200" dirty="0"/>
                            <a:t> рассчитываются путем решения стохастических уравнений</a:t>
                          </a:r>
                        </a:p>
                      </a:txBody>
                      <a:tcPr marL="144000" marR="0" marT="0" marB="0" anchor="ctr">
                        <a:lnL w="12700" cmpd="sng">
                          <a:noFill/>
                        </a:lnL>
                        <a:lnR w="12700" cmpd="sng">
                          <a:noFill/>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259059"/>
                      </a:ext>
                    </a:extLst>
                  </a:tr>
                </a:tbl>
              </a:graphicData>
            </a:graphic>
          </p:graphicFrame>
        </mc:Choice>
        <mc:Fallback xmlns="">
          <p:graphicFrame>
            <p:nvGraphicFramePr>
              <p:cNvPr id="20" name="Таблица 19">
                <a:extLst>
                  <a:ext uri="{FF2B5EF4-FFF2-40B4-BE49-F238E27FC236}">
                    <a16:creationId xmlns:a16="http://schemas.microsoft.com/office/drawing/2014/main" id="{11FBE84F-AB49-ABD1-100A-786DF14A87ED}"/>
                  </a:ext>
                </a:extLst>
              </p:cNvPr>
              <p:cNvGraphicFramePr>
                <a:graphicFrameLocks noGrp="1"/>
              </p:cNvGraphicFramePr>
              <p:nvPr>
                <p:extLst>
                  <p:ext uri="{D42A27DB-BD31-4B8C-83A1-F6EECF244321}">
                    <p14:modId xmlns:p14="http://schemas.microsoft.com/office/powerpoint/2010/main" val="474655449"/>
                  </p:ext>
                </p:extLst>
              </p:nvPr>
            </p:nvGraphicFramePr>
            <p:xfrm>
              <a:off x="161924" y="1261649"/>
              <a:ext cx="11868151" cy="4067430"/>
            </p:xfrm>
            <a:graphic>
              <a:graphicData uri="http://schemas.openxmlformats.org/drawingml/2006/table">
                <a:tbl>
                  <a:tblPr firstRow="1" bandRow="1">
                    <a:tableStyleId>{5940675A-B579-460E-94D1-54222C63F5DA}</a:tableStyleId>
                  </a:tblPr>
                  <a:tblGrid>
                    <a:gridCol w="4543426">
                      <a:extLst>
                        <a:ext uri="{9D8B030D-6E8A-4147-A177-3AD203B41FA5}">
                          <a16:colId xmlns:a16="http://schemas.microsoft.com/office/drawing/2014/main" val="3979343196"/>
                        </a:ext>
                      </a:extLst>
                    </a:gridCol>
                    <a:gridCol w="2823210">
                      <a:extLst>
                        <a:ext uri="{9D8B030D-6E8A-4147-A177-3AD203B41FA5}">
                          <a16:colId xmlns:a16="http://schemas.microsoft.com/office/drawing/2014/main" val="849385000"/>
                        </a:ext>
                      </a:extLst>
                    </a:gridCol>
                    <a:gridCol w="4501515">
                      <a:extLst>
                        <a:ext uri="{9D8B030D-6E8A-4147-A177-3AD203B41FA5}">
                          <a16:colId xmlns:a16="http://schemas.microsoft.com/office/drawing/2014/main" val="4077154518"/>
                        </a:ext>
                      </a:extLst>
                    </a:gridCol>
                  </a:tblGrid>
                  <a:tr h="1698435">
                    <a:tc>
                      <a:txBody>
                        <a:bodyPr/>
                        <a:lstStyle/>
                        <a:p>
                          <a:r>
                            <a:rPr lang="ru-RU" sz="2200" dirty="0"/>
                            <a:t>Концентрация капель рассчитывается с учетом концентрации ядер конденсации (КЯК) на уровне нижней границы облака, не влияет на</a:t>
                          </a:r>
                          <a:r>
                            <a:rPr lang="ru-RU" sz="2200" baseline="0" dirty="0"/>
                            <a:t> КЯК</a:t>
                          </a:r>
                          <a:endParaRPr lang="ru-RU" sz="2200" dirty="0"/>
                        </a:p>
                      </a:txBody>
                      <a:tcPr marL="180000" marR="0" marT="0" marB="0" anchor="ctr">
                        <a:lnL w="12700" cmpd="sng">
                          <a:noFill/>
                        </a:lnL>
                        <a:lnR w="12700" cmpd="sng">
                          <a:noFill/>
                        </a:lnR>
                        <a:lnT w="12700" cmpd="sng">
                          <a:noFill/>
                        </a:lnT>
                        <a:lnB w="12700" cap="flat" cmpd="sng" algn="ctr">
                          <a:solidFill>
                            <a:srgbClr val="002060"/>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ru-RU" sz="2200" b="1" dirty="0">
                              <a:solidFill>
                                <a:schemeClr val="bg1"/>
                              </a:solidFill>
                              <a:effectLst>
                                <a:outerShdw blurRad="38100" dist="38100" dir="2700000" algn="tl">
                                  <a:srgbClr val="000000">
                                    <a:alpha val="43137"/>
                                  </a:srgbClr>
                                </a:outerShdw>
                              </a:effectLst>
                            </a:rPr>
                            <a:t>Нуклеация капель</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ru-RU"/>
                        </a:p>
                      </a:txBody>
                      <a:tcPr marL="144000" marR="0" marT="0" marB="0" anchor="ctr">
                        <a:lnL w="12700" cmpd="sng">
                          <a:noFill/>
                        </a:lnL>
                        <a:lnR w="12700" cmpd="sng">
                          <a:noFill/>
                        </a:lnR>
                        <a:lnT w="12700" cmpd="sng">
                          <a:noFill/>
                        </a:lnT>
                        <a:lnB w="12700" cap="flat" cmpd="sng" algn="ctr">
                          <a:solidFill>
                            <a:srgbClr val="002060"/>
                          </a:solidFill>
                          <a:prstDash val="lgDash"/>
                          <a:round/>
                          <a:headEnd type="none" w="med" len="med"/>
                          <a:tailEnd type="none" w="med" len="med"/>
                        </a:lnB>
                        <a:lnTlToBr w="12700" cmpd="sng">
                          <a:noFill/>
                          <a:prstDash val="solid"/>
                        </a:lnTlToBr>
                        <a:lnBlToTr w="12700" cmpd="sng">
                          <a:noFill/>
                          <a:prstDash val="solid"/>
                        </a:lnBlToTr>
                        <a:blipFill>
                          <a:blip r:embed="rId3"/>
                          <a:stretch>
                            <a:fillRect l="-163599" t="-3943" r="-135" b="-149462"/>
                          </a:stretch>
                        </a:blipFill>
                      </a:tcPr>
                    </a:tc>
                    <a:extLst>
                      <a:ext uri="{0D108BD9-81ED-4DB2-BD59-A6C34878D82A}">
                        <a16:rowId xmlns:a16="http://schemas.microsoft.com/office/drawing/2014/main" val="871713077"/>
                      </a:ext>
                    </a:extLst>
                  </a:tr>
                  <a:tr h="692595">
                    <a:tc>
                      <a:txBody>
                        <a:bodyPr/>
                        <a:lstStyle/>
                        <a:p>
                          <a:r>
                            <a:rPr lang="ru-RU" sz="2200" dirty="0"/>
                            <a:t>Рассчитывается по схеме корректировки насыщения</a:t>
                          </a:r>
                        </a:p>
                      </a:txBody>
                      <a:tcPr marL="180000" marR="0" marT="0" marB="0" anchor="ctr">
                        <a:lnL w="12700" cmpd="sng">
                          <a:noFill/>
                        </a:lnL>
                        <a:lnR w="12700" cmpd="sng">
                          <a:noFill/>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lnTlToBr w="12700" cmpd="sng">
                          <a:noFill/>
                          <a:prstDash val="solid"/>
                        </a:lnTlToBr>
                        <a:lnBlToTr w="12700" cmpd="sng">
                          <a:noFill/>
                          <a:prstDash val="solid"/>
                        </a:lnBlToTr>
                      </a:tcPr>
                    </a:tc>
                    <a:tc>
                      <a:txBody>
                        <a:bodyPr/>
                        <a:lstStyle/>
                        <a:p>
                          <a:pPr algn="ctr"/>
                          <a:r>
                            <a:rPr lang="ru-RU" sz="2200" b="1" kern="1200">
                              <a:solidFill>
                                <a:schemeClr val="bg1"/>
                              </a:solidFill>
                              <a:effectLst>
                                <a:outerShdw blurRad="38100" dist="38100" dir="2700000" algn="tl">
                                  <a:srgbClr val="000000">
                                    <a:alpha val="43137"/>
                                  </a:srgbClr>
                                </a:outerShdw>
                              </a:effectLst>
                              <a:latin typeface="+mn-lt"/>
                              <a:ea typeface="+mn-ea"/>
                              <a:cs typeface="+mn-cs"/>
                            </a:rPr>
                            <a:t>Диффузионный рост капель</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ru-RU"/>
                        </a:p>
                      </a:txBody>
                      <a:tcPr marL="144000" marR="0" marT="0" marB="0" anchor="ctr">
                        <a:lnL w="12700" cmpd="sng">
                          <a:noFill/>
                        </a:lnL>
                        <a:lnR w="12700" cmpd="sng">
                          <a:noFill/>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lnTlToBr w="12700" cmpd="sng">
                          <a:noFill/>
                          <a:prstDash val="solid"/>
                        </a:lnTlToBr>
                        <a:lnBlToTr w="12700" cmpd="sng">
                          <a:noFill/>
                          <a:prstDash val="solid"/>
                        </a:lnBlToTr>
                        <a:blipFill>
                          <a:blip r:embed="rId3"/>
                          <a:stretch>
                            <a:fillRect l="-163599" t="-254386" r="-135" b="-265789"/>
                          </a:stretch>
                        </a:blipFill>
                      </a:tcPr>
                    </a:tc>
                    <a:extLst>
                      <a:ext uri="{0D108BD9-81ED-4DB2-BD59-A6C34878D82A}">
                        <a16:rowId xmlns:a16="http://schemas.microsoft.com/office/drawing/2014/main" val="3788812036"/>
                      </a:ext>
                    </a:extLst>
                  </a:tr>
                  <a:tr h="1676400">
                    <a:tc>
                      <a:txBody>
                        <a:bodyPr/>
                        <a:lstStyle/>
                        <a:p>
                          <a:r>
                            <a:rPr lang="ru-RU" sz="2200" dirty="0"/>
                            <a:t>Определяется через скорость </a:t>
                          </a:r>
                          <a:r>
                            <a:rPr lang="ru-RU" sz="2200" dirty="0" err="1"/>
                            <a:t>автоконверсии</a:t>
                          </a:r>
                          <a:r>
                            <a:rPr lang="ru-RU" sz="2200" dirty="0"/>
                            <a:t>, полученную эмпирически или из решения стохастического уравнения. ФР капель осадков предопределен</a:t>
                          </a:r>
                        </a:p>
                      </a:txBody>
                      <a:tcPr marL="180000" marR="0" marT="0" marB="0" anchor="ctr">
                        <a:lnL w="12700" cmpd="sng">
                          <a:noFill/>
                        </a:lnL>
                        <a:lnR w="12700" cmpd="sng">
                          <a:noFill/>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ru-RU" sz="2200" b="1" kern="1200">
                              <a:solidFill>
                                <a:schemeClr val="bg1"/>
                              </a:solidFill>
                              <a:effectLst>
                                <a:outerShdw blurRad="38100" dist="38100" dir="2700000" algn="tl">
                                  <a:srgbClr val="000000">
                                    <a:alpha val="43137"/>
                                  </a:srgbClr>
                                </a:outerShdw>
                              </a:effectLst>
                              <a:latin typeface="+mn-lt"/>
                              <a:ea typeface="+mn-ea"/>
                              <a:cs typeface="+mn-cs"/>
                            </a:rPr>
                            <a:t>Слияния капель и образования капель осадков</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ru-RU"/>
                        </a:p>
                      </a:txBody>
                      <a:tcPr marL="144000" marR="0" marT="0" marB="0" anchor="ctr">
                        <a:lnL w="12700" cmpd="sng">
                          <a:noFill/>
                        </a:lnL>
                        <a:lnR w="12700" cmpd="sng">
                          <a:noFill/>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lnTlToBr w="12700" cmpd="sng">
                          <a:noFill/>
                          <a:prstDash val="solid"/>
                        </a:lnTlToBr>
                        <a:lnBlToTr w="12700" cmpd="sng">
                          <a:noFill/>
                          <a:prstDash val="solid"/>
                        </a:lnBlToTr>
                        <a:blipFill>
                          <a:blip r:embed="rId3"/>
                          <a:stretch>
                            <a:fillRect l="-163599" t="-146377" r="-135" b="-9783"/>
                          </a:stretch>
                        </a:blipFill>
                      </a:tcPr>
                    </a:tc>
                    <a:extLst>
                      <a:ext uri="{0D108BD9-81ED-4DB2-BD59-A6C34878D82A}">
                        <a16:rowId xmlns:a16="http://schemas.microsoft.com/office/drawing/2014/main" val="949259059"/>
                      </a:ext>
                    </a:extLst>
                  </a:tr>
                </a:tbl>
              </a:graphicData>
            </a:graphic>
          </p:graphicFrame>
        </mc:Fallback>
      </mc:AlternateContent>
      <p:sp>
        <p:nvSpPr>
          <p:cNvPr id="2" name="TextBox 1">
            <a:extLst>
              <a:ext uri="{FF2B5EF4-FFF2-40B4-BE49-F238E27FC236}">
                <a16:creationId xmlns:a16="http://schemas.microsoft.com/office/drawing/2014/main" id="{AD7FB278-B57D-C6B6-FE22-8FD03E11227A}"/>
              </a:ext>
            </a:extLst>
          </p:cNvPr>
          <p:cNvSpPr txBox="1"/>
          <p:nvPr/>
        </p:nvSpPr>
        <p:spPr>
          <a:xfrm>
            <a:off x="0" y="80938"/>
            <a:ext cx="12192000" cy="461665"/>
          </a:xfrm>
          <a:prstGeom prst="rect">
            <a:avLst/>
          </a:prstGeom>
          <a:noFill/>
        </p:spPr>
        <p:txBody>
          <a:bodyPr wrap="square" rtlCol="0">
            <a:spAutoFit/>
          </a:bodyPr>
          <a:lstStyle/>
          <a:p>
            <a:pPr algn="ctr"/>
            <a:r>
              <a:rPr lang="ru-RU" sz="2400" b="1" dirty="0"/>
              <a:t>Два подхода к представлению микрофизики облачности</a:t>
            </a:r>
          </a:p>
        </p:txBody>
      </p:sp>
      <p:sp>
        <p:nvSpPr>
          <p:cNvPr id="17" name="TextBox 16">
            <a:extLst>
              <a:ext uri="{FF2B5EF4-FFF2-40B4-BE49-F238E27FC236}">
                <a16:creationId xmlns:a16="http://schemas.microsoft.com/office/drawing/2014/main" id="{051EB019-0A27-3680-024A-E363ABA0D0E9}"/>
              </a:ext>
            </a:extLst>
          </p:cNvPr>
          <p:cNvSpPr txBox="1"/>
          <p:nvPr/>
        </p:nvSpPr>
        <p:spPr>
          <a:xfrm>
            <a:off x="7179276" y="533991"/>
            <a:ext cx="4695568" cy="461665"/>
          </a:xfrm>
          <a:prstGeom prst="rect">
            <a:avLst/>
          </a:prstGeom>
          <a:noFill/>
        </p:spPr>
        <p:txBody>
          <a:bodyPr wrap="square" rtlCol="0">
            <a:spAutoFit/>
          </a:bodyPr>
          <a:lstStyle/>
          <a:p>
            <a:r>
              <a:rPr lang="ru-RU" sz="2400" u="sng" dirty="0">
                <a:solidFill>
                  <a:srgbClr val="002060"/>
                </a:solidFill>
                <a:cs typeface="Arial" panose="020B0604020202020204" pitchFamily="34" charset="0"/>
              </a:rPr>
              <a:t>Спектральные модели (</a:t>
            </a:r>
            <a:r>
              <a:rPr lang="en-US" sz="2400" b="1" u="sng" dirty="0">
                <a:solidFill>
                  <a:srgbClr val="002060"/>
                </a:solidFill>
                <a:cs typeface="Arial" panose="020B0604020202020204" pitchFamily="34" charset="0"/>
              </a:rPr>
              <a:t>bin</a:t>
            </a:r>
            <a:r>
              <a:rPr lang="ru-RU" sz="2400" u="sng" dirty="0">
                <a:solidFill>
                  <a:srgbClr val="002060"/>
                </a:solidFill>
                <a:cs typeface="Arial" panose="020B0604020202020204" pitchFamily="34" charset="0"/>
              </a:rPr>
              <a:t>-схемы) </a:t>
            </a:r>
          </a:p>
        </p:txBody>
      </p:sp>
      <p:sp>
        <p:nvSpPr>
          <p:cNvPr id="18" name="TextBox 17">
            <a:extLst>
              <a:ext uri="{FF2B5EF4-FFF2-40B4-BE49-F238E27FC236}">
                <a16:creationId xmlns:a16="http://schemas.microsoft.com/office/drawing/2014/main" id="{B8E62961-0A50-1D33-6EEF-142036A83A5E}"/>
              </a:ext>
            </a:extLst>
          </p:cNvPr>
          <p:cNvSpPr txBox="1"/>
          <p:nvPr/>
        </p:nvSpPr>
        <p:spPr>
          <a:xfrm>
            <a:off x="393357" y="551646"/>
            <a:ext cx="4860324" cy="461665"/>
          </a:xfrm>
          <a:prstGeom prst="rect">
            <a:avLst/>
          </a:prstGeom>
          <a:noFill/>
        </p:spPr>
        <p:txBody>
          <a:bodyPr wrap="square" rtlCol="0">
            <a:spAutoFit/>
          </a:bodyPr>
          <a:lstStyle/>
          <a:p>
            <a:r>
              <a:rPr lang="ru-RU" sz="2400" u="sng" dirty="0">
                <a:solidFill>
                  <a:srgbClr val="002060"/>
                </a:solidFill>
                <a:cs typeface="Arial" panose="020B0604020202020204" pitchFamily="34" charset="0"/>
              </a:rPr>
              <a:t>Интегральные модели (</a:t>
            </a:r>
            <a:r>
              <a:rPr lang="en-US" sz="2400" b="1" u="sng" dirty="0">
                <a:solidFill>
                  <a:srgbClr val="002060"/>
                </a:solidFill>
                <a:cs typeface="Arial" panose="020B0604020202020204" pitchFamily="34" charset="0"/>
              </a:rPr>
              <a:t>bulk</a:t>
            </a:r>
            <a:r>
              <a:rPr lang="ru-RU" sz="2400" u="sng" dirty="0">
                <a:solidFill>
                  <a:srgbClr val="002060"/>
                </a:solidFill>
                <a:cs typeface="Arial" panose="020B0604020202020204" pitchFamily="34" charset="0"/>
              </a:rPr>
              <a:t>-схемы) </a:t>
            </a:r>
          </a:p>
        </p:txBody>
      </p:sp>
      <p:sp>
        <p:nvSpPr>
          <p:cNvPr id="19" name="TextBox 18">
            <a:extLst>
              <a:ext uri="{FF2B5EF4-FFF2-40B4-BE49-F238E27FC236}">
                <a16:creationId xmlns:a16="http://schemas.microsoft.com/office/drawing/2014/main" id="{47DEC0EE-9465-FC09-74FC-41FA7BF2B5B6}"/>
              </a:ext>
            </a:extLst>
          </p:cNvPr>
          <p:cNvSpPr txBox="1"/>
          <p:nvPr/>
        </p:nvSpPr>
        <p:spPr>
          <a:xfrm>
            <a:off x="1748638" y="941621"/>
            <a:ext cx="8935682" cy="461665"/>
          </a:xfrm>
          <a:prstGeom prst="rect">
            <a:avLst/>
          </a:prstGeom>
          <a:noFill/>
        </p:spPr>
        <p:txBody>
          <a:bodyPr wrap="square" rtlCol="0">
            <a:spAutoFit/>
          </a:bodyPr>
          <a:lstStyle/>
          <a:p>
            <a:pPr algn="ctr"/>
            <a:r>
              <a:rPr lang="ru-RU" sz="2400" b="1" i="1" dirty="0"/>
              <a:t>Микрофизические процессы </a:t>
            </a:r>
          </a:p>
        </p:txBody>
      </p:sp>
      <p:sp>
        <p:nvSpPr>
          <p:cNvPr id="3" name="Номер слайда 2">
            <a:extLst>
              <a:ext uri="{FF2B5EF4-FFF2-40B4-BE49-F238E27FC236}">
                <a16:creationId xmlns:a16="http://schemas.microsoft.com/office/drawing/2014/main" id="{9DACDA49-BA08-617C-29C8-679617A6792B}"/>
              </a:ext>
            </a:extLst>
          </p:cNvPr>
          <p:cNvSpPr>
            <a:spLocks noGrp="1"/>
          </p:cNvSpPr>
          <p:nvPr>
            <p:ph type="sldNum" sz="quarter" idx="12"/>
          </p:nvPr>
        </p:nvSpPr>
        <p:spPr>
          <a:xfrm>
            <a:off x="8610600" y="6391975"/>
            <a:ext cx="2743200" cy="365125"/>
          </a:xfrm>
        </p:spPr>
        <p:txBody>
          <a:bodyPr/>
          <a:lstStyle/>
          <a:p>
            <a:fld id="{63FD4D05-77BA-4CC3-80CC-49ECE376452C}" type="slidenum">
              <a:rPr lang="ru-RU" smtClean="0"/>
              <a:t>15</a:t>
            </a:fld>
            <a:endParaRPr lang="ru-RU"/>
          </a:p>
        </p:txBody>
      </p:sp>
    </p:spTree>
    <p:extLst>
      <p:ext uri="{BB962C8B-B14F-4D97-AF65-F5344CB8AC3E}">
        <p14:creationId xmlns:p14="http://schemas.microsoft.com/office/powerpoint/2010/main" val="1731679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1F843-384C-8368-47B0-B7CBB4A54850}"/>
            </a:ext>
          </a:extLst>
        </p:cNvPr>
        <p:cNvGrpSpPr/>
        <p:nvPr/>
      </p:nvGrpSpPr>
      <p:grpSpPr>
        <a:xfrm>
          <a:off x="0" y="0"/>
          <a:ext cx="0" cy="0"/>
          <a:chOff x="0" y="0"/>
          <a:chExt cx="0" cy="0"/>
        </a:xfrm>
      </p:grpSpPr>
      <p:sp>
        <p:nvSpPr>
          <p:cNvPr id="21" name="Выноска со стрелками влево/вправо 20">
            <a:extLst>
              <a:ext uri="{FF2B5EF4-FFF2-40B4-BE49-F238E27FC236}">
                <a16:creationId xmlns:a16="http://schemas.microsoft.com/office/drawing/2014/main" id="{3C83CAF0-BD64-8AE0-A027-F87844A8BE72}"/>
              </a:ext>
            </a:extLst>
          </p:cNvPr>
          <p:cNvSpPr/>
          <p:nvPr/>
        </p:nvSpPr>
        <p:spPr>
          <a:xfrm>
            <a:off x="4598102" y="2907981"/>
            <a:ext cx="2845686" cy="514350"/>
          </a:xfrm>
          <a:prstGeom prst="leftRightArrowCallout">
            <a:avLst>
              <a:gd name="adj1" fmla="val 25000"/>
              <a:gd name="adj2" fmla="val 25000"/>
              <a:gd name="adj3" fmla="val 25000"/>
              <a:gd name="adj4" fmla="val 87932"/>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Выноска со стрелками влево/вправо 21">
            <a:extLst>
              <a:ext uri="{FF2B5EF4-FFF2-40B4-BE49-F238E27FC236}">
                <a16:creationId xmlns:a16="http://schemas.microsoft.com/office/drawing/2014/main" id="{96403939-2A98-E68E-2474-8CE20970AA62}"/>
              </a:ext>
            </a:extLst>
          </p:cNvPr>
          <p:cNvSpPr/>
          <p:nvPr/>
        </p:nvSpPr>
        <p:spPr>
          <a:xfrm>
            <a:off x="4598102" y="3773846"/>
            <a:ext cx="2845685" cy="725839"/>
          </a:xfrm>
          <a:prstGeom prst="leftRightArrowCallout">
            <a:avLst>
              <a:gd name="adj1" fmla="val 25000"/>
              <a:gd name="adj2" fmla="val 25000"/>
              <a:gd name="adj3" fmla="val 25000"/>
              <a:gd name="adj4" fmla="val 87932"/>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a:extLst>
              <a:ext uri="{FF2B5EF4-FFF2-40B4-BE49-F238E27FC236}">
                <a16:creationId xmlns:a16="http://schemas.microsoft.com/office/drawing/2014/main" id="{338AE4EB-3886-8AC0-C8E4-B5A2065BD860}"/>
              </a:ext>
            </a:extLst>
          </p:cNvPr>
          <p:cNvSpPr txBox="1"/>
          <p:nvPr/>
        </p:nvSpPr>
        <p:spPr>
          <a:xfrm>
            <a:off x="0" y="80938"/>
            <a:ext cx="12192000" cy="461665"/>
          </a:xfrm>
          <a:prstGeom prst="rect">
            <a:avLst/>
          </a:prstGeom>
          <a:noFill/>
        </p:spPr>
        <p:txBody>
          <a:bodyPr wrap="square" rtlCol="0">
            <a:spAutoFit/>
          </a:bodyPr>
          <a:lstStyle/>
          <a:p>
            <a:pPr algn="ctr"/>
            <a:r>
              <a:rPr lang="ru-RU" sz="2400" b="1" dirty="0"/>
              <a:t>Два подхода к представлению микрофизики облачности</a:t>
            </a:r>
          </a:p>
        </p:txBody>
      </p:sp>
      <p:sp>
        <p:nvSpPr>
          <p:cNvPr id="17" name="TextBox 16">
            <a:extLst>
              <a:ext uri="{FF2B5EF4-FFF2-40B4-BE49-F238E27FC236}">
                <a16:creationId xmlns:a16="http://schemas.microsoft.com/office/drawing/2014/main" id="{CF7118EE-3810-F383-4758-CA46BC97626F}"/>
              </a:ext>
            </a:extLst>
          </p:cNvPr>
          <p:cNvSpPr txBox="1"/>
          <p:nvPr/>
        </p:nvSpPr>
        <p:spPr>
          <a:xfrm>
            <a:off x="7179276" y="533991"/>
            <a:ext cx="4695568" cy="461665"/>
          </a:xfrm>
          <a:prstGeom prst="rect">
            <a:avLst/>
          </a:prstGeom>
          <a:noFill/>
        </p:spPr>
        <p:txBody>
          <a:bodyPr wrap="square" rtlCol="0">
            <a:spAutoFit/>
          </a:bodyPr>
          <a:lstStyle/>
          <a:p>
            <a:r>
              <a:rPr lang="ru-RU" sz="2400" u="sng" dirty="0">
                <a:solidFill>
                  <a:srgbClr val="002060"/>
                </a:solidFill>
                <a:cs typeface="Arial" panose="020B0604020202020204" pitchFamily="34" charset="0"/>
              </a:rPr>
              <a:t>Спектральные модели (</a:t>
            </a:r>
            <a:r>
              <a:rPr lang="en-US" sz="2400" b="1" u="sng" dirty="0">
                <a:solidFill>
                  <a:srgbClr val="002060"/>
                </a:solidFill>
                <a:cs typeface="Arial" panose="020B0604020202020204" pitchFamily="34" charset="0"/>
              </a:rPr>
              <a:t>bin</a:t>
            </a:r>
            <a:r>
              <a:rPr lang="ru-RU" sz="2400" u="sng" dirty="0">
                <a:solidFill>
                  <a:srgbClr val="002060"/>
                </a:solidFill>
                <a:cs typeface="Arial" panose="020B0604020202020204" pitchFamily="34" charset="0"/>
              </a:rPr>
              <a:t>-схемы) </a:t>
            </a:r>
          </a:p>
        </p:txBody>
      </p:sp>
      <p:sp>
        <p:nvSpPr>
          <p:cNvPr id="18" name="TextBox 17">
            <a:extLst>
              <a:ext uri="{FF2B5EF4-FFF2-40B4-BE49-F238E27FC236}">
                <a16:creationId xmlns:a16="http://schemas.microsoft.com/office/drawing/2014/main" id="{60BAD770-7564-4D2D-84AA-E30B72FC2051}"/>
              </a:ext>
            </a:extLst>
          </p:cNvPr>
          <p:cNvSpPr txBox="1"/>
          <p:nvPr/>
        </p:nvSpPr>
        <p:spPr>
          <a:xfrm>
            <a:off x="393357" y="551646"/>
            <a:ext cx="4860324" cy="461665"/>
          </a:xfrm>
          <a:prstGeom prst="rect">
            <a:avLst/>
          </a:prstGeom>
          <a:noFill/>
        </p:spPr>
        <p:txBody>
          <a:bodyPr wrap="square" rtlCol="0">
            <a:spAutoFit/>
          </a:bodyPr>
          <a:lstStyle/>
          <a:p>
            <a:r>
              <a:rPr lang="ru-RU" sz="2400" u="sng" dirty="0">
                <a:solidFill>
                  <a:srgbClr val="002060"/>
                </a:solidFill>
                <a:cs typeface="Arial" panose="020B0604020202020204" pitchFamily="34" charset="0"/>
              </a:rPr>
              <a:t>Интегральные модели (</a:t>
            </a:r>
            <a:r>
              <a:rPr lang="en-US" sz="2400" b="1" u="sng" dirty="0">
                <a:solidFill>
                  <a:srgbClr val="002060"/>
                </a:solidFill>
                <a:cs typeface="Arial" panose="020B0604020202020204" pitchFamily="34" charset="0"/>
              </a:rPr>
              <a:t>bulk</a:t>
            </a:r>
            <a:r>
              <a:rPr lang="ru-RU" sz="2400" u="sng" dirty="0">
                <a:solidFill>
                  <a:srgbClr val="002060"/>
                </a:solidFill>
                <a:cs typeface="Arial" panose="020B0604020202020204" pitchFamily="34" charset="0"/>
              </a:rPr>
              <a:t>-схемы) </a:t>
            </a:r>
          </a:p>
        </p:txBody>
      </p:sp>
      <p:sp>
        <p:nvSpPr>
          <p:cNvPr id="19" name="TextBox 18">
            <a:extLst>
              <a:ext uri="{FF2B5EF4-FFF2-40B4-BE49-F238E27FC236}">
                <a16:creationId xmlns:a16="http://schemas.microsoft.com/office/drawing/2014/main" id="{7EF531E6-9175-89BF-50ED-27A17E039AE8}"/>
              </a:ext>
            </a:extLst>
          </p:cNvPr>
          <p:cNvSpPr txBox="1"/>
          <p:nvPr/>
        </p:nvSpPr>
        <p:spPr>
          <a:xfrm>
            <a:off x="1748638" y="905996"/>
            <a:ext cx="8935682" cy="461665"/>
          </a:xfrm>
          <a:prstGeom prst="rect">
            <a:avLst/>
          </a:prstGeom>
          <a:noFill/>
        </p:spPr>
        <p:txBody>
          <a:bodyPr wrap="square" rtlCol="0">
            <a:spAutoFit/>
          </a:bodyPr>
          <a:lstStyle/>
          <a:p>
            <a:pPr algn="ctr"/>
            <a:r>
              <a:rPr lang="ru-RU" sz="2400" b="1" i="1"/>
              <a:t>Микрофизические процессы </a:t>
            </a:r>
            <a:endParaRPr lang="ru-RU" sz="2400" b="1" i="1" dirty="0"/>
          </a:p>
        </p:txBody>
      </p:sp>
      <p:sp>
        <p:nvSpPr>
          <p:cNvPr id="3" name="Номер слайда 2">
            <a:extLst>
              <a:ext uri="{FF2B5EF4-FFF2-40B4-BE49-F238E27FC236}">
                <a16:creationId xmlns:a16="http://schemas.microsoft.com/office/drawing/2014/main" id="{0BB2A616-5771-B8EA-E6A1-A4E13EF7FC1C}"/>
              </a:ext>
            </a:extLst>
          </p:cNvPr>
          <p:cNvSpPr>
            <a:spLocks noGrp="1"/>
          </p:cNvSpPr>
          <p:nvPr>
            <p:ph type="sldNum" sz="quarter" idx="12"/>
          </p:nvPr>
        </p:nvSpPr>
        <p:spPr/>
        <p:txBody>
          <a:bodyPr/>
          <a:lstStyle/>
          <a:p>
            <a:fld id="{63FD4D05-77BA-4CC3-80CC-49ECE376452C}" type="slidenum">
              <a:rPr lang="ru-RU" smtClean="0"/>
              <a:t>16</a:t>
            </a:fld>
            <a:endParaRPr lang="ru-RU"/>
          </a:p>
        </p:txBody>
      </p:sp>
      <p:sp>
        <p:nvSpPr>
          <p:cNvPr id="24" name="Выноска со стрелками влево/вправо 23">
            <a:extLst>
              <a:ext uri="{FF2B5EF4-FFF2-40B4-BE49-F238E27FC236}">
                <a16:creationId xmlns:a16="http://schemas.microsoft.com/office/drawing/2014/main" id="{CAF87BA7-C89B-F999-355C-5D6D34A0E580}"/>
              </a:ext>
            </a:extLst>
          </p:cNvPr>
          <p:cNvSpPr/>
          <p:nvPr/>
        </p:nvSpPr>
        <p:spPr>
          <a:xfrm>
            <a:off x="4417564" y="1731845"/>
            <a:ext cx="3130104" cy="930021"/>
          </a:xfrm>
          <a:prstGeom prst="leftRightArrowCallout">
            <a:avLst>
              <a:gd name="adj1" fmla="val 25000"/>
              <a:gd name="adj2" fmla="val 25000"/>
              <a:gd name="adj3" fmla="val 25000"/>
              <a:gd name="adj4" fmla="val 87932"/>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graphicFrame>
            <p:nvGraphicFramePr>
              <p:cNvPr id="20" name="Таблица 19">
                <a:extLst>
                  <a:ext uri="{FF2B5EF4-FFF2-40B4-BE49-F238E27FC236}">
                    <a16:creationId xmlns:a16="http://schemas.microsoft.com/office/drawing/2014/main" id="{2D3FBA84-989C-D8DC-E78D-4749AA4F6DDC}"/>
                  </a:ext>
                </a:extLst>
              </p:cNvPr>
              <p:cNvGraphicFramePr>
                <a:graphicFrameLocks noGrp="1"/>
              </p:cNvGraphicFramePr>
              <p:nvPr>
                <p:extLst>
                  <p:ext uri="{D42A27DB-BD31-4B8C-83A1-F6EECF244321}">
                    <p14:modId xmlns:p14="http://schemas.microsoft.com/office/powerpoint/2010/main" val="2355495408"/>
                  </p:ext>
                </p:extLst>
              </p:nvPr>
            </p:nvGraphicFramePr>
            <p:xfrm>
              <a:off x="161924" y="1678565"/>
              <a:ext cx="11868151" cy="3017520"/>
            </p:xfrm>
            <a:graphic>
              <a:graphicData uri="http://schemas.openxmlformats.org/drawingml/2006/table">
                <a:tbl>
                  <a:tblPr firstRow="1" bandRow="1">
                    <a:tableStyleId>{5940675A-B579-460E-94D1-54222C63F5DA}</a:tableStyleId>
                  </a:tblPr>
                  <a:tblGrid>
                    <a:gridCol w="4543426">
                      <a:extLst>
                        <a:ext uri="{9D8B030D-6E8A-4147-A177-3AD203B41FA5}">
                          <a16:colId xmlns:a16="http://schemas.microsoft.com/office/drawing/2014/main" val="3979343196"/>
                        </a:ext>
                      </a:extLst>
                    </a:gridCol>
                    <a:gridCol w="2638425">
                      <a:extLst>
                        <a:ext uri="{9D8B030D-6E8A-4147-A177-3AD203B41FA5}">
                          <a16:colId xmlns:a16="http://schemas.microsoft.com/office/drawing/2014/main" val="849385000"/>
                        </a:ext>
                      </a:extLst>
                    </a:gridCol>
                    <a:gridCol w="4686300">
                      <a:extLst>
                        <a:ext uri="{9D8B030D-6E8A-4147-A177-3AD203B41FA5}">
                          <a16:colId xmlns:a16="http://schemas.microsoft.com/office/drawing/2014/main" val="4077154518"/>
                        </a:ext>
                      </a:extLst>
                    </a:gridCol>
                  </a:tblGrid>
                  <a:tr h="673424">
                    <a:tc>
                      <a:txBody>
                        <a:bodyPr/>
                        <a:lstStyle/>
                        <a:p>
                          <a:r>
                            <a:rPr lang="ru-RU" sz="2200" dirty="0"/>
                            <a:t>Рассчитывается с использованием различных параметрических выражений</a:t>
                          </a:r>
                        </a:p>
                      </a:txBody>
                      <a:tcPr marL="180000" marR="0" marT="0" marB="0" anchor="ctr">
                        <a:lnL w="12700" cmpd="sng">
                          <a:noFill/>
                        </a:lnL>
                        <a:lnR w="12700" cmpd="sng">
                          <a:noFill/>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ru-RU" sz="2200" b="1" kern="1200" dirty="0">
                              <a:solidFill>
                                <a:schemeClr val="bg1"/>
                              </a:solidFill>
                              <a:effectLst>
                                <a:outerShdw blurRad="38100" dist="38100" dir="2700000" algn="tl">
                                  <a:srgbClr val="000000">
                                    <a:alpha val="43137"/>
                                  </a:srgbClr>
                                </a:outerShdw>
                              </a:effectLst>
                              <a:latin typeface="+mn-lt"/>
                              <a:ea typeface="+mn-ea"/>
                              <a:cs typeface="+mn-cs"/>
                            </a:rPr>
                            <a:t>Слияние в </a:t>
                          </a:r>
                        </a:p>
                        <a:p>
                          <a:pPr marL="0" algn="ctr" defTabSz="914400" rtl="0" eaLnBrk="1" latinLnBrk="0" hangingPunct="1"/>
                          <a:r>
                            <a:rPr lang="ru-RU" sz="2200" b="1" kern="1200" dirty="0">
                              <a:solidFill>
                                <a:schemeClr val="bg1"/>
                              </a:solidFill>
                              <a:effectLst>
                                <a:outerShdw blurRad="38100" dist="38100" dir="2700000" algn="tl">
                                  <a:srgbClr val="000000">
                                    <a:alpha val="43137"/>
                                  </a:srgbClr>
                                </a:outerShdw>
                              </a:effectLst>
                              <a:latin typeface="+mn-lt"/>
                              <a:ea typeface="+mn-ea"/>
                              <a:cs typeface="+mn-cs"/>
                            </a:rPr>
                            <a:t>смешанных и ледяных облаках</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14:m>
                            <m:oMath xmlns:m="http://schemas.openxmlformats.org/officeDocument/2006/math">
                              <m:sSub>
                                <m:sSubPr>
                                  <m:ctrlPr>
                                    <a:rPr lang="en-US" sz="2400" i="1" smtClean="0">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𝒇</m:t>
                                  </m:r>
                                </m:e>
                                <m:sub>
                                  <m:r>
                                    <a:rPr lang="en-US" sz="2400">
                                      <a:latin typeface="Cambria Math" panose="02040503050406030204" pitchFamily="18" charset="0"/>
                                      <a:cs typeface="Arial" panose="020B0604020202020204" pitchFamily="34" charset="0"/>
                                    </a:rPr>
                                    <m:t>𝒙</m:t>
                                  </m:r>
                                </m:sub>
                              </m:sSub>
                              <m:d>
                                <m:dPr>
                                  <m:ctrlPr>
                                    <a:rPr lang="en-US" sz="2400" i="1">
                                      <a:latin typeface="Cambria Math" panose="02040503050406030204" pitchFamily="18" charset="0"/>
                                      <a:cs typeface="Arial" panose="020B0604020202020204" pitchFamily="34" charset="0"/>
                                    </a:rPr>
                                  </m:ctrlPr>
                                </m:dPr>
                                <m:e>
                                  <m:r>
                                    <a:rPr lang="en-US" sz="2400" b="0" i="1" smtClean="0">
                                      <a:latin typeface="Cambria Math" panose="02040503050406030204" pitchFamily="18" charset="0"/>
                                      <a:cs typeface="Arial" panose="020B0604020202020204" pitchFamily="34" charset="0"/>
                                    </a:rPr>
                                    <m:t>𝑚</m:t>
                                  </m:r>
                                </m:e>
                              </m:d>
                            </m:oMath>
                          </a14:m>
                          <a:r>
                            <a:rPr lang="ru-RU" sz="2200" dirty="0"/>
                            <a:t> рассчитываются путем решения стохастических уравнений</a:t>
                          </a:r>
                        </a:p>
                      </a:txBody>
                      <a:tcPr marL="144000" marR="0" marT="0" marB="0" anchor="ctr">
                        <a:lnL w="12700" cmpd="sng">
                          <a:noFill/>
                        </a:lnL>
                        <a:lnR w="12700" cmpd="sng">
                          <a:noFill/>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4818870"/>
                      </a:ext>
                    </a:extLst>
                  </a:tr>
                  <a:tr h="673424">
                    <a:tc>
                      <a:txBody>
                        <a:bodyPr/>
                        <a:lstStyle/>
                        <a:p>
                          <a:r>
                            <a:rPr lang="ru-RU" sz="2200" dirty="0"/>
                            <a:t>Рассчитывается по усреднённой по всем размерам скоростью падения</a:t>
                          </a:r>
                        </a:p>
                      </a:txBody>
                      <a:tcPr marL="180000" marR="0" marT="0" marB="0" anchor="ctr">
                        <a:lnL w="12700" cmpd="sng">
                          <a:noFill/>
                        </a:lnL>
                        <a:lnR w="12700" cmpd="sng">
                          <a:noFill/>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ru-RU" sz="2200" b="1" kern="1200">
                              <a:solidFill>
                                <a:schemeClr val="bg1"/>
                              </a:solidFill>
                              <a:effectLst>
                                <a:outerShdw blurRad="38100" dist="38100" dir="2700000" algn="tl">
                                  <a:srgbClr val="000000">
                                    <a:alpha val="43137"/>
                                  </a:srgbClr>
                                </a:outerShdw>
                              </a:effectLst>
                              <a:latin typeface="+mn-lt"/>
                              <a:ea typeface="+mn-ea"/>
                              <a:cs typeface="+mn-cs"/>
                            </a:rPr>
                            <a:t>Осаждение</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ru-RU" sz="2200" dirty="0"/>
                            <a:t>Скорость</a:t>
                          </a:r>
                          <a:r>
                            <a:rPr lang="ru-RU" sz="2200" baseline="0" dirty="0"/>
                            <a:t> падения зависит от массы частиц и класса гидрометеора (его формы)</a:t>
                          </a:r>
                          <a:endParaRPr lang="ru-RU" sz="2200" dirty="0"/>
                        </a:p>
                      </a:txBody>
                      <a:tcPr marL="144000" marR="0" marT="0" marB="0" anchor="ctr">
                        <a:lnL w="12700" cmpd="sng">
                          <a:noFill/>
                        </a:lnL>
                        <a:lnR w="12700" cmpd="sng">
                          <a:noFill/>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4040926"/>
                      </a:ext>
                    </a:extLst>
                  </a:tr>
                  <a:tr h="673424">
                    <a:tc>
                      <a:txBody>
                        <a:bodyPr/>
                        <a:lstStyle/>
                        <a:p>
                          <a:r>
                            <a:rPr lang="ru-RU" sz="2200" dirty="0"/>
                            <a:t>Рассчитываются путем усреднения по частицам, принадлежащим к одному классу</a:t>
                          </a:r>
                        </a:p>
                      </a:txBody>
                      <a:tcPr marL="180000" marR="0" marT="0" marB="0" anchor="ctr">
                        <a:lnL w="12700" cmpd="sng">
                          <a:noFill/>
                        </a:lnL>
                        <a:lnR w="12700" cmpd="sng">
                          <a:noFill/>
                        </a:lnR>
                        <a:lnT w="12700" cap="flat" cmpd="sng" algn="ctr">
                          <a:solidFill>
                            <a:srgbClr val="002060"/>
                          </a:solidFill>
                          <a:prstDash val="lgDash"/>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ru-RU" sz="2200" b="1" kern="1200" dirty="0">
                              <a:solidFill>
                                <a:schemeClr val="bg1"/>
                              </a:solidFill>
                              <a:effectLst>
                                <a:outerShdw blurRad="38100" dist="38100" dir="2700000" algn="tl">
                                  <a:srgbClr val="000000">
                                    <a:alpha val="43137"/>
                                  </a:srgbClr>
                                </a:outerShdw>
                              </a:effectLst>
                              <a:latin typeface="+mn-lt"/>
                              <a:ea typeface="+mn-ea"/>
                              <a:cs typeface="+mn-cs"/>
                            </a:rPr>
                            <a:t>Замерзание </a:t>
                          </a:r>
                          <a:r>
                            <a:rPr lang="en-US" sz="2200" b="1" kern="1200" dirty="0">
                              <a:solidFill>
                                <a:schemeClr val="bg1"/>
                              </a:solidFill>
                              <a:effectLst>
                                <a:outerShdw blurRad="38100" dist="38100" dir="2700000" algn="tl">
                                  <a:srgbClr val="000000">
                                    <a:alpha val="43137"/>
                                  </a:srgbClr>
                                </a:outerShdw>
                              </a:effectLst>
                              <a:latin typeface="+mn-lt"/>
                              <a:ea typeface="+mn-ea"/>
                              <a:cs typeface="+mn-cs"/>
                            </a:rPr>
                            <a:t/>
                          </a:r>
                          <a:br>
                            <a:rPr lang="en-US" sz="2200" b="1" kern="1200" dirty="0">
                              <a:solidFill>
                                <a:schemeClr val="bg1"/>
                              </a:solidFill>
                              <a:effectLst>
                                <a:outerShdw blurRad="38100" dist="38100" dir="2700000" algn="tl">
                                  <a:srgbClr val="000000">
                                    <a:alpha val="43137"/>
                                  </a:srgbClr>
                                </a:outerShdw>
                              </a:effectLst>
                              <a:latin typeface="+mn-lt"/>
                              <a:ea typeface="+mn-ea"/>
                              <a:cs typeface="+mn-cs"/>
                            </a:rPr>
                          </a:br>
                          <a:r>
                            <a:rPr lang="ru-RU" sz="2200" b="1" kern="1200" dirty="0">
                              <a:solidFill>
                                <a:schemeClr val="bg1"/>
                              </a:solidFill>
                              <a:effectLst>
                                <a:outerShdw blurRad="38100" dist="38100" dir="2700000" algn="tl">
                                  <a:srgbClr val="000000">
                                    <a:alpha val="43137"/>
                                  </a:srgbClr>
                                </a:outerShdw>
                              </a:effectLst>
                              <a:latin typeface="+mn-lt"/>
                              <a:ea typeface="+mn-ea"/>
                              <a:cs typeface="+mn-cs"/>
                            </a:rPr>
                            <a:t>и таяние</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ru-RU" sz="2200" dirty="0"/>
                            <a:t>Зависит</a:t>
                          </a:r>
                          <a:r>
                            <a:rPr lang="ru-RU" sz="2200" baseline="0" dirty="0"/>
                            <a:t> от размера частиц, ведет к изменению </a:t>
                          </a:r>
                          <a14:m>
                            <m:oMath xmlns:m="http://schemas.openxmlformats.org/officeDocument/2006/math">
                              <m:sSub>
                                <m:sSubPr>
                                  <m:ctrlPr>
                                    <a:rPr lang="en-US" sz="2400" i="1" smtClean="0">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𝒇</m:t>
                                  </m:r>
                                </m:e>
                                <m:sub>
                                  <m:r>
                                    <a:rPr lang="en-US" sz="2400">
                                      <a:latin typeface="Cambria Math" panose="02040503050406030204" pitchFamily="18" charset="0"/>
                                      <a:cs typeface="Arial" panose="020B0604020202020204" pitchFamily="34" charset="0"/>
                                    </a:rPr>
                                    <m:t>𝒙</m:t>
                                  </m:r>
                                </m:sub>
                              </m:sSub>
                              <m:d>
                                <m:dPr>
                                  <m:ctrlPr>
                                    <a:rPr lang="en-US" sz="2400" i="1">
                                      <a:latin typeface="Cambria Math" panose="02040503050406030204" pitchFamily="18" charset="0"/>
                                      <a:cs typeface="Arial" panose="020B0604020202020204" pitchFamily="34" charset="0"/>
                                    </a:rPr>
                                  </m:ctrlPr>
                                </m:dPr>
                                <m:e>
                                  <m:r>
                                    <a:rPr lang="en-US" sz="2400" b="0" i="1" smtClean="0">
                                      <a:latin typeface="Cambria Math" panose="02040503050406030204" pitchFamily="18" charset="0"/>
                                      <a:cs typeface="Arial" panose="020B0604020202020204" pitchFamily="34" charset="0"/>
                                    </a:rPr>
                                    <m:t>𝑚</m:t>
                                  </m:r>
                                </m:e>
                              </m:d>
                            </m:oMath>
                          </a14:m>
                          <a:endParaRPr lang="ru-RU" sz="2200" dirty="0"/>
                        </a:p>
                      </a:txBody>
                      <a:tcPr marL="144000" marR="0" marT="0" marB="0" anchor="ctr">
                        <a:lnL w="12700" cmpd="sng">
                          <a:noFill/>
                        </a:lnL>
                        <a:lnR w="12700" cmpd="sng">
                          <a:noFill/>
                        </a:lnR>
                        <a:lnT w="12700" cap="flat" cmpd="sng" algn="ctr">
                          <a:solidFill>
                            <a:srgbClr val="002060"/>
                          </a:solidFill>
                          <a:prstDash val="lgDash"/>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07133296"/>
                      </a:ext>
                    </a:extLst>
                  </a:tr>
                </a:tbl>
              </a:graphicData>
            </a:graphic>
          </p:graphicFrame>
        </mc:Choice>
        <mc:Fallback xmlns="">
          <p:graphicFrame>
            <p:nvGraphicFramePr>
              <p:cNvPr id="20" name="Таблица 19">
                <a:extLst>
                  <a:ext uri="{FF2B5EF4-FFF2-40B4-BE49-F238E27FC236}">
                    <a16:creationId xmlns:a16="http://schemas.microsoft.com/office/drawing/2014/main" id="{2D3FBA84-989C-D8DC-E78D-4749AA4F6DDC}"/>
                  </a:ext>
                </a:extLst>
              </p:cNvPr>
              <p:cNvGraphicFramePr>
                <a:graphicFrameLocks noGrp="1"/>
              </p:cNvGraphicFramePr>
              <p:nvPr>
                <p:extLst>
                  <p:ext uri="{D42A27DB-BD31-4B8C-83A1-F6EECF244321}">
                    <p14:modId xmlns:p14="http://schemas.microsoft.com/office/powerpoint/2010/main" val="2355495408"/>
                  </p:ext>
                </p:extLst>
              </p:nvPr>
            </p:nvGraphicFramePr>
            <p:xfrm>
              <a:off x="161924" y="1678565"/>
              <a:ext cx="11868151" cy="3017520"/>
            </p:xfrm>
            <a:graphic>
              <a:graphicData uri="http://schemas.openxmlformats.org/drawingml/2006/table">
                <a:tbl>
                  <a:tblPr firstRow="1" bandRow="1">
                    <a:tableStyleId>{5940675A-B579-460E-94D1-54222C63F5DA}</a:tableStyleId>
                  </a:tblPr>
                  <a:tblGrid>
                    <a:gridCol w="4543426">
                      <a:extLst>
                        <a:ext uri="{9D8B030D-6E8A-4147-A177-3AD203B41FA5}">
                          <a16:colId xmlns:a16="http://schemas.microsoft.com/office/drawing/2014/main" val="3979343196"/>
                        </a:ext>
                      </a:extLst>
                    </a:gridCol>
                    <a:gridCol w="2638425">
                      <a:extLst>
                        <a:ext uri="{9D8B030D-6E8A-4147-A177-3AD203B41FA5}">
                          <a16:colId xmlns:a16="http://schemas.microsoft.com/office/drawing/2014/main" val="849385000"/>
                        </a:ext>
                      </a:extLst>
                    </a:gridCol>
                    <a:gridCol w="4686300">
                      <a:extLst>
                        <a:ext uri="{9D8B030D-6E8A-4147-A177-3AD203B41FA5}">
                          <a16:colId xmlns:a16="http://schemas.microsoft.com/office/drawing/2014/main" val="4077154518"/>
                        </a:ext>
                      </a:extLst>
                    </a:gridCol>
                  </a:tblGrid>
                  <a:tr h="1005840">
                    <a:tc>
                      <a:txBody>
                        <a:bodyPr/>
                        <a:lstStyle/>
                        <a:p>
                          <a:r>
                            <a:rPr lang="ru-RU" sz="2200" dirty="0"/>
                            <a:t>Рассчитывается с использованием различных параметрических выражений</a:t>
                          </a:r>
                        </a:p>
                      </a:txBody>
                      <a:tcPr marL="180000" marR="0" marT="0" marB="0" anchor="ctr">
                        <a:lnL w="12700" cmpd="sng">
                          <a:noFill/>
                        </a:lnL>
                        <a:lnR w="12700" cmpd="sng">
                          <a:noFill/>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ru-RU" sz="2200" b="1" kern="1200" dirty="0">
                              <a:solidFill>
                                <a:schemeClr val="bg1"/>
                              </a:solidFill>
                              <a:effectLst>
                                <a:outerShdw blurRad="38100" dist="38100" dir="2700000" algn="tl">
                                  <a:srgbClr val="000000">
                                    <a:alpha val="43137"/>
                                  </a:srgbClr>
                                </a:outerShdw>
                              </a:effectLst>
                              <a:latin typeface="+mn-lt"/>
                              <a:ea typeface="+mn-ea"/>
                              <a:cs typeface="+mn-cs"/>
                            </a:rPr>
                            <a:t>Слияние в </a:t>
                          </a:r>
                        </a:p>
                        <a:p>
                          <a:pPr marL="0" algn="ctr" defTabSz="914400" rtl="0" eaLnBrk="1" latinLnBrk="0" hangingPunct="1"/>
                          <a:r>
                            <a:rPr lang="ru-RU" sz="2200" b="1" kern="1200" dirty="0">
                              <a:solidFill>
                                <a:schemeClr val="bg1"/>
                              </a:solidFill>
                              <a:effectLst>
                                <a:outerShdw blurRad="38100" dist="38100" dir="2700000" algn="tl">
                                  <a:srgbClr val="000000">
                                    <a:alpha val="43137"/>
                                  </a:srgbClr>
                                </a:outerShdw>
                              </a:effectLst>
                              <a:latin typeface="+mn-lt"/>
                              <a:ea typeface="+mn-ea"/>
                              <a:cs typeface="+mn-cs"/>
                            </a:rPr>
                            <a:t>смешанных и ледяных облаках</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ru-RU"/>
                        </a:p>
                      </a:txBody>
                      <a:tcPr marL="144000" marR="0" marT="0" marB="0" anchor="ctr">
                        <a:lnL w="12700" cmpd="sng">
                          <a:noFill/>
                        </a:lnL>
                        <a:lnR w="12700" cmpd="sng">
                          <a:noFill/>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lnTlToBr w="12700" cmpd="sng">
                          <a:noFill/>
                          <a:prstDash val="solid"/>
                        </a:lnTlToBr>
                        <a:lnBlToTr w="12700" cmpd="sng">
                          <a:noFill/>
                          <a:prstDash val="solid"/>
                        </a:lnBlToTr>
                        <a:blipFill>
                          <a:blip r:embed="rId3"/>
                          <a:stretch>
                            <a:fillRect l="-153316" t="-9091" r="-130" b="-216970"/>
                          </a:stretch>
                        </a:blipFill>
                      </a:tcPr>
                    </a:tc>
                    <a:extLst>
                      <a:ext uri="{0D108BD9-81ED-4DB2-BD59-A6C34878D82A}">
                        <a16:rowId xmlns:a16="http://schemas.microsoft.com/office/drawing/2014/main" val="104818870"/>
                      </a:ext>
                    </a:extLst>
                  </a:tr>
                  <a:tr h="1005840">
                    <a:tc>
                      <a:txBody>
                        <a:bodyPr/>
                        <a:lstStyle/>
                        <a:p>
                          <a:r>
                            <a:rPr lang="ru-RU" sz="2200" dirty="0"/>
                            <a:t>Рассчитывается по усреднённой по всем размерам скоростью падения</a:t>
                          </a:r>
                        </a:p>
                      </a:txBody>
                      <a:tcPr marL="180000" marR="0" marT="0" marB="0" anchor="ctr">
                        <a:lnL w="12700" cmpd="sng">
                          <a:noFill/>
                        </a:lnL>
                        <a:lnR w="12700" cmpd="sng">
                          <a:noFill/>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ru-RU" sz="2200" b="1" kern="1200">
                              <a:solidFill>
                                <a:schemeClr val="bg1"/>
                              </a:solidFill>
                              <a:effectLst>
                                <a:outerShdw blurRad="38100" dist="38100" dir="2700000" algn="tl">
                                  <a:srgbClr val="000000">
                                    <a:alpha val="43137"/>
                                  </a:srgbClr>
                                </a:outerShdw>
                              </a:effectLst>
                              <a:latin typeface="+mn-lt"/>
                              <a:ea typeface="+mn-ea"/>
                              <a:cs typeface="+mn-cs"/>
                            </a:rPr>
                            <a:t>Осаждение</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ru-RU" sz="2200" dirty="0"/>
                            <a:t>Скорость</a:t>
                          </a:r>
                          <a:r>
                            <a:rPr lang="ru-RU" sz="2200" baseline="0" dirty="0"/>
                            <a:t> падения зависит от массы частиц и класса гидрометеора (его формы)</a:t>
                          </a:r>
                          <a:endParaRPr lang="ru-RU" sz="2200" dirty="0"/>
                        </a:p>
                      </a:txBody>
                      <a:tcPr marL="144000" marR="0" marT="0" marB="0" anchor="ctr">
                        <a:lnL w="12700" cmpd="sng">
                          <a:noFill/>
                        </a:lnL>
                        <a:lnR w="12700" cmpd="sng">
                          <a:noFill/>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4040926"/>
                      </a:ext>
                    </a:extLst>
                  </a:tr>
                  <a:tr h="1005840">
                    <a:tc>
                      <a:txBody>
                        <a:bodyPr/>
                        <a:lstStyle/>
                        <a:p>
                          <a:r>
                            <a:rPr lang="ru-RU" sz="2200" dirty="0"/>
                            <a:t>Рассчитываются путем усреднения по частицам, принадлежащим к одному классу</a:t>
                          </a:r>
                        </a:p>
                      </a:txBody>
                      <a:tcPr marL="180000" marR="0" marT="0" marB="0" anchor="ctr">
                        <a:lnL w="12700" cmpd="sng">
                          <a:noFill/>
                        </a:lnL>
                        <a:lnR w="12700" cmpd="sng">
                          <a:noFill/>
                        </a:lnR>
                        <a:lnT w="12700" cap="flat" cmpd="sng" algn="ctr">
                          <a:solidFill>
                            <a:srgbClr val="002060"/>
                          </a:solidFill>
                          <a:prstDash val="lgDash"/>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ru-RU" sz="2200" b="1" kern="1200" dirty="0">
                              <a:solidFill>
                                <a:schemeClr val="bg1"/>
                              </a:solidFill>
                              <a:effectLst>
                                <a:outerShdw blurRad="38100" dist="38100" dir="2700000" algn="tl">
                                  <a:srgbClr val="000000">
                                    <a:alpha val="43137"/>
                                  </a:srgbClr>
                                </a:outerShdw>
                              </a:effectLst>
                              <a:latin typeface="+mn-lt"/>
                              <a:ea typeface="+mn-ea"/>
                              <a:cs typeface="+mn-cs"/>
                            </a:rPr>
                            <a:t>Замерзание </a:t>
                          </a:r>
                          <a:br>
                            <a:rPr lang="en-US" sz="2200" b="1" kern="1200" dirty="0">
                              <a:solidFill>
                                <a:schemeClr val="bg1"/>
                              </a:solidFill>
                              <a:effectLst>
                                <a:outerShdw blurRad="38100" dist="38100" dir="2700000" algn="tl">
                                  <a:srgbClr val="000000">
                                    <a:alpha val="43137"/>
                                  </a:srgbClr>
                                </a:outerShdw>
                              </a:effectLst>
                              <a:latin typeface="+mn-lt"/>
                              <a:ea typeface="+mn-ea"/>
                              <a:cs typeface="+mn-cs"/>
                            </a:rPr>
                          </a:br>
                          <a:r>
                            <a:rPr lang="ru-RU" sz="2200" b="1" kern="1200" dirty="0">
                              <a:solidFill>
                                <a:schemeClr val="bg1"/>
                              </a:solidFill>
                              <a:effectLst>
                                <a:outerShdw blurRad="38100" dist="38100" dir="2700000" algn="tl">
                                  <a:srgbClr val="000000">
                                    <a:alpha val="43137"/>
                                  </a:srgbClr>
                                </a:outerShdw>
                              </a:effectLst>
                              <a:latin typeface="+mn-lt"/>
                              <a:ea typeface="+mn-ea"/>
                              <a:cs typeface="+mn-cs"/>
                            </a:rPr>
                            <a:t>и таяние</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ru-RU"/>
                        </a:p>
                      </a:txBody>
                      <a:tcPr marL="144000" marR="0" marT="0" marB="0" anchor="ctr">
                        <a:lnL w="12700" cmpd="sng">
                          <a:noFill/>
                        </a:lnL>
                        <a:lnR w="12700" cmpd="sng">
                          <a:noFill/>
                        </a:lnR>
                        <a:lnT w="12700" cap="flat" cmpd="sng" algn="ctr">
                          <a:solidFill>
                            <a:srgbClr val="002060"/>
                          </a:solidFill>
                          <a:prstDash val="lgDash"/>
                          <a:round/>
                          <a:headEnd type="none" w="med" len="med"/>
                          <a:tailEnd type="none" w="med" len="med"/>
                        </a:lnT>
                        <a:lnB w="12700" cmpd="sng">
                          <a:noFill/>
                        </a:lnB>
                        <a:lnTlToBr w="12700" cmpd="sng">
                          <a:noFill/>
                          <a:prstDash val="solid"/>
                        </a:lnTlToBr>
                        <a:lnBlToTr w="12700" cmpd="sng">
                          <a:noFill/>
                          <a:prstDash val="solid"/>
                        </a:lnBlToTr>
                        <a:blipFill>
                          <a:blip r:embed="rId3"/>
                          <a:stretch>
                            <a:fillRect l="-153316" t="-209697" r="-130" b="-16364"/>
                          </a:stretch>
                        </a:blipFill>
                      </a:tcPr>
                    </a:tc>
                    <a:extLst>
                      <a:ext uri="{0D108BD9-81ED-4DB2-BD59-A6C34878D82A}">
                        <a16:rowId xmlns:a16="http://schemas.microsoft.com/office/drawing/2014/main" val="2907133296"/>
                      </a:ext>
                    </a:extLst>
                  </a:tr>
                </a:tbl>
              </a:graphicData>
            </a:graphic>
          </p:graphicFrame>
        </mc:Fallback>
      </mc:AlternateContent>
    </p:spTree>
    <p:extLst>
      <p:ext uri="{BB962C8B-B14F-4D97-AF65-F5344CB8AC3E}">
        <p14:creationId xmlns:p14="http://schemas.microsoft.com/office/powerpoint/2010/main" val="3954232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79276" y="533991"/>
            <a:ext cx="4695568" cy="461665"/>
          </a:xfrm>
          <a:prstGeom prst="rect">
            <a:avLst/>
          </a:prstGeom>
          <a:noFill/>
        </p:spPr>
        <p:txBody>
          <a:bodyPr wrap="square" rtlCol="0">
            <a:spAutoFit/>
          </a:bodyPr>
          <a:lstStyle/>
          <a:p>
            <a:r>
              <a:rPr lang="ru-RU" sz="2400" u="sng" dirty="0">
                <a:solidFill>
                  <a:srgbClr val="002060"/>
                </a:solidFill>
                <a:cs typeface="Arial" panose="020B0604020202020204" pitchFamily="34" charset="0"/>
              </a:rPr>
              <a:t>Спектральные модели (</a:t>
            </a:r>
            <a:r>
              <a:rPr lang="en-US" sz="2400" b="1" u="sng" dirty="0">
                <a:solidFill>
                  <a:srgbClr val="002060"/>
                </a:solidFill>
                <a:cs typeface="Arial" panose="020B0604020202020204" pitchFamily="34" charset="0"/>
              </a:rPr>
              <a:t>bin</a:t>
            </a:r>
            <a:r>
              <a:rPr lang="ru-RU" sz="2400" u="sng" dirty="0">
                <a:solidFill>
                  <a:srgbClr val="002060"/>
                </a:solidFill>
                <a:cs typeface="Arial" panose="020B0604020202020204" pitchFamily="34" charset="0"/>
              </a:rPr>
              <a:t>-схемы) </a:t>
            </a:r>
          </a:p>
        </p:txBody>
      </p:sp>
      <p:sp>
        <p:nvSpPr>
          <p:cNvPr id="6" name="TextBox 5"/>
          <p:cNvSpPr txBox="1"/>
          <p:nvPr/>
        </p:nvSpPr>
        <p:spPr>
          <a:xfrm>
            <a:off x="393357" y="551646"/>
            <a:ext cx="4860324" cy="461665"/>
          </a:xfrm>
          <a:prstGeom prst="rect">
            <a:avLst/>
          </a:prstGeom>
          <a:noFill/>
        </p:spPr>
        <p:txBody>
          <a:bodyPr wrap="square" rtlCol="0">
            <a:spAutoFit/>
          </a:bodyPr>
          <a:lstStyle/>
          <a:p>
            <a:r>
              <a:rPr lang="ru-RU" sz="2400" u="sng" dirty="0">
                <a:solidFill>
                  <a:srgbClr val="002060"/>
                </a:solidFill>
                <a:cs typeface="Arial" panose="020B0604020202020204" pitchFamily="34" charset="0"/>
              </a:rPr>
              <a:t>Интегральные модели (</a:t>
            </a:r>
            <a:r>
              <a:rPr lang="en-US" sz="2400" b="1" u="sng" dirty="0">
                <a:solidFill>
                  <a:srgbClr val="002060"/>
                </a:solidFill>
                <a:cs typeface="Arial" panose="020B0604020202020204" pitchFamily="34" charset="0"/>
              </a:rPr>
              <a:t>bulk</a:t>
            </a:r>
            <a:r>
              <a:rPr lang="ru-RU" sz="2400" u="sng" dirty="0">
                <a:solidFill>
                  <a:srgbClr val="002060"/>
                </a:solidFill>
                <a:cs typeface="Arial" panose="020B0604020202020204" pitchFamily="34" charset="0"/>
              </a:rPr>
              <a:t>-схемы) </a:t>
            </a:r>
          </a:p>
        </p:txBody>
      </p:sp>
      <p:sp>
        <p:nvSpPr>
          <p:cNvPr id="7" name="TextBox 6"/>
          <p:cNvSpPr txBox="1"/>
          <p:nvPr/>
        </p:nvSpPr>
        <p:spPr>
          <a:xfrm>
            <a:off x="190499" y="1236405"/>
            <a:ext cx="7172327" cy="5170646"/>
          </a:xfrm>
          <a:prstGeom prst="rect">
            <a:avLst/>
          </a:prstGeom>
          <a:noFill/>
        </p:spPr>
        <p:txBody>
          <a:bodyPr wrap="square" rtlCol="0">
            <a:spAutoFit/>
          </a:bodyPr>
          <a:lstStyle/>
          <a:p>
            <a:pPr marL="285750" indent="-285750">
              <a:lnSpc>
                <a:spcPct val="150000"/>
              </a:lnSpc>
              <a:buFont typeface="Wingdings" panose="05000000000000000000" pitchFamily="2" charset="2"/>
              <a:buChar char="q"/>
            </a:pPr>
            <a:r>
              <a:rPr lang="en-US" sz="2200" dirty="0"/>
              <a:t>ICON</a:t>
            </a:r>
            <a:r>
              <a:rPr lang="ru-RU" sz="2200" dirty="0"/>
              <a:t>:</a:t>
            </a:r>
            <a:r>
              <a:rPr lang="en-US" sz="2200" dirty="0"/>
              <a:t> Seifert and</a:t>
            </a:r>
            <a:r>
              <a:rPr lang="ru-RU" sz="2200" dirty="0"/>
              <a:t> </a:t>
            </a:r>
            <a:r>
              <a:rPr lang="en-US" sz="2200" dirty="0" err="1"/>
              <a:t>Beheng</a:t>
            </a:r>
            <a:r>
              <a:rPr lang="en-US" sz="2200" dirty="0"/>
              <a:t> (2001)</a:t>
            </a:r>
            <a:r>
              <a:rPr lang="ru-RU" sz="2200" dirty="0"/>
              <a:t> – двух-моментная </a:t>
            </a:r>
          </a:p>
          <a:p>
            <a:pPr marL="285750" indent="-285750">
              <a:lnSpc>
                <a:spcPct val="150000"/>
              </a:lnSpc>
              <a:buFont typeface="Wingdings" panose="05000000000000000000" pitchFamily="2" charset="2"/>
              <a:buChar char="q"/>
            </a:pPr>
            <a:r>
              <a:rPr lang="en-US" sz="2200" dirty="0"/>
              <a:t>WRF: Hong and Lim (2006)  - WSM6 – </a:t>
            </a:r>
            <a:r>
              <a:rPr lang="ru-RU" sz="2200" dirty="0"/>
              <a:t>одно-моментная</a:t>
            </a:r>
          </a:p>
          <a:p>
            <a:pPr marL="285750" indent="-285750">
              <a:lnSpc>
                <a:spcPct val="150000"/>
              </a:lnSpc>
              <a:buFont typeface="Wingdings" panose="05000000000000000000" pitchFamily="2" charset="2"/>
              <a:buChar char="q"/>
            </a:pPr>
            <a:r>
              <a:rPr lang="en-US" sz="2200" dirty="0"/>
              <a:t>WRF:</a:t>
            </a:r>
            <a:r>
              <a:rPr lang="ru-RU" sz="2200" dirty="0"/>
              <a:t> </a:t>
            </a:r>
            <a:r>
              <a:rPr lang="en-US" sz="2200" dirty="0"/>
              <a:t>Morrison et al.</a:t>
            </a:r>
            <a:r>
              <a:rPr lang="ru-RU" sz="2200" dirty="0"/>
              <a:t> </a:t>
            </a:r>
            <a:r>
              <a:rPr lang="en-US" sz="2200" dirty="0"/>
              <a:t>(2005a, 2009a)</a:t>
            </a:r>
            <a:r>
              <a:rPr lang="ru-RU" sz="2200" dirty="0"/>
              <a:t> – двух-моментная</a:t>
            </a:r>
            <a:endParaRPr lang="en-US" sz="2200" dirty="0"/>
          </a:p>
          <a:p>
            <a:pPr marL="285750" indent="-285750">
              <a:lnSpc>
                <a:spcPct val="150000"/>
              </a:lnSpc>
              <a:buFont typeface="Wingdings" panose="05000000000000000000" pitchFamily="2" charset="2"/>
              <a:buChar char="q"/>
            </a:pPr>
            <a:r>
              <a:rPr lang="en-US" sz="2200" dirty="0"/>
              <a:t>NCAR Community Atmosphere Model (CAM): Morrison and </a:t>
            </a:r>
            <a:r>
              <a:rPr lang="en-US" sz="2200" dirty="0" err="1"/>
              <a:t>Gettelman</a:t>
            </a:r>
            <a:r>
              <a:rPr lang="en-US" sz="2200" dirty="0"/>
              <a:t> </a:t>
            </a:r>
            <a:r>
              <a:rPr lang="ru-RU" sz="2200" dirty="0"/>
              <a:t>(2008)</a:t>
            </a:r>
            <a:r>
              <a:rPr lang="en-US" sz="2200" dirty="0"/>
              <a:t>  </a:t>
            </a:r>
            <a:r>
              <a:rPr lang="ru-RU" sz="2200" dirty="0"/>
              <a:t>– двух-моментная</a:t>
            </a:r>
            <a:endParaRPr lang="en-US" sz="2200" dirty="0"/>
          </a:p>
          <a:p>
            <a:pPr marL="285750" indent="-285750">
              <a:lnSpc>
                <a:spcPct val="150000"/>
              </a:lnSpc>
              <a:buFont typeface="Wingdings" panose="05000000000000000000" pitchFamily="2" charset="2"/>
              <a:buChar char="q"/>
            </a:pPr>
            <a:r>
              <a:rPr lang="en-US" sz="2200" dirty="0" err="1"/>
              <a:t>Milbrandt</a:t>
            </a:r>
            <a:r>
              <a:rPr lang="en-US" sz="2200" dirty="0"/>
              <a:t> and</a:t>
            </a:r>
            <a:r>
              <a:rPr lang="ru-RU" sz="2200" dirty="0"/>
              <a:t> </a:t>
            </a:r>
            <a:r>
              <a:rPr lang="en-US" sz="2200" dirty="0"/>
              <a:t>Yau (2006)</a:t>
            </a:r>
            <a:r>
              <a:rPr lang="ru-RU" sz="2200" dirty="0"/>
              <a:t> – </a:t>
            </a:r>
            <a:r>
              <a:rPr lang="en-US" sz="2200" dirty="0"/>
              <a:t>MY2 –  </a:t>
            </a:r>
            <a:r>
              <a:rPr lang="ru-RU" sz="2200" dirty="0"/>
              <a:t>трех-моментная</a:t>
            </a:r>
          </a:p>
          <a:p>
            <a:pPr marL="285750" indent="-285750">
              <a:lnSpc>
                <a:spcPct val="150000"/>
              </a:lnSpc>
              <a:buFont typeface="Wingdings" panose="05000000000000000000" pitchFamily="2" charset="2"/>
              <a:buChar char="q"/>
            </a:pPr>
            <a:r>
              <a:rPr lang="en-US" sz="2200" dirty="0"/>
              <a:t>Morrison and</a:t>
            </a:r>
            <a:r>
              <a:rPr lang="ru-RU" sz="2200" dirty="0"/>
              <a:t> </a:t>
            </a:r>
            <a:r>
              <a:rPr lang="en-US" sz="2200" dirty="0"/>
              <a:t>Milbrandt</a:t>
            </a:r>
            <a:r>
              <a:rPr lang="ru-RU" sz="2200" dirty="0"/>
              <a:t> (2015), </a:t>
            </a:r>
            <a:r>
              <a:rPr lang="en-US" sz="2200" dirty="0"/>
              <a:t>Morrison et al.</a:t>
            </a:r>
            <a:r>
              <a:rPr lang="ru-RU" sz="2200" dirty="0"/>
              <a:t> (2015); </a:t>
            </a:r>
            <a:r>
              <a:rPr lang="en-US" sz="2200" dirty="0"/>
              <a:t>Milbrandt and</a:t>
            </a:r>
            <a:r>
              <a:rPr lang="ru-RU" sz="2200" dirty="0"/>
              <a:t> </a:t>
            </a:r>
            <a:r>
              <a:rPr lang="en-US" sz="2200" dirty="0"/>
              <a:t>Morrison</a:t>
            </a:r>
            <a:r>
              <a:rPr lang="ru-RU" sz="2200" dirty="0"/>
              <a:t> (2016)</a:t>
            </a:r>
            <a:r>
              <a:rPr lang="en-US" sz="2200" dirty="0"/>
              <a:t> – P3-</a:t>
            </a:r>
            <a:r>
              <a:rPr lang="ru-RU" sz="2200" dirty="0"/>
              <a:t>схема (</a:t>
            </a:r>
            <a:r>
              <a:rPr lang="en-US" sz="2200" dirty="0"/>
              <a:t>Predicted particle properties)</a:t>
            </a:r>
          </a:p>
          <a:p>
            <a:pPr marL="285750" indent="-285750">
              <a:lnSpc>
                <a:spcPct val="150000"/>
              </a:lnSpc>
              <a:buFont typeface="Wingdings" panose="05000000000000000000" pitchFamily="2" charset="2"/>
              <a:buChar char="q"/>
            </a:pPr>
            <a:r>
              <a:rPr lang="en-US" sz="2200" dirty="0"/>
              <a:t>…</a:t>
            </a:r>
            <a:endParaRPr lang="ru-RU" sz="2200" dirty="0"/>
          </a:p>
        </p:txBody>
      </p:sp>
      <p:cxnSp>
        <p:nvCxnSpPr>
          <p:cNvPr id="9" name="Соединительная линия уступом 8"/>
          <p:cNvCxnSpPr>
            <a:cxnSpLocks/>
            <a:endCxn id="10" idx="1"/>
          </p:cNvCxnSpPr>
          <p:nvPr/>
        </p:nvCxnSpPr>
        <p:spPr>
          <a:xfrm rot="16200000" flipH="1">
            <a:off x="6297021" y="2279649"/>
            <a:ext cx="3536674" cy="1052384"/>
          </a:xfrm>
          <a:prstGeom prst="bentConnector2">
            <a:avLst/>
          </a:prstGeom>
          <a:ln w="6032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591550" y="4189457"/>
            <a:ext cx="3600450" cy="769441"/>
          </a:xfrm>
          <a:prstGeom prst="rect">
            <a:avLst/>
          </a:prstGeom>
          <a:noFill/>
        </p:spPr>
        <p:txBody>
          <a:bodyPr wrap="square" rtlCol="0">
            <a:spAutoFit/>
          </a:bodyPr>
          <a:lstStyle/>
          <a:p>
            <a:r>
              <a:rPr lang="en-US" sz="2200" b="1" i="1" dirty="0"/>
              <a:t>fast-SBM</a:t>
            </a:r>
            <a:r>
              <a:rPr lang="en-US" sz="2200" i="1" dirty="0"/>
              <a:t> </a:t>
            </a:r>
            <a:br>
              <a:rPr lang="en-US" sz="2200" i="1" dirty="0"/>
            </a:br>
            <a:r>
              <a:rPr lang="en-US" sz="2200" i="1" dirty="0"/>
              <a:t>(</a:t>
            </a:r>
            <a:r>
              <a:rPr lang="en-US" sz="2200" dirty="0" err="1"/>
              <a:t>Khain</a:t>
            </a:r>
            <a:r>
              <a:rPr lang="en-US" sz="2200" dirty="0"/>
              <a:t> et al. 2004</a:t>
            </a:r>
            <a:r>
              <a:rPr lang="ru-RU" sz="2200" dirty="0"/>
              <a:t>,</a:t>
            </a:r>
            <a:r>
              <a:rPr lang="en-US" sz="2200" dirty="0"/>
              <a:t> 2008.)</a:t>
            </a:r>
            <a:endParaRPr lang="ru-RU" sz="2200" i="1" dirty="0"/>
          </a:p>
        </p:txBody>
      </p:sp>
      <p:sp>
        <p:nvSpPr>
          <p:cNvPr id="20" name="TextBox 19"/>
          <p:cNvSpPr txBox="1"/>
          <p:nvPr/>
        </p:nvSpPr>
        <p:spPr>
          <a:xfrm>
            <a:off x="8734425" y="4897343"/>
            <a:ext cx="2381250" cy="769441"/>
          </a:xfrm>
          <a:prstGeom prst="rect">
            <a:avLst/>
          </a:prstGeom>
          <a:noFill/>
        </p:spPr>
        <p:txBody>
          <a:bodyPr wrap="square" rtlCol="0">
            <a:spAutoFit/>
          </a:bodyPr>
          <a:lstStyle/>
          <a:p>
            <a:pPr marL="285750" indent="-285750">
              <a:buFont typeface="Wingdings" panose="05000000000000000000" pitchFamily="2" charset="2"/>
              <a:buChar char="Ø"/>
            </a:pPr>
            <a:r>
              <a:rPr lang="en-US" sz="2200" dirty="0"/>
              <a:t>WRF</a:t>
            </a:r>
          </a:p>
          <a:p>
            <a:pPr marL="285750" indent="-285750">
              <a:buFont typeface="Wingdings" panose="05000000000000000000" pitchFamily="2" charset="2"/>
              <a:buChar char="Ø"/>
            </a:pPr>
            <a:r>
              <a:rPr lang="en-US" sz="2200" dirty="0"/>
              <a:t>ICON (c </a:t>
            </a:r>
            <a:r>
              <a:rPr lang="ru-RU" sz="2200" dirty="0"/>
              <a:t>2025 г.)</a:t>
            </a:r>
          </a:p>
        </p:txBody>
      </p:sp>
      <p:sp>
        <p:nvSpPr>
          <p:cNvPr id="2" name="TextBox 1"/>
          <p:cNvSpPr txBox="1"/>
          <p:nvPr/>
        </p:nvSpPr>
        <p:spPr>
          <a:xfrm>
            <a:off x="9339580" y="1411818"/>
            <a:ext cx="1623060" cy="1477328"/>
          </a:xfrm>
          <a:prstGeom prst="rect">
            <a:avLst/>
          </a:prstGeom>
          <a:noFill/>
        </p:spPr>
        <p:txBody>
          <a:bodyPr wrap="square" rtlCol="0">
            <a:spAutoFit/>
          </a:bodyPr>
          <a:lstStyle/>
          <a:p>
            <a:pPr marL="285750" indent="-285750">
              <a:buFont typeface="Wingdings" panose="05000000000000000000" pitchFamily="2" charset="2"/>
              <a:buChar char="Ø"/>
            </a:pPr>
            <a:r>
              <a:rPr lang="en-US" dirty="0"/>
              <a:t>WRF</a:t>
            </a:r>
          </a:p>
          <a:p>
            <a:pPr marL="285750" indent="-285750">
              <a:buFont typeface="Wingdings" panose="05000000000000000000" pitchFamily="2" charset="2"/>
              <a:buChar char="Ø"/>
            </a:pPr>
            <a:r>
              <a:rPr lang="en-US" dirty="0"/>
              <a:t>SAM</a:t>
            </a:r>
          </a:p>
          <a:p>
            <a:pPr marL="285750" indent="-285750">
              <a:buFont typeface="Wingdings" panose="05000000000000000000" pitchFamily="2" charset="2"/>
              <a:buChar char="Ø"/>
            </a:pPr>
            <a:r>
              <a:rPr lang="en-US" dirty="0"/>
              <a:t>RAMS</a:t>
            </a:r>
          </a:p>
          <a:p>
            <a:pPr marL="285750" indent="-285750">
              <a:buFont typeface="Wingdings" panose="05000000000000000000" pitchFamily="2" charset="2"/>
              <a:buChar char="Ø"/>
            </a:pPr>
            <a:r>
              <a:rPr lang="en-US" dirty="0"/>
              <a:t>JMA–NHM</a:t>
            </a:r>
          </a:p>
          <a:p>
            <a:pPr marL="285750" indent="-285750">
              <a:buFont typeface="Wingdings" panose="05000000000000000000" pitchFamily="2" charset="2"/>
              <a:buChar char="Ø"/>
            </a:pPr>
            <a:r>
              <a:rPr lang="en-US" dirty="0"/>
              <a:t>HUCM</a:t>
            </a:r>
            <a:endParaRPr lang="ru-RU" dirty="0"/>
          </a:p>
        </p:txBody>
      </p:sp>
      <p:cxnSp>
        <p:nvCxnSpPr>
          <p:cNvPr id="11" name="Соединительная линия уступом 10"/>
          <p:cNvCxnSpPr>
            <a:cxnSpLocks/>
            <a:endCxn id="16" idx="1"/>
          </p:cNvCxnSpPr>
          <p:nvPr/>
        </p:nvCxnSpPr>
        <p:spPr>
          <a:xfrm rot="16200000" flipH="1">
            <a:off x="7284904" y="1606278"/>
            <a:ext cx="1921142" cy="844550"/>
          </a:xfrm>
          <a:prstGeom prst="bentConnector2">
            <a:avLst/>
          </a:prstGeom>
          <a:ln w="6032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667750" y="2773680"/>
            <a:ext cx="3207094" cy="430887"/>
          </a:xfrm>
          <a:prstGeom prst="rect">
            <a:avLst/>
          </a:prstGeom>
          <a:noFill/>
        </p:spPr>
        <p:txBody>
          <a:bodyPr wrap="square" rtlCol="0">
            <a:spAutoFit/>
          </a:bodyPr>
          <a:lstStyle/>
          <a:p>
            <a:r>
              <a:rPr lang="ru-RU" sz="2200" dirty="0"/>
              <a:t>метод моментов (</a:t>
            </a:r>
            <a:r>
              <a:rPr lang="en-US" sz="2200" dirty="0"/>
              <a:t>MMM)</a:t>
            </a:r>
            <a:endParaRPr lang="ru-RU" sz="2200" dirty="0"/>
          </a:p>
        </p:txBody>
      </p:sp>
      <p:sp>
        <p:nvSpPr>
          <p:cNvPr id="23" name="TextBox 22"/>
          <p:cNvSpPr txBox="1"/>
          <p:nvPr/>
        </p:nvSpPr>
        <p:spPr>
          <a:xfrm>
            <a:off x="8667750" y="1411818"/>
            <a:ext cx="3207094" cy="430887"/>
          </a:xfrm>
          <a:prstGeom prst="rect">
            <a:avLst/>
          </a:prstGeom>
          <a:noFill/>
        </p:spPr>
        <p:txBody>
          <a:bodyPr wrap="square" rtlCol="0">
            <a:spAutoFit/>
          </a:bodyPr>
          <a:lstStyle/>
          <a:p>
            <a:r>
              <a:rPr lang="en-US" sz="2200" dirty="0"/>
              <a:t>SBM</a:t>
            </a:r>
            <a:endParaRPr lang="ru-RU" sz="2200" dirty="0"/>
          </a:p>
        </p:txBody>
      </p:sp>
      <p:cxnSp>
        <p:nvCxnSpPr>
          <p:cNvPr id="24" name="Соединительная линия уступом 23"/>
          <p:cNvCxnSpPr>
            <a:cxnSpLocks/>
            <a:endCxn id="23" idx="1"/>
          </p:cNvCxnSpPr>
          <p:nvPr/>
        </p:nvCxnSpPr>
        <p:spPr>
          <a:xfrm>
            <a:off x="7995920" y="1072203"/>
            <a:ext cx="671830" cy="555059"/>
          </a:xfrm>
          <a:prstGeom prst="bentConnector3">
            <a:avLst>
              <a:gd name="adj1" fmla="val 4631"/>
            </a:avLst>
          </a:prstGeom>
          <a:ln w="6032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9339580" y="3181374"/>
            <a:ext cx="1623060" cy="923330"/>
          </a:xfrm>
          <a:prstGeom prst="rect">
            <a:avLst/>
          </a:prstGeom>
          <a:noFill/>
        </p:spPr>
        <p:txBody>
          <a:bodyPr wrap="square" rtlCol="0">
            <a:spAutoFit/>
          </a:bodyPr>
          <a:lstStyle/>
          <a:p>
            <a:pPr marL="285750" indent="-285750">
              <a:buFont typeface="Wingdings" panose="05000000000000000000" pitchFamily="2" charset="2"/>
              <a:buChar char="Ø"/>
            </a:pPr>
            <a:r>
              <a:rPr lang="en-US" dirty="0"/>
              <a:t>TAU</a:t>
            </a:r>
          </a:p>
          <a:p>
            <a:pPr marL="285750" indent="-285750">
              <a:buFont typeface="Wingdings" panose="05000000000000000000" pitchFamily="2" charset="2"/>
              <a:buChar char="Ø"/>
            </a:pPr>
            <a:r>
              <a:rPr lang="en-US" dirty="0"/>
              <a:t>UWNMS</a:t>
            </a:r>
          </a:p>
          <a:p>
            <a:pPr marL="285750" indent="-285750">
              <a:buFont typeface="Wingdings" panose="05000000000000000000" pitchFamily="2" charset="2"/>
              <a:buChar char="Ø"/>
            </a:pPr>
            <a:r>
              <a:rPr lang="en-US" dirty="0"/>
              <a:t>WRF</a:t>
            </a:r>
          </a:p>
        </p:txBody>
      </p:sp>
      <p:sp>
        <p:nvSpPr>
          <p:cNvPr id="39" name="TextBox 38"/>
          <p:cNvSpPr txBox="1"/>
          <p:nvPr/>
        </p:nvSpPr>
        <p:spPr>
          <a:xfrm>
            <a:off x="0" y="80938"/>
            <a:ext cx="12192000" cy="461665"/>
          </a:xfrm>
          <a:prstGeom prst="rect">
            <a:avLst/>
          </a:prstGeom>
          <a:noFill/>
        </p:spPr>
        <p:txBody>
          <a:bodyPr wrap="square" rtlCol="0">
            <a:spAutoFit/>
          </a:bodyPr>
          <a:lstStyle/>
          <a:p>
            <a:pPr algn="ctr"/>
            <a:r>
              <a:rPr lang="ru-RU" sz="2400" b="1" dirty="0"/>
              <a:t>Два подхода к представлению микрофизики облачности</a:t>
            </a:r>
          </a:p>
        </p:txBody>
      </p:sp>
      <p:sp>
        <p:nvSpPr>
          <p:cNvPr id="3" name="Номер слайда 2">
            <a:extLst>
              <a:ext uri="{FF2B5EF4-FFF2-40B4-BE49-F238E27FC236}">
                <a16:creationId xmlns:a16="http://schemas.microsoft.com/office/drawing/2014/main" id="{4B6F635F-D689-02DD-CEEB-5A88C8473782}"/>
              </a:ext>
            </a:extLst>
          </p:cNvPr>
          <p:cNvSpPr>
            <a:spLocks noGrp="1"/>
          </p:cNvSpPr>
          <p:nvPr>
            <p:ph type="sldNum" sz="quarter" idx="12"/>
          </p:nvPr>
        </p:nvSpPr>
        <p:spPr/>
        <p:txBody>
          <a:bodyPr/>
          <a:lstStyle/>
          <a:p>
            <a:fld id="{63FD4D05-77BA-4CC3-80CC-49ECE376452C}" type="slidenum">
              <a:rPr lang="ru-RU" smtClean="0"/>
              <a:t>17</a:t>
            </a:fld>
            <a:endParaRPr lang="ru-RU"/>
          </a:p>
        </p:txBody>
      </p:sp>
    </p:spTree>
    <p:extLst>
      <p:ext uri="{BB962C8B-B14F-4D97-AF65-F5344CB8AC3E}">
        <p14:creationId xmlns:p14="http://schemas.microsoft.com/office/powerpoint/2010/main" val="1021458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ADAB7B5D-12D9-47EE-821B-024B5DF66F07}"/>
              </a:ext>
            </a:extLst>
          </p:cNvPr>
          <p:cNvPicPr>
            <a:picLocks noChangeAspect="1"/>
          </p:cNvPicPr>
          <p:nvPr/>
        </p:nvPicPr>
        <p:blipFill>
          <a:blip r:embed="rId3"/>
          <a:stretch>
            <a:fillRect/>
          </a:stretch>
        </p:blipFill>
        <p:spPr>
          <a:xfrm>
            <a:off x="473964" y="702271"/>
            <a:ext cx="6395504" cy="5509092"/>
          </a:xfrm>
          <a:prstGeom prst="rect">
            <a:avLst/>
          </a:prstGeom>
        </p:spPr>
      </p:pic>
      <p:sp>
        <p:nvSpPr>
          <p:cNvPr id="2" name="Прямоугольник 1"/>
          <p:cNvSpPr/>
          <p:nvPr/>
        </p:nvSpPr>
        <p:spPr>
          <a:xfrm>
            <a:off x="5559838" y="6056938"/>
            <a:ext cx="6356923" cy="369332"/>
          </a:xfrm>
          <a:prstGeom prst="rect">
            <a:avLst/>
          </a:prstGeom>
        </p:spPr>
        <p:txBody>
          <a:bodyPr wrap="square">
            <a:spAutoFit/>
          </a:bodyPr>
          <a:lstStyle/>
          <a:p>
            <a:r>
              <a:rPr lang="en-US" dirty="0" err="1"/>
              <a:t>Khain</a:t>
            </a:r>
            <a:r>
              <a:rPr lang="en-US" dirty="0"/>
              <a:t> P, </a:t>
            </a:r>
            <a:r>
              <a:rPr lang="en-US" dirty="0" err="1"/>
              <a:t>Shpund</a:t>
            </a:r>
            <a:r>
              <a:rPr lang="en-US" dirty="0"/>
              <a:t> J, Levi Y, </a:t>
            </a:r>
            <a:r>
              <a:rPr lang="en-US" dirty="0" err="1"/>
              <a:t>Khain</a:t>
            </a:r>
            <a:r>
              <a:rPr lang="en-US" dirty="0"/>
              <a:t> A,  Atmos. Res. 2022, 279, 106388.</a:t>
            </a:r>
          </a:p>
        </p:txBody>
      </p:sp>
      <p:sp>
        <p:nvSpPr>
          <p:cNvPr id="7" name="TextBox 6"/>
          <p:cNvSpPr txBox="1"/>
          <p:nvPr/>
        </p:nvSpPr>
        <p:spPr>
          <a:xfrm>
            <a:off x="6936143" y="983243"/>
            <a:ext cx="5170132" cy="3908762"/>
          </a:xfrm>
          <a:prstGeom prst="rect">
            <a:avLst/>
          </a:prstGeom>
          <a:noFill/>
          <a:ln w="19050">
            <a:solidFill>
              <a:srgbClr val="00B050"/>
            </a:solidFill>
          </a:ln>
        </p:spPr>
        <p:txBody>
          <a:bodyPr wrap="square" rtlCol="0">
            <a:spAutoFit/>
          </a:bodyPr>
          <a:lstStyle/>
          <a:p>
            <a:r>
              <a:rPr lang="ru-RU" sz="2400" b="1" dirty="0"/>
              <a:t>Рассчитываются 4 функции распределения</a:t>
            </a:r>
            <a:endParaRPr lang="en-US" sz="2400" b="1" dirty="0"/>
          </a:p>
          <a:p>
            <a:r>
              <a:rPr lang="en-US" sz="3200" i="1" dirty="0" err="1"/>
              <a:t>f</a:t>
            </a:r>
            <a:r>
              <a:rPr lang="en-US" sz="2400" baseline="-25000" dirty="0" err="1"/>
              <a:t>drop+rain</a:t>
            </a:r>
            <a:r>
              <a:rPr lang="en-US" sz="2400" dirty="0"/>
              <a:t>(m):     33 bins for drops </a:t>
            </a:r>
            <a:br>
              <a:rPr lang="en-US" sz="2400" dirty="0"/>
            </a:br>
            <a:r>
              <a:rPr lang="en-US" sz="2400" dirty="0"/>
              <a:t>                           </a:t>
            </a:r>
            <a:r>
              <a:rPr lang="en-US" dirty="0"/>
              <a:t>(cloud and rain water)</a:t>
            </a:r>
            <a:endParaRPr lang="en-US" sz="2400" dirty="0"/>
          </a:p>
          <a:p>
            <a:r>
              <a:rPr lang="en-US" sz="3200" i="1" dirty="0" err="1"/>
              <a:t>f</a:t>
            </a:r>
            <a:r>
              <a:rPr lang="en-US" sz="2400" baseline="-25000" dirty="0" err="1"/>
              <a:t>ice+snow</a:t>
            </a:r>
            <a:r>
              <a:rPr lang="en-US" sz="2400" dirty="0"/>
              <a:t>(m):      33 bins for ice crystals</a:t>
            </a:r>
            <a:br>
              <a:rPr lang="en-US" sz="2400" dirty="0"/>
            </a:br>
            <a:r>
              <a:rPr lang="en-US" sz="2400" dirty="0"/>
              <a:t>                            </a:t>
            </a:r>
            <a:r>
              <a:rPr lang="en-US" dirty="0"/>
              <a:t>(cloud ice and snow)</a:t>
            </a:r>
            <a:endParaRPr lang="en-US" sz="2400" dirty="0"/>
          </a:p>
          <a:p>
            <a:r>
              <a:rPr lang="en-US" sz="3200" i="1" dirty="0" err="1"/>
              <a:t>f</a:t>
            </a:r>
            <a:r>
              <a:rPr lang="en-US" sz="2400" baseline="-25000" dirty="0" err="1"/>
              <a:t>grau</a:t>
            </a:r>
            <a:r>
              <a:rPr lang="en-US" sz="2400" baseline="-25000" dirty="0"/>
              <a:t>/hail</a:t>
            </a:r>
            <a:r>
              <a:rPr lang="en-US" sz="2400" dirty="0"/>
              <a:t>(m):      33 bins for graupel or hail</a:t>
            </a:r>
          </a:p>
          <a:p>
            <a:r>
              <a:rPr lang="en-US" sz="3200" i="1" dirty="0" err="1"/>
              <a:t>f</a:t>
            </a:r>
            <a:r>
              <a:rPr lang="en-US" sz="2400" baseline="-25000" dirty="0" err="1"/>
              <a:t>ccn</a:t>
            </a:r>
            <a:r>
              <a:rPr lang="en-US" sz="2400" dirty="0"/>
              <a:t>(m):	             33 bins for CCN</a:t>
            </a:r>
            <a:br>
              <a:rPr lang="en-US" sz="2400" dirty="0"/>
            </a:br>
            <a:r>
              <a:rPr lang="en-US" sz="2400" dirty="0"/>
              <a:t>                           concentration</a:t>
            </a:r>
          </a:p>
        </p:txBody>
      </p:sp>
      <p:sp>
        <p:nvSpPr>
          <p:cNvPr id="8" name="TextBox 7"/>
          <p:cNvSpPr txBox="1"/>
          <p:nvPr/>
        </p:nvSpPr>
        <p:spPr>
          <a:xfrm>
            <a:off x="0" y="80938"/>
            <a:ext cx="12192000" cy="461665"/>
          </a:xfrm>
          <a:prstGeom prst="rect">
            <a:avLst/>
          </a:prstGeom>
          <a:noFill/>
        </p:spPr>
        <p:txBody>
          <a:bodyPr wrap="square" rtlCol="0">
            <a:spAutoFit/>
          </a:bodyPr>
          <a:lstStyle/>
          <a:p>
            <a:pPr algn="ctr"/>
            <a:r>
              <a:rPr lang="ru-RU" sz="2400" b="1" dirty="0"/>
              <a:t>Два подхода к представлению микрофизики облачности</a:t>
            </a:r>
          </a:p>
        </p:txBody>
      </p:sp>
      <p:sp>
        <p:nvSpPr>
          <p:cNvPr id="9" name="Прямоугольник 8"/>
          <p:cNvSpPr/>
          <p:nvPr/>
        </p:nvSpPr>
        <p:spPr>
          <a:xfrm>
            <a:off x="1320234" y="487364"/>
            <a:ext cx="5341078" cy="369332"/>
          </a:xfrm>
          <a:prstGeom prst="rect">
            <a:avLst/>
          </a:prstGeom>
        </p:spPr>
        <p:txBody>
          <a:bodyPr wrap="none">
            <a:spAutoFit/>
          </a:bodyPr>
          <a:lstStyle/>
          <a:p>
            <a:r>
              <a:rPr lang="ru-RU" b="1" i="1" dirty="0"/>
              <a:t>Идеализированные эксперименты с </a:t>
            </a:r>
            <a:r>
              <a:rPr lang="ru-RU" b="1" i="1" dirty="0" err="1"/>
              <a:t>суперячейкой</a:t>
            </a:r>
            <a:endParaRPr lang="en-US" b="1" i="1" dirty="0"/>
          </a:p>
        </p:txBody>
      </p:sp>
      <p:sp>
        <p:nvSpPr>
          <p:cNvPr id="5" name="Стрелка: влево 4">
            <a:extLst>
              <a:ext uri="{FF2B5EF4-FFF2-40B4-BE49-F238E27FC236}">
                <a16:creationId xmlns:a16="http://schemas.microsoft.com/office/drawing/2014/main" id="{C96EB36D-9147-CBF5-5CE3-F9B8BB1779EE}"/>
              </a:ext>
            </a:extLst>
          </p:cNvPr>
          <p:cNvSpPr/>
          <p:nvPr/>
        </p:nvSpPr>
        <p:spPr>
          <a:xfrm>
            <a:off x="6782970" y="4844818"/>
            <a:ext cx="5323305" cy="1052452"/>
          </a:xfrm>
          <a:prstGeom prst="leftArrow">
            <a:avLst>
              <a:gd name="adj1" fmla="val 66437"/>
              <a:gd name="adj2" fmla="val 12219"/>
            </a:avLst>
          </a:prstGeom>
          <a:solidFill>
            <a:schemeClr val="accent1">
              <a:alpha val="5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dirty="0">
                <a:solidFill>
                  <a:srgbClr val="002060"/>
                </a:solidFill>
              </a:rPr>
              <a:t>Суммарные осадки за 2,5 ч интегрирования модели с шагами по времени  2, 5 и 10 сек</a:t>
            </a:r>
          </a:p>
        </p:txBody>
      </p:sp>
      <p:sp>
        <p:nvSpPr>
          <p:cNvPr id="6" name="TextBox 5">
            <a:extLst>
              <a:ext uri="{FF2B5EF4-FFF2-40B4-BE49-F238E27FC236}">
                <a16:creationId xmlns:a16="http://schemas.microsoft.com/office/drawing/2014/main" id="{3F4DFB6A-B70B-B61F-0AED-C2989B58E073}"/>
              </a:ext>
            </a:extLst>
          </p:cNvPr>
          <p:cNvSpPr txBox="1"/>
          <p:nvPr/>
        </p:nvSpPr>
        <p:spPr>
          <a:xfrm>
            <a:off x="0" y="1300480"/>
            <a:ext cx="914400" cy="369332"/>
          </a:xfrm>
          <a:prstGeom prst="rect">
            <a:avLst/>
          </a:prstGeom>
          <a:noFill/>
        </p:spPr>
        <p:txBody>
          <a:bodyPr wrap="square" rtlCol="0">
            <a:spAutoFit/>
          </a:bodyPr>
          <a:lstStyle/>
          <a:p>
            <a:r>
              <a:rPr lang="en-US" b="1" dirty="0">
                <a:solidFill>
                  <a:srgbClr val="002060"/>
                </a:solidFill>
              </a:rPr>
              <a:t>2MOM</a:t>
            </a:r>
            <a:endParaRPr lang="ru-RU" b="1" dirty="0">
              <a:solidFill>
                <a:srgbClr val="002060"/>
              </a:solidFill>
            </a:endParaRPr>
          </a:p>
        </p:txBody>
      </p:sp>
      <p:sp>
        <p:nvSpPr>
          <p:cNvPr id="10" name="TextBox 9">
            <a:extLst>
              <a:ext uri="{FF2B5EF4-FFF2-40B4-BE49-F238E27FC236}">
                <a16:creationId xmlns:a16="http://schemas.microsoft.com/office/drawing/2014/main" id="{0B8688DB-AEE0-49AD-1732-D06465A6CE8C}"/>
              </a:ext>
            </a:extLst>
          </p:cNvPr>
          <p:cNvSpPr txBox="1"/>
          <p:nvPr/>
        </p:nvSpPr>
        <p:spPr>
          <a:xfrm>
            <a:off x="-4191" y="4045064"/>
            <a:ext cx="914400" cy="646331"/>
          </a:xfrm>
          <a:prstGeom prst="rect">
            <a:avLst/>
          </a:prstGeom>
          <a:noFill/>
        </p:spPr>
        <p:txBody>
          <a:bodyPr wrap="square" rtlCol="0">
            <a:spAutoFit/>
          </a:bodyPr>
          <a:lstStyle/>
          <a:p>
            <a:r>
              <a:rPr lang="en-US" b="1" dirty="0">
                <a:solidFill>
                  <a:srgbClr val="002060"/>
                </a:solidFill>
              </a:rPr>
              <a:t>fast –SBM</a:t>
            </a:r>
            <a:endParaRPr lang="ru-RU" b="1" dirty="0">
              <a:solidFill>
                <a:srgbClr val="002060"/>
              </a:solidFill>
            </a:endParaRPr>
          </a:p>
        </p:txBody>
      </p:sp>
      <p:sp>
        <p:nvSpPr>
          <p:cNvPr id="4" name="Номер слайда 3">
            <a:extLst>
              <a:ext uri="{FF2B5EF4-FFF2-40B4-BE49-F238E27FC236}">
                <a16:creationId xmlns:a16="http://schemas.microsoft.com/office/drawing/2014/main" id="{DA35F0B5-3EB8-B00E-2937-692A608F9A00}"/>
              </a:ext>
            </a:extLst>
          </p:cNvPr>
          <p:cNvSpPr>
            <a:spLocks noGrp="1"/>
          </p:cNvSpPr>
          <p:nvPr>
            <p:ph type="sldNum" sz="quarter" idx="12"/>
          </p:nvPr>
        </p:nvSpPr>
        <p:spPr/>
        <p:txBody>
          <a:bodyPr/>
          <a:lstStyle/>
          <a:p>
            <a:fld id="{63FD4D05-77BA-4CC3-80CC-49ECE376452C}" type="slidenum">
              <a:rPr lang="ru-RU" smtClean="0"/>
              <a:t>18</a:t>
            </a:fld>
            <a:endParaRPr lang="ru-RU"/>
          </a:p>
        </p:txBody>
      </p:sp>
    </p:spTree>
    <p:extLst>
      <p:ext uri="{BB962C8B-B14F-4D97-AF65-F5344CB8AC3E}">
        <p14:creationId xmlns:p14="http://schemas.microsoft.com/office/powerpoint/2010/main" val="2661204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99354" y="626973"/>
            <a:ext cx="11913537" cy="5328998"/>
          </a:xfrm>
          <a:prstGeom prst="rect">
            <a:avLst/>
          </a:prstGeom>
          <a:solidFill>
            <a:schemeClr val="accent1">
              <a:lumMod val="20000"/>
              <a:lumOff val="80000"/>
            </a:schemeClr>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 name="Группа 3"/>
          <p:cNvGrpSpPr/>
          <p:nvPr/>
        </p:nvGrpSpPr>
        <p:grpSpPr>
          <a:xfrm>
            <a:off x="205157" y="793217"/>
            <a:ext cx="11807734" cy="5162754"/>
            <a:chOff x="8709" y="427713"/>
            <a:chExt cx="12004183" cy="5230799"/>
          </a:xfrm>
        </p:grpSpPr>
        <p:pic>
          <p:nvPicPr>
            <p:cNvPr id="27" name="תמונה 28">
              <a:extLst>
                <a:ext uri="{FF2B5EF4-FFF2-40B4-BE49-F238E27FC236}">
                  <a16:creationId xmlns:a16="http://schemas.microsoft.com/office/drawing/2014/main" id="{1ADA7CF7-7AD4-42BC-ACDD-C15E5276A6F4}"/>
                </a:ext>
              </a:extLst>
            </p:cNvPr>
            <p:cNvPicPr>
              <a:picLocks noChangeAspect="1"/>
            </p:cNvPicPr>
            <p:nvPr/>
          </p:nvPicPr>
          <p:blipFill rotWithShape="1">
            <a:blip r:embed="rId2">
              <a:extLst>
                <a:ext uri="{28A0092B-C50C-407E-A947-70E740481C1C}">
                  <a14:useLocalDpi xmlns:a14="http://schemas.microsoft.com/office/drawing/2010/main" val="0"/>
                </a:ext>
              </a:extLst>
            </a:blip>
            <a:srcRect t="3224"/>
            <a:stretch/>
          </p:blipFill>
          <p:spPr>
            <a:xfrm>
              <a:off x="8709" y="427713"/>
              <a:ext cx="8072499" cy="5056482"/>
            </a:xfrm>
            <a:prstGeom prst="rect">
              <a:avLst/>
            </a:prstGeom>
          </p:spPr>
        </p:pic>
        <p:pic>
          <p:nvPicPr>
            <p:cNvPr id="28" name="תמונה 1">
              <a:extLst>
                <a:ext uri="{FF2B5EF4-FFF2-40B4-BE49-F238E27FC236}">
                  <a16:creationId xmlns:a16="http://schemas.microsoft.com/office/drawing/2014/main" id="{510490CA-A960-4C94-A96D-1D04C85161D6}"/>
                </a:ext>
              </a:extLst>
            </p:cNvPr>
            <p:cNvPicPr>
              <a:picLocks noChangeAspect="1"/>
            </p:cNvPicPr>
            <p:nvPr/>
          </p:nvPicPr>
          <p:blipFill rotWithShape="1">
            <a:blip r:embed="rId3"/>
            <a:srcRect l="53829" t="50162" r="11387" b="12360"/>
            <a:stretch/>
          </p:blipFill>
          <p:spPr>
            <a:xfrm>
              <a:off x="9553302" y="2166551"/>
              <a:ext cx="1987909" cy="2141837"/>
            </a:xfrm>
            <a:prstGeom prst="rect">
              <a:avLst/>
            </a:prstGeom>
          </p:spPr>
        </p:pic>
        <p:pic>
          <p:nvPicPr>
            <p:cNvPr id="30" name="תמונה 4">
              <a:extLst>
                <a:ext uri="{FF2B5EF4-FFF2-40B4-BE49-F238E27FC236}">
                  <a16:creationId xmlns:a16="http://schemas.microsoft.com/office/drawing/2014/main" id="{C3A0080A-0DE5-47CC-AFA3-034700428082}"/>
                </a:ext>
              </a:extLst>
            </p:cNvPr>
            <p:cNvPicPr>
              <a:picLocks noChangeAspect="1"/>
            </p:cNvPicPr>
            <p:nvPr/>
          </p:nvPicPr>
          <p:blipFill rotWithShape="1">
            <a:blip r:embed="rId4">
              <a:extLst>
                <a:ext uri="{28A0092B-C50C-407E-A947-70E740481C1C}">
                  <a14:useLocalDpi xmlns:a14="http://schemas.microsoft.com/office/drawing/2010/main" val="0"/>
                </a:ext>
              </a:extLst>
            </a:blip>
            <a:srcRect t="19936"/>
            <a:stretch/>
          </p:blipFill>
          <p:spPr>
            <a:xfrm>
              <a:off x="7548076" y="2269406"/>
              <a:ext cx="1714500" cy="2745377"/>
            </a:xfrm>
            <a:prstGeom prst="rect">
              <a:avLst/>
            </a:prstGeom>
          </p:spPr>
        </p:pic>
        <p:grpSp>
          <p:nvGrpSpPr>
            <p:cNvPr id="39" name="קבוצה 11">
              <a:extLst>
                <a:ext uri="{FF2B5EF4-FFF2-40B4-BE49-F238E27FC236}">
                  <a16:creationId xmlns:a16="http://schemas.microsoft.com/office/drawing/2014/main" id="{78F4E3EB-4BC2-438A-AAAC-DD0976408D62}"/>
                </a:ext>
              </a:extLst>
            </p:cNvPr>
            <p:cNvGrpSpPr/>
            <p:nvPr/>
          </p:nvGrpSpPr>
          <p:grpSpPr>
            <a:xfrm>
              <a:off x="9858558" y="1495456"/>
              <a:ext cx="2154334" cy="3050838"/>
              <a:chOff x="9858558" y="2195672"/>
              <a:chExt cx="2154334" cy="3050838"/>
            </a:xfrm>
          </p:grpSpPr>
          <p:pic>
            <p:nvPicPr>
              <p:cNvPr id="40" name="תמונה 12">
                <a:extLst>
                  <a:ext uri="{FF2B5EF4-FFF2-40B4-BE49-F238E27FC236}">
                    <a16:creationId xmlns:a16="http://schemas.microsoft.com/office/drawing/2014/main" id="{7607445F-5096-4179-9EB2-C23F2C0C5A11}"/>
                  </a:ext>
                </a:extLst>
              </p:cNvPr>
              <p:cNvPicPr>
                <a:picLocks noChangeAspect="1"/>
              </p:cNvPicPr>
              <p:nvPr/>
            </p:nvPicPr>
            <p:blipFill rotWithShape="1">
              <a:blip r:embed="rId5"/>
              <a:srcRect l="9304"/>
              <a:stretch/>
            </p:blipFill>
            <p:spPr>
              <a:xfrm>
                <a:off x="11611500" y="2628860"/>
                <a:ext cx="401392" cy="2617650"/>
              </a:xfrm>
              <a:prstGeom prst="rect">
                <a:avLst/>
              </a:prstGeom>
            </p:spPr>
          </p:pic>
          <p:sp>
            <p:nvSpPr>
              <p:cNvPr id="41" name="TextBox 40">
                <a:extLst>
                  <a:ext uri="{FF2B5EF4-FFF2-40B4-BE49-F238E27FC236}">
                    <a16:creationId xmlns:a16="http://schemas.microsoft.com/office/drawing/2014/main" id="{6DDF06EF-22F2-4834-896B-EB291A309F6A}"/>
                  </a:ext>
                </a:extLst>
              </p:cNvPr>
              <p:cNvSpPr txBox="1"/>
              <p:nvPr/>
            </p:nvSpPr>
            <p:spPr>
              <a:xfrm>
                <a:off x="9858558" y="2195672"/>
                <a:ext cx="1621851" cy="654850"/>
              </a:xfrm>
              <a:prstGeom prst="rect">
                <a:avLst/>
              </a:prstGeom>
              <a:noFill/>
            </p:spPr>
            <p:txBody>
              <a:bodyPr wrap="none" rtlCol="0">
                <a:spAutoFit/>
              </a:bodyPr>
              <a:lstStyle/>
              <a:p>
                <a:r>
                  <a:rPr lang="en-US" dirty="0"/>
                  <a:t>Cloud top T(C)</a:t>
                </a:r>
                <a:r>
                  <a:rPr lang="ru-RU" dirty="0"/>
                  <a:t/>
                </a:r>
                <a:br>
                  <a:rPr lang="ru-RU" dirty="0"/>
                </a:br>
                <a:r>
                  <a:rPr lang="en-US" i="1" dirty="0">
                    <a:latin typeface="Times New Roman" panose="02020603050405020304" pitchFamily="18" charset="0"/>
                  </a:rPr>
                  <a:t>MSG IR image</a:t>
                </a:r>
                <a:endParaRPr lang="x-none" i="1" dirty="0"/>
              </a:p>
            </p:txBody>
          </p:sp>
        </p:grpSp>
        <p:grpSp>
          <p:nvGrpSpPr>
            <p:cNvPr id="42" name="קבוצה 21">
              <a:extLst>
                <a:ext uri="{FF2B5EF4-FFF2-40B4-BE49-F238E27FC236}">
                  <a16:creationId xmlns:a16="http://schemas.microsoft.com/office/drawing/2014/main" id="{8EE943A3-C355-4AC0-BE3B-690A8432DE6A}"/>
                </a:ext>
              </a:extLst>
            </p:cNvPr>
            <p:cNvGrpSpPr/>
            <p:nvPr/>
          </p:nvGrpSpPr>
          <p:grpSpPr>
            <a:xfrm>
              <a:off x="9262577" y="2278114"/>
              <a:ext cx="1893104" cy="2727961"/>
              <a:chOff x="9262577" y="2978330"/>
              <a:chExt cx="1893104" cy="2727961"/>
            </a:xfrm>
          </p:grpSpPr>
          <p:sp>
            <p:nvSpPr>
              <p:cNvPr id="43" name="מלבן 22">
                <a:extLst>
                  <a:ext uri="{FF2B5EF4-FFF2-40B4-BE49-F238E27FC236}">
                    <a16:creationId xmlns:a16="http://schemas.microsoft.com/office/drawing/2014/main" id="{20907B6A-463D-4E5B-9A80-56901B689524}"/>
                  </a:ext>
                </a:extLst>
              </p:cNvPr>
              <p:cNvSpPr/>
              <p:nvPr/>
            </p:nvSpPr>
            <p:spPr>
              <a:xfrm>
                <a:off x="10389326" y="3048000"/>
                <a:ext cx="766355" cy="151529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nvGrpSpPr>
              <p:cNvPr id="44" name="קבוצה 23">
                <a:extLst>
                  <a:ext uri="{FF2B5EF4-FFF2-40B4-BE49-F238E27FC236}">
                    <a16:creationId xmlns:a16="http://schemas.microsoft.com/office/drawing/2014/main" id="{C10CFA47-7EC6-4EC8-806D-0BCAB27DB5C3}"/>
                  </a:ext>
                </a:extLst>
              </p:cNvPr>
              <p:cNvGrpSpPr/>
              <p:nvPr/>
            </p:nvGrpSpPr>
            <p:grpSpPr>
              <a:xfrm>
                <a:off x="9262577" y="2978330"/>
                <a:ext cx="1126748" cy="2727961"/>
                <a:chOff x="6409509" y="2978330"/>
                <a:chExt cx="3979817" cy="2727961"/>
              </a:xfrm>
            </p:grpSpPr>
            <p:cxnSp>
              <p:nvCxnSpPr>
                <p:cNvPr id="45" name="מחבר ישר 24">
                  <a:extLst>
                    <a:ext uri="{FF2B5EF4-FFF2-40B4-BE49-F238E27FC236}">
                      <a16:creationId xmlns:a16="http://schemas.microsoft.com/office/drawing/2014/main" id="{DD00EA5D-035D-44A6-BEF1-17D9E967250F}"/>
                    </a:ext>
                  </a:extLst>
                </p:cNvPr>
                <p:cNvCxnSpPr>
                  <a:cxnSpLocks/>
                </p:cNvCxnSpPr>
                <p:nvPr/>
              </p:nvCxnSpPr>
              <p:spPr>
                <a:xfrm>
                  <a:off x="6409509" y="2978330"/>
                  <a:ext cx="3979817" cy="69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מחבר ישר 25">
                  <a:extLst>
                    <a:ext uri="{FF2B5EF4-FFF2-40B4-BE49-F238E27FC236}">
                      <a16:creationId xmlns:a16="http://schemas.microsoft.com/office/drawing/2014/main" id="{A4232FF2-3D24-4380-8C4A-0F0D913C6B89}"/>
                    </a:ext>
                  </a:extLst>
                </p:cNvPr>
                <p:cNvCxnSpPr>
                  <a:cxnSpLocks/>
                </p:cNvCxnSpPr>
                <p:nvPr/>
              </p:nvCxnSpPr>
              <p:spPr>
                <a:xfrm flipV="1">
                  <a:off x="6409509" y="4554582"/>
                  <a:ext cx="3979817" cy="11517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7" name="קבוצה 30">
              <a:extLst>
                <a:ext uri="{FF2B5EF4-FFF2-40B4-BE49-F238E27FC236}">
                  <a16:creationId xmlns:a16="http://schemas.microsoft.com/office/drawing/2014/main" id="{C04C25C4-DF48-4E05-825E-4772C74711EE}"/>
                </a:ext>
              </a:extLst>
            </p:cNvPr>
            <p:cNvGrpSpPr/>
            <p:nvPr/>
          </p:nvGrpSpPr>
          <p:grpSpPr>
            <a:xfrm>
              <a:off x="8709" y="672164"/>
              <a:ext cx="7942217" cy="369332"/>
              <a:chOff x="106242" y="1372380"/>
              <a:chExt cx="7844684" cy="369332"/>
            </a:xfrm>
          </p:grpSpPr>
          <p:sp>
            <p:nvSpPr>
              <p:cNvPr id="48" name="מלבן 31">
                <a:extLst>
                  <a:ext uri="{FF2B5EF4-FFF2-40B4-BE49-F238E27FC236}">
                    <a16:creationId xmlns:a16="http://schemas.microsoft.com/office/drawing/2014/main" id="{036DB833-988F-4D66-82BF-3F595F667D33}"/>
                  </a:ext>
                </a:extLst>
              </p:cNvPr>
              <p:cNvSpPr/>
              <p:nvPr/>
            </p:nvSpPr>
            <p:spPr>
              <a:xfrm>
                <a:off x="106242" y="1372380"/>
                <a:ext cx="7844684"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9" name="TextBox 48">
                <a:extLst>
                  <a:ext uri="{FF2B5EF4-FFF2-40B4-BE49-F238E27FC236}">
                    <a16:creationId xmlns:a16="http://schemas.microsoft.com/office/drawing/2014/main" id="{77833E72-7EB8-44C2-91CB-B8981EA48470}"/>
                  </a:ext>
                </a:extLst>
              </p:cNvPr>
              <p:cNvSpPr txBox="1"/>
              <p:nvPr/>
            </p:nvSpPr>
            <p:spPr>
              <a:xfrm>
                <a:off x="1202872" y="1372380"/>
                <a:ext cx="1635319" cy="369332"/>
              </a:xfrm>
              <a:prstGeom prst="rect">
                <a:avLst/>
              </a:prstGeom>
              <a:noFill/>
            </p:spPr>
            <p:txBody>
              <a:bodyPr wrap="none" rtlCol="0">
                <a:spAutoFit/>
              </a:bodyPr>
              <a:lstStyle/>
              <a:p>
                <a:r>
                  <a:rPr lang="en-US" b="1" dirty="0"/>
                  <a:t>ICON 1km SBM</a:t>
                </a:r>
                <a:endParaRPr lang="x-none" b="1" dirty="0"/>
              </a:p>
            </p:txBody>
          </p:sp>
          <p:sp>
            <p:nvSpPr>
              <p:cNvPr id="50" name="TextBox 49">
                <a:extLst>
                  <a:ext uri="{FF2B5EF4-FFF2-40B4-BE49-F238E27FC236}">
                    <a16:creationId xmlns:a16="http://schemas.microsoft.com/office/drawing/2014/main" id="{1CD804ED-8D11-4254-9856-73625823E68F}"/>
                  </a:ext>
                </a:extLst>
              </p:cNvPr>
              <p:cNvSpPr txBox="1"/>
              <p:nvPr/>
            </p:nvSpPr>
            <p:spPr>
              <a:xfrm>
                <a:off x="4929996" y="1372380"/>
                <a:ext cx="2197461" cy="369332"/>
              </a:xfrm>
              <a:prstGeom prst="rect">
                <a:avLst/>
              </a:prstGeom>
              <a:noFill/>
            </p:spPr>
            <p:txBody>
              <a:bodyPr wrap="none" rtlCol="0">
                <a:spAutoFit/>
              </a:bodyPr>
              <a:lstStyle/>
              <a:p>
                <a:r>
                  <a:rPr lang="en-US" b="1" dirty="0"/>
                  <a:t>ICON 1km 1-moment</a:t>
                </a:r>
                <a:endParaRPr lang="x-none" b="1" dirty="0"/>
              </a:p>
            </p:txBody>
          </p:sp>
        </p:grpSp>
        <p:pic>
          <p:nvPicPr>
            <p:cNvPr id="52" name="תמונה 35">
              <a:extLst>
                <a:ext uri="{FF2B5EF4-FFF2-40B4-BE49-F238E27FC236}">
                  <a16:creationId xmlns:a16="http://schemas.microsoft.com/office/drawing/2014/main" id="{EB471ED0-B10F-4513-9C33-8CAD71C1FF29}"/>
                </a:ext>
              </a:extLst>
            </p:cNvPr>
            <p:cNvPicPr>
              <a:picLocks noChangeAspect="1"/>
            </p:cNvPicPr>
            <p:nvPr/>
          </p:nvPicPr>
          <p:blipFill>
            <a:blip r:embed="rId6"/>
            <a:stretch>
              <a:fillRect/>
            </a:stretch>
          </p:blipFill>
          <p:spPr>
            <a:xfrm>
              <a:off x="524678" y="5146886"/>
              <a:ext cx="6584820" cy="511626"/>
            </a:xfrm>
            <a:prstGeom prst="rect">
              <a:avLst/>
            </a:prstGeom>
          </p:spPr>
        </p:pic>
        <p:pic>
          <p:nvPicPr>
            <p:cNvPr id="54" name="תמונה 2">
              <a:extLst>
                <a:ext uri="{FF2B5EF4-FFF2-40B4-BE49-F238E27FC236}">
                  <a16:creationId xmlns:a16="http://schemas.microsoft.com/office/drawing/2014/main" id="{2B15EC13-FF39-4378-B5F5-B8889A1ED226}"/>
                </a:ext>
              </a:extLst>
            </p:cNvPr>
            <p:cNvPicPr>
              <a:picLocks noChangeAspect="1"/>
            </p:cNvPicPr>
            <p:nvPr/>
          </p:nvPicPr>
          <p:blipFill>
            <a:blip r:embed="rId7"/>
            <a:stretch>
              <a:fillRect/>
            </a:stretch>
          </p:blipFill>
          <p:spPr>
            <a:xfrm>
              <a:off x="230267" y="1055094"/>
              <a:ext cx="3586821" cy="3940348"/>
            </a:xfrm>
            <a:prstGeom prst="rect">
              <a:avLst/>
            </a:prstGeom>
          </p:spPr>
        </p:pic>
      </p:grpSp>
      <p:sp>
        <p:nvSpPr>
          <p:cNvPr id="6" name="TextBox 5"/>
          <p:cNvSpPr txBox="1"/>
          <p:nvPr/>
        </p:nvSpPr>
        <p:spPr>
          <a:xfrm>
            <a:off x="7977929" y="2197533"/>
            <a:ext cx="1094220" cy="369332"/>
          </a:xfrm>
          <a:prstGeom prst="rect">
            <a:avLst/>
          </a:prstGeom>
          <a:noFill/>
        </p:spPr>
        <p:txBody>
          <a:bodyPr wrap="square" rtlCol="0">
            <a:spAutoFit/>
          </a:bodyPr>
          <a:lstStyle/>
          <a:p>
            <a:r>
              <a:rPr lang="en-US" dirty="0"/>
              <a:t>Radar</a:t>
            </a:r>
            <a:endParaRPr lang="ru-RU" dirty="0"/>
          </a:p>
        </p:txBody>
      </p:sp>
      <p:sp>
        <p:nvSpPr>
          <p:cNvPr id="55" name="TextBox 54"/>
          <p:cNvSpPr txBox="1"/>
          <p:nvPr/>
        </p:nvSpPr>
        <p:spPr>
          <a:xfrm>
            <a:off x="0" y="80938"/>
            <a:ext cx="12192000" cy="461665"/>
          </a:xfrm>
          <a:prstGeom prst="rect">
            <a:avLst/>
          </a:prstGeom>
          <a:noFill/>
        </p:spPr>
        <p:txBody>
          <a:bodyPr wrap="square" rtlCol="0">
            <a:spAutoFit/>
          </a:bodyPr>
          <a:lstStyle/>
          <a:p>
            <a:pPr algn="ctr"/>
            <a:r>
              <a:rPr lang="ru-RU" sz="2400" b="1" dirty="0"/>
              <a:t>Два подхода к представлению микрофизики облачности</a:t>
            </a:r>
          </a:p>
        </p:txBody>
      </p:sp>
      <p:sp>
        <p:nvSpPr>
          <p:cNvPr id="3" name="TextBox 2">
            <a:extLst>
              <a:ext uri="{FF2B5EF4-FFF2-40B4-BE49-F238E27FC236}">
                <a16:creationId xmlns:a16="http://schemas.microsoft.com/office/drawing/2014/main" id="{6AE6548D-BA70-689F-ADFA-401ABB79B086}"/>
              </a:ext>
            </a:extLst>
          </p:cNvPr>
          <p:cNvSpPr txBox="1"/>
          <p:nvPr/>
        </p:nvSpPr>
        <p:spPr>
          <a:xfrm>
            <a:off x="7977929" y="700155"/>
            <a:ext cx="4182064" cy="707886"/>
          </a:xfrm>
          <a:prstGeom prst="rect">
            <a:avLst/>
          </a:prstGeom>
          <a:noFill/>
        </p:spPr>
        <p:txBody>
          <a:bodyPr wrap="square">
            <a:spAutoFit/>
          </a:bodyPr>
          <a:lstStyle/>
          <a:p>
            <a:pPr algn="ctr"/>
            <a:r>
              <a:rPr lang="ru-RU" sz="2000" b="1" dirty="0"/>
              <a:t>Случай сильных осадков 04.01.</a:t>
            </a:r>
            <a:r>
              <a:rPr lang="en-US" sz="2000" b="1" dirty="0"/>
              <a:t>2020</a:t>
            </a:r>
            <a:r>
              <a:rPr lang="ru-RU" sz="2000" b="1" dirty="0"/>
              <a:t/>
            </a:r>
            <a:br>
              <a:rPr lang="ru-RU" sz="2000" b="1" dirty="0"/>
            </a:br>
            <a:r>
              <a:rPr lang="ru-RU" sz="2000" b="1" dirty="0"/>
              <a:t>Восточное средиземноморье</a:t>
            </a:r>
            <a:endParaRPr lang="en-US" sz="2000" b="1" dirty="0"/>
          </a:p>
        </p:txBody>
      </p:sp>
      <p:sp>
        <p:nvSpPr>
          <p:cNvPr id="8" name="TextBox 7">
            <a:extLst>
              <a:ext uri="{FF2B5EF4-FFF2-40B4-BE49-F238E27FC236}">
                <a16:creationId xmlns:a16="http://schemas.microsoft.com/office/drawing/2014/main" id="{8C6F4BCE-8AA6-AC56-4BCF-F156C0A5547B}"/>
              </a:ext>
            </a:extLst>
          </p:cNvPr>
          <p:cNvSpPr txBox="1"/>
          <p:nvPr/>
        </p:nvSpPr>
        <p:spPr>
          <a:xfrm>
            <a:off x="7646928" y="6069727"/>
            <a:ext cx="4493770" cy="369332"/>
          </a:xfrm>
          <a:prstGeom prst="rect">
            <a:avLst/>
          </a:prstGeom>
          <a:noFill/>
        </p:spPr>
        <p:txBody>
          <a:bodyPr wrap="square">
            <a:spAutoFit/>
          </a:bodyPr>
          <a:lstStyle/>
          <a:p>
            <a:r>
              <a:rPr lang="ru-RU" dirty="0"/>
              <a:t>Из доклада </a:t>
            </a:r>
            <a:r>
              <a:rPr lang="en-US" dirty="0" err="1"/>
              <a:t>Khain</a:t>
            </a:r>
            <a:r>
              <a:rPr lang="en-US" dirty="0"/>
              <a:t> P</a:t>
            </a:r>
            <a:r>
              <a:rPr lang="ru-RU" dirty="0"/>
              <a:t>. </a:t>
            </a:r>
            <a:r>
              <a:rPr lang="en-US" dirty="0"/>
              <a:t>et al., COSMO GM2025</a:t>
            </a:r>
            <a:r>
              <a:rPr lang="ru-RU" dirty="0"/>
              <a:t> </a:t>
            </a:r>
          </a:p>
        </p:txBody>
      </p:sp>
      <p:sp>
        <p:nvSpPr>
          <p:cNvPr id="25" name="TextBox 24"/>
          <p:cNvSpPr txBox="1"/>
          <p:nvPr/>
        </p:nvSpPr>
        <p:spPr>
          <a:xfrm>
            <a:off x="-4781" y="-22347"/>
            <a:ext cx="956236" cy="523220"/>
          </a:xfrm>
          <a:prstGeom prst="rect">
            <a:avLst/>
          </a:prstGeom>
          <a:noFill/>
        </p:spPr>
        <p:txBody>
          <a:bodyPr wrap="square" rtlCol="0">
            <a:spAutoFit/>
          </a:bodyPr>
          <a:lstStyle/>
          <a:p>
            <a:r>
              <a:rPr lang="en-US" sz="2800" b="1" i="1" dirty="0">
                <a:solidFill>
                  <a:srgbClr val="002060"/>
                </a:solidFill>
                <a:effectLst>
                  <a:outerShdw blurRad="38100" dist="38100" dir="2700000" algn="tl">
                    <a:srgbClr val="000000">
                      <a:alpha val="43137"/>
                    </a:srgbClr>
                  </a:outerShdw>
                </a:effectLst>
              </a:rPr>
              <a:t>ICON</a:t>
            </a:r>
            <a:endParaRPr lang="ru-RU" sz="2800" b="1" i="1" dirty="0">
              <a:solidFill>
                <a:srgbClr val="002060"/>
              </a:solidFill>
              <a:effectLst>
                <a:outerShdw blurRad="38100" dist="38100" dir="2700000" algn="tl">
                  <a:srgbClr val="000000">
                    <a:alpha val="43137"/>
                  </a:srgbClr>
                </a:outerShdw>
              </a:effectLst>
            </a:endParaRPr>
          </a:p>
        </p:txBody>
      </p:sp>
      <p:sp>
        <p:nvSpPr>
          <p:cNvPr id="2" name="Номер слайда 1">
            <a:extLst>
              <a:ext uri="{FF2B5EF4-FFF2-40B4-BE49-F238E27FC236}">
                <a16:creationId xmlns:a16="http://schemas.microsoft.com/office/drawing/2014/main" id="{01187425-AA36-1357-ACCC-7F88A90F9BB3}"/>
              </a:ext>
            </a:extLst>
          </p:cNvPr>
          <p:cNvSpPr>
            <a:spLocks noGrp="1"/>
          </p:cNvSpPr>
          <p:nvPr>
            <p:ph type="sldNum" sz="quarter" idx="12"/>
          </p:nvPr>
        </p:nvSpPr>
        <p:spPr/>
        <p:txBody>
          <a:bodyPr/>
          <a:lstStyle/>
          <a:p>
            <a:fld id="{63FD4D05-77BA-4CC3-80CC-49ECE376452C}" type="slidenum">
              <a:rPr lang="ru-RU" smtClean="0"/>
              <a:t>19</a:t>
            </a:fld>
            <a:endParaRPr lang="ru-RU"/>
          </a:p>
        </p:txBody>
      </p:sp>
    </p:spTree>
    <p:extLst>
      <p:ext uri="{BB962C8B-B14F-4D97-AF65-F5344CB8AC3E}">
        <p14:creationId xmlns:p14="http://schemas.microsoft.com/office/powerpoint/2010/main" val="2968579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3068" y="1607768"/>
            <a:ext cx="10047383" cy="3416320"/>
          </a:xfrm>
          <a:prstGeom prst="rect">
            <a:avLst/>
          </a:prstGeom>
          <a:noFill/>
        </p:spPr>
        <p:txBody>
          <a:bodyPr wrap="square" rtlCol="0">
            <a:spAutoFit/>
          </a:bodyPr>
          <a:lstStyle/>
          <a:p>
            <a:r>
              <a:rPr lang="ru-RU" sz="2400" b="1" dirty="0">
                <a:solidFill>
                  <a:srgbClr val="002060"/>
                </a:solidFill>
              </a:rPr>
              <a:t>План доклада</a:t>
            </a:r>
          </a:p>
          <a:p>
            <a:endParaRPr lang="ru-RU" sz="2400" b="1" dirty="0">
              <a:solidFill>
                <a:srgbClr val="002060"/>
              </a:solidFill>
            </a:endParaRPr>
          </a:p>
          <a:p>
            <a:pPr marL="457200" lvl="0" indent="-457200">
              <a:buFont typeface="+mj-lt"/>
              <a:buAutoNum type="arabicPeriod"/>
            </a:pPr>
            <a:r>
              <a:rPr lang="ru-RU" sz="2400" b="1" dirty="0">
                <a:solidFill>
                  <a:srgbClr val="002060"/>
                </a:solidFill>
              </a:rPr>
              <a:t>Облачность в структуре модели ЧПП</a:t>
            </a:r>
            <a:endParaRPr lang="en-US" sz="2400" b="1" dirty="0">
              <a:solidFill>
                <a:srgbClr val="002060"/>
              </a:solidFill>
            </a:endParaRPr>
          </a:p>
          <a:p>
            <a:pPr marL="457200" lvl="0" indent="-457200">
              <a:buFont typeface="+mj-lt"/>
              <a:buAutoNum type="arabicPeriod"/>
            </a:pPr>
            <a:r>
              <a:rPr lang="ru-RU" sz="2400" b="1" dirty="0">
                <a:solidFill>
                  <a:srgbClr val="002060"/>
                </a:solidFill>
              </a:rPr>
              <a:t>Подходы к описанию облачной микрофизики</a:t>
            </a:r>
          </a:p>
          <a:p>
            <a:pPr marL="457200" indent="-457200">
              <a:buFont typeface="+mj-lt"/>
              <a:buAutoNum type="arabicPeriod"/>
            </a:pPr>
            <a:r>
              <a:rPr lang="ru-RU" sz="2400" b="1" dirty="0">
                <a:solidFill>
                  <a:srgbClr val="002060"/>
                </a:solidFill>
              </a:rPr>
              <a:t>Роль аэрозоля в формировании и эволюции облачности</a:t>
            </a:r>
          </a:p>
          <a:p>
            <a:pPr marL="457200" lvl="0" indent="-457200">
              <a:buFont typeface="+mj-lt"/>
              <a:buAutoNum type="arabicPeriod"/>
            </a:pPr>
            <a:r>
              <a:rPr lang="ru-RU" sz="2400" b="1" dirty="0">
                <a:solidFill>
                  <a:srgbClr val="002060"/>
                </a:solidFill>
              </a:rPr>
              <a:t>Роль вертикальной скорости </a:t>
            </a:r>
          </a:p>
          <a:p>
            <a:pPr marL="457200" lvl="0" indent="-457200">
              <a:buFont typeface="+mj-lt"/>
              <a:buAutoNum type="arabicPeriod"/>
            </a:pPr>
            <a:r>
              <a:rPr lang="ru-RU" sz="2400" b="1" dirty="0">
                <a:solidFill>
                  <a:srgbClr val="002060"/>
                </a:solidFill>
              </a:rPr>
              <a:t>Немного о верификации</a:t>
            </a:r>
          </a:p>
          <a:p>
            <a:pPr marL="457200" indent="-457200">
              <a:buFont typeface="+mj-lt"/>
              <a:buAutoNum type="arabicPeriod"/>
            </a:pPr>
            <a:endParaRPr lang="ru-RU" sz="2400" b="1" dirty="0">
              <a:solidFill>
                <a:srgbClr val="002060"/>
              </a:solidFill>
            </a:endParaRPr>
          </a:p>
          <a:p>
            <a:endParaRPr lang="ru-RU" sz="2400" b="1" dirty="0">
              <a:solidFill>
                <a:srgbClr val="002060"/>
              </a:solidFill>
            </a:endParaRPr>
          </a:p>
        </p:txBody>
      </p:sp>
      <p:sp>
        <p:nvSpPr>
          <p:cNvPr id="3" name="Горизонтальный свиток 2"/>
          <p:cNvSpPr/>
          <p:nvPr/>
        </p:nvSpPr>
        <p:spPr>
          <a:xfrm>
            <a:off x="551021" y="0"/>
            <a:ext cx="11039615" cy="1938688"/>
          </a:xfrm>
          <a:prstGeom prst="horizontalScroll">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i="1" dirty="0">
                <a:solidFill>
                  <a:srgbClr val="002060"/>
                </a:solidFill>
                <a:latin typeface="Arial" panose="020B0604020202020204" pitchFamily="34" charset="0"/>
                <a:cs typeface="Arial" panose="020B0604020202020204" pitchFamily="34" charset="0"/>
              </a:rPr>
              <a:t>«Прогрессу в физике облаков мешало плохое понимание … взаимосвязей между процессами, начиная от явлений нуклеации на  молекулярном масштабе и заканчивая динамикой обширной облачной системы масштаба в сотни или тысячи километров»</a:t>
            </a:r>
            <a:r>
              <a:rPr lang="en-US" b="1" i="1" dirty="0">
                <a:solidFill>
                  <a:srgbClr val="002060"/>
                </a:solidFill>
                <a:latin typeface="Arial" panose="020B0604020202020204" pitchFamily="34" charset="0"/>
                <a:cs typeface="Arial" panose="020B0604020202020204" pitchFamily="34" charset="0"/>
              </a:rPr>
              <a:t> </a:t>
            </a:r>
            <a:endParaRPr lang="ru-RU" b="1" i="1" dirty="0">
              <a:solidFill>
                <a:srgbClr val="002060"/>
              </a:solidFill>
              <a:latin typeface="Arial" panose="020B0604020202020204" pitchFamily="34" charset="0"/>
              <a:cs typeface="Arial" panose="020B0604020202020204" pitchFamily="34" charset="0"/>
            </a:endParaRPr>
          </a:p>
          <a:p>
            <a:pPr algn="r"/>
            <a:r>
              <a:rPr lang="en-US" i="1" dirty="0">
                <a:solidFill>
                  <a:srgbClr val="002060"/>
                </a:solidFill>
                <a:latin typeface="Arial" panose="020B0604020202020204" pitchFamily="34" charset="0"/>
                <a:cs typeface="Arial" panose="020B0604020202020204" pitchFamily="34" charset="0"/>
              </a:rPr>
              <a:t>B.J.</a:t>
            </a:r>
            <a:r>
              <a:rPr lang="ru-RU" i="1" dirty="0">
                <a:solidFill>
                  <a:srgbClr val="002060"/>
                </a:solidFill>
                <a:latin typeface="Arial" panose="020B0604020202020204" pitchFamily="34" charset="0"/>
                <a:cs typeface="Arial" panose="020B0604020202020204" pitchFamily="34" charset="0"/>
              </a:rPr>
              <a:t> </a:t>
            </a:r>
            <a:r>
              <a:rPr lang="en-US" i="1" dirty="0">
                <a:solidFill>
                  <a:srgbClr val="002060"/>
                </a:solidFill>
                <a:latin typeface="Arial" panose="020B0604020202020204" pitchFamily="34" charset="0"/>
                <a:cs typeface="Arial" panose="020B0604020202020204" pitchFamily="34" charset="0"/>
              </a:rPr>
              <a:t>Mason, 1957</a:t>
            </a:r>
            <a:endParaRPr lang="ru-RU" b="1" i="1" dirty="0">
              <a:solidFill>
                <a:srgbClr val="000099"/>
              </a:solidFill>
              <a:latin typeface="Arial" panose="020B0604020202020204" pitchFamily="34" charset="0"/>
              <a:cs typeface="Arial" panose="020B0604020202020204" pitchFamily="34" charset="0"/>
            </a:endParaRPr>
          </a:p>
        </p:txBody>
      </p:sp>
      <p:sp>
        <p:nvSpPr>
          <p:cNvPr id="2" name="Номер слайда 1">
            <a:extLst>
              <a:ext uri="{FF2B5EF4-FFF2-40B4-BE49-F238E27FC236}">
                <a16:creationId xmlns:a16="http://schemas.microsoft.com/office/drawing/2014/main" id="{8E0313E2-EB45-0BB7-F630-82A030452FFD}"/>
              </a:ext>
            </a:extLst>
          </p:cNvPr>
          <p:cNvSpPr>
            <a:spLocks noGrp="1"/>
          </p:cNvSpPr>
          <p:nvPr>
            <p:ph type="sldNum" sz="quarter" idx="12"/>
          </p:nvPr>
        </p:nvSpPr>
        <p:spPr/>
        <p:txBody>
          <a:bodyPr/>
          <a:lstStyle/>
          <a:p>
            <a:fld id="{63FD4D05-77BA-4CC3-80CC-49ECE376452C}" type="slidenum">
              <a:rPr lang="ru-RU" smtClean="0"/>
              <a:t>2</a:t>
            </a:fld>
            <a:endParaRPr lang="ru-RU"/>
          </a:p>
        </p:txBody>
      </p:sp>
    </p:spTree>
    <p:extLst>
      <p:ext uri="{BB962C8B-B14F-4D97-AF65-F5344CB8AC3E}">
        <p14:creationId xmlns:p14="http://schemas.microsoft.com/office/powerpoint/2010/main" val="1714756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71196" y="6147281"/>
            <a:ext cx="8009129" cy="369332"/>
          </a:xfrm>
          <a:prstGeom prst="rect">
            <a:avLst/>
          </a:prstGeom>
        </p:spPr>
        <p:txBody>
          <a:bodyPr wrap="square">
            <a:spAutoFit/>
          </a:bodyPr>
          <a:lstStyle/>
          <a:p>
            <a:pPr algn="r">
              <a:spcAft>
                <a:spcPts val="1200"/>
              </a:spcAft>
            </a:pPr>
            <a:r>
              <a:rPr lang="en-US" i="1"/>
              <a:t>A</a:t>
            </a:r>
            <a:r>
              <a:rPr lang="en-US" i="1" dirty="0"/>
              <a:t>. Seifert “A two-moment cloud microphysics scheme for the global ICON model”</a:t>
            </a:r>
          </a:p>
        </p:txBody>
      </p:sp>
      <p:cxnSp>
        <p:nvCxnSpPr>
          <p:cNvPr id="7" name="Прямая соединительная линия 6"/>
          <p:cNvCxnSpPr/>
          <p:nvPr/>
        </p:nvCxnSpPr>
        <p:spPr>
          <a:xfrm>
            <a:off x="9280325" y="636268"/>
            <a:ext cx="21515" cy="59265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301840" y="2170728"/>
            <a:ext cx="2843605" cy="3323987"/>
          </a:xfrm>
          <a:prstGeom prst="rect">
            <a:avLst/>
          </a:prstGeom>
          <a:noFill/>
        </p:spPr>
        <p:txBody>
          <a:bodyPr wrap="square" rtlCol="0">
            <a:spAutoFit/>
          </a:bodyPr>
          <a:lstStyle/>
          <a:p>
            <a:pPr>
              <a:spcBef>
                <a:spcPts val="1200"/>
              </a:spcBef>
            </a:pPr>
            <a:r>
              <a:rPr lang="ru-RU" sz="2000" b="1" dirty="0"/>
              <a:t>Глобальная конфигурация модели </a:t>
            </a:r>
            <a:r>
              <a:rPr lang="en-US" sz="2000" b="1" dirty="0"/>
              <a:t>ICON</a:t>
            </a:r>
            <a:endParaRPr lang="ru-RU" sz="2000" b="1" dirty="0"/>
          </a:p>
          <a:p>
            <a:pPr>
              <a:spcBef>
                <a:spcPts val="1200"/>
              </a:spcBef>
            </a:pPr>
            <a:r>
              <a:rPr lang="ru-RU" sz="2000" i="1" dirty="0"/>
              <a:t>Увеличение относительной влажности в верхней тропосфере – увеличение количества и мощности облаков верхнего яруса</a:t>
            </a:r>
          </a:p>
        </p:txBody>
      </p:sp>
      <p:pic>
        <p:nvPicPr>
          <p:cNvPr id="3" name="Рисунок 2"/>
          <p:cNvPicPr>
            <a:picLocks noChangeAspect="1"/>
          </p:cNvPicPr>
          <p:nvPr/>
        </p:nvPicPr>
        <p:blipFill>
          <a:blip r:embed="rId3"/>
          <a:stretch>
            <a:fillRect/>
          </a:stretch>
        </p:blipFill>
        <p:spPr>
          <a:xfrm>
            <a:off x="131413" y="946674"/>
            <a:ext cx="9072140" cy="5271246"/>
          </a:xfrm>
          <a:prstGeom prst="rect">
            <a:avLst/>
          </a:prstGeom>
          <a:ln>
            <a:solidFill>
              <a:schemeClr val="accent1">
                <a:lumMod val="75000"/>
              </a:schemeClr>
            </a:solidFill>
          </a:ln>
          <a:effectLst>
            <a:outerShdw blurRad="50800" dist="38100" dir="8100000" algn="tr" rotWithShape="0">
              <a:prstClr val="black">
                <a:alpha val="40000"/>
              </a:prstClr>
            </a:outerShdw>
          </a:effectLst>
        </p:spPr>
      </p:pic>
      <p:sp>
        <p:nvSpPr>
          <p:cNvPr id="9" name="TextBox 8"/>
          <p:cNvSpPr txBox="1"/>
          <p:nvPr/>
        </p:nvSpPr>
        <p:spPr>
          <a:xfrm>
            <a:off x="473337" y="2190985"/>
            <a:ext cx="1061482" cy="369332"/>
          </a:xfrm>
          <a:prstGeom prst="rect">
            <a:avLst/>
          </a:prstGeom>
          <a:noFill/>
        </p:spPr>
        <p:txBody>
          <a:bodyPr wrap="square" rtlCol="0">
            <a:spAutoFit/>
          </a:bodyPr>
          <a:lstStyle/>
          <a:p>
            <a:r>
              <a:rPr lang="ru-RU" b="1" dirty="0">
                <a:solidFill>
                  <a:srgbClr val="FF0000"/>
                </a:solidFill>
              </a:rPr>
              <a:t>1</a:t>
            </a:r>
            <a:r>
              <a:rPr lang="en-US" b="1" dirty="0">
                <a:solidFill>
                  <a:srgbClr val="FF0000"/>
                </a:solidFill>
              </a:rPr>
              <a:t>MOM</a:t>
            </a:r>
            <a:endParaRPr lang="ru-RU" b="1" dirty="0">
              <a:solidFill>
                <a:srgbClr val="FF0000"/>
              </a:solidFill>
            </a:endParaRPr>
          </a:p>
        </p:txBody>
      </p:sp>
      <p:sp>
        <p:nvSpPr>
          <p:cNvPr id="10" name="TextBox 9"/>
          <p:cNvSpPr txBox="1"/>
          <p:nvPr/>
        </p:nvSpPr>
        <p:spPr>
          <a:xfrm>
            <a:off x="8021680" y="2169471"/>
            <a:ext cx="1061482" cy="369332"/>
          </a:xfrm>
          <a:prstGeom prst="rect">
            <a:avLst/>
          </a:prstGeom>
          <a:noFill/>
        </p:spPr>
        <p:txBody>
          <a:bodyPr wrap="square" rtlCol="0">
            <a:spAutoFit/>
          </a:bodyPr>
          <a:lstStyle/>
          <a:p>
            <a:r>
              <a:rPr lang="en-US" b="1" dirty="0">
                <a:solidFill>
                  <a:srgbClr val="FF0000"/>
                </a:solidFill>
              </a:rPr>
              <a:t>2MOM </a:t>
            </a:r>
            <a:endParaRPr lang="ru-RU" b="1" dirty="0">
              <a:solidFill>
                <a:srgbClr val="FF0000"/>
              </a:solidFill>
            </a:endParaRPr>
          </a:p>
        </p:txBody>
      </p:sp>
      <p:sp>
        <p:nvSpPr>
          <p:cNvPr id="11" name="Прямоугольник 10"/>
          <p:cNvSpPr/>
          <p:nvPr/>
        </p:nvSpPr>
        <p:spPr>
          <a:xfrm>
            <a:off x="5432612" y="2033191"/>
            <a:ext cx="1047140" cy="2581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1271196" y="2033192"/>
            <a:ext cx="1021715" cy="2581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p:cNvSpPr txBox="1"/>
          <p:nvPr/>
        </p:nvSpPr>
        <p:spPr>
          <a:xfrm>
            <a:off x="0" y="80938"/>
            <a:ext cx="12192000" cy="461665"/>
          </a:xfrm>
          <a:prstGeom prst="rect">
            <a:avLst/>
          </a:prstGeom>
          <a:noFill/>
        </p:spPr>
        <p:txBody>
          <a:bodyPr wrap="square" rtlCol="0">
            <a:spAutoFit/>
          </a:bodyPr>
          <a:lstStyle/>
          <a:p>
            <a:pPr algn="ctr"/>
            <a:r>
              <a:rPr lang="ru-RU" sz="2400" b="1" dirty="0"/>
              <a:t>Два подхода к представлению микрофизики облачности</a:t>
            </a:r>
          </a:p>
        </p:txBody>
      </p:sp>
      <p:sp>
        <p:nvSpPr>
          <p:cNvPr id="4" name="TextBox 3"/>
          <p:cNvSpPr txBox="1"/>
          <p:nvPr/>
        </p:nvSpPr>
        <p:spPr>
          <a:xfrm>
            <a:off x="314960" y="604992"/>
            <a:ext cx="9377680" cy="400110"/>
          </a:xfrm>
          <a:prstGeom prst="rect">
            <a:avLst/>
          </a:prstGeom>
          <a:noFill/>
        </p:spPr>
        <p:txBody>
          <a:bodyPr wrap="square" rtlCol="0">
            <a:spAutoFit/>
          </a:bodyPr>
          <a:lstStyle/>
          <a:p>
            <a:r>
              <a:rPr lang="ru-RU" sz="2000" b="1" i="1" dirty="0"/>
              <a:t>Эксперимент с учетом двух-моментной схемы для облаков верхнего яруса</a:t>
            </a:r>
          </a:p>
        </p:txBody>
      </p:sp>
      <p:sp>
        <p:nvSpPr>
          <p:cNvPr id="6" name="TextBox 5"/>
          <p:cNvSpPr txBox="1"/>
          <p:nvPr/>
        </p:nvSpPr>
        <p:spPr>
          <a:xfrm>
            <a:off x="-4781" y="-22347"/>
            <a:ext cx="956236" cy="523220"/>
          </a:xfrm>
          <a:prstGeom prst="rect">
            <a:avLst/>
          </a:prstGeom>
          <a:noFill/>
        </p:spPr>
        <p:txBody>
          <a:bodyPr wrap="square" rtlCol="0">
            <a:spAutoFit/>
          </a:bodyPr>
          <a:lstStyle/>
          <a:p>
            <a:r>
              <a:rPr lang="en-US" sz="2800" b="1" i="1" dirty="0">
                <a:solidFill>
                  <a:srgbClr val="002060"/>
                </a:solidFill>
                <a:effectLst>
                  <a:outerShdw blurRad="38100" dist="38100" dir="2700000" algn="tl">
                    <a:srgbClr val="000000">
                      <a:alpha val="43137"/>
                    </a:srgbClr>
                  </a:outerShdw>
                </a:effectLst>
              </a:rPr>
              <a:t>ICON</a:t>
            </a:r>
            <a:endParaRPr lang="ru-RU" sz="2800" b="1" i="1" dirty="0">
              <a:solidFill>
                <a:srgbClr val="002060"/>
              </a:solidFill>
              <a:effectLst>
                <a:outerShdw blurRad="38100" dist="38100" dir="2700000" algn="tl">
                  <a:srgbClr val="000000">
                    <a:alpha val="43137"/>
                  </a:srgbClr>
                </a:outerShdw>
              </a:effectLst>
            </a:endParaRPr>
          </a:p>
        </p:txBody>
      </p:sp>
      <p:sp>
        <p:nvSpPr>
          <p:cNvPr id="5" name="Номер слайда 4">
            <a:extLst>
              <a:ext uri="{FF2B5EF4-FFF2-40B4-BE49-F238E27FC236}">
                <a16:creationId xmlns:a16="http://schemas.microsoft.com/office/drawing/2014/main" id="{7D0F7A60-226C-6AEF-668B-92A5860A1C5E}"/>
              </a:ext>
            </a:extLst>
          </p:cNvPr>
          <p:cNvSpPr>
            <a:spLocks noGrp="1"/>
          </p:cNvSpPr>
          <p:nvPr>
            <p:ph type="sldNum" sz="quarter" idx="12"/>
          </p:nvPr>
        </p:nvSpPr>
        <p:spPr/>
        <p:txBody>
          <a:bodyPr/>
          <a:lstStyle/>
          <a:p>
            <a:fld id="{63FD4D05-77BA-4CC3-80CC-49ECE376452C}" type="slidenum">
              <a:rPr lang="ru-RU" smtClean="0"/>
              <a:t>20</a:t>
            </a:fld>
            <a:endParaRPr lang="ru-RU"/>
          </a:p>
        </p:txBody>
      </p:sp>
    </p:spTree>
    <p:extLst>
      <p:ext uri="{BB962C8B-B14F-4D97-AF65-F5344CB8AC3E}">
        <p14:creationId xmlns:p14="http://schemas.microsoft.com/office/powerpoint/2010/main" val="2021563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Прямоугольник 32">
            <a:extLst>
              <a:ext uri="{FF2B5EF4-FFF2-40B4-BE49-F238E27FC236}">
                <a16:creationId xmlns:a16="http://schemas.microsoft.com/office/drawing/2014/main" id="{7FB95BEA-0F27-5A5D-769F-0652977F49E6}"/>
              </a:ext>
            </a:extLst>
          </p:cNvPr>
          <p:cNvSpPr/>
          <p:nvPr/>
        </p:nvSpPr>
        <p:spPr>
          <a:xfrm>
            <a:off x="827903" y="81281"/>
            <a:ext cx="11047042" cy="6255586"/>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a:latin typeface="Arial" charset="0"/>
                <a:ea typeface="Arial" charset="0"/>
                <a:cs typeface="Arial" charset="0"/>
              </a:rPr>
              <a:t>Kyo-Sun Lim</a:t>
            </a:r>
            <a:endParaRPr lang="en-US" altLang="ko-KR" dirty="0">
              <a:latin typeface="Arial" charset="0"/>
              <a:ea typeface="Arial" charset="0"/>
              <a:cs typeface="Arial" charset="0"/>
            </a:endParaRPr>
          </a:p>
        </p:txBody>
      </p:sp>
      <p:pic>
        <p:nvPicPr>
          <p:cNvPr id="4" name="그림 3">
            <a:extLst>
              <a:ext uri="{FF2B5EF4-FFF2-40B4-BE49-F238E27FC236}">
                <a16:creationId xmlns:a16="http://schemas.microsoft.com/office/drawing/2014/main" id="{E1C93554-3D5A-C3D3-AB50-0D6233D25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373" y="1030277"/>
            <a:ext cx="2880000" cy="2824482"/>
          </a:xfrm>
          <a:prstGeom prst="rect">
            <a:avLst/>
          </a:prstGeom>
        </p:spPr>
      </p:pic>
      <p:pic>
        <p:nvPicPr>
          <p:cNvPr id="5" name="그림 4">
            <a:extLst>
              <a:ext uri="{FF2B5EF4-FFF2-40B4-BE49-F238E27FC236}">
                <a16:creationId xmlns:a16="http://schemas.microsoft.com/office/drawing/2014/main" id="{1C70719C-4BCE-4A87-4B71-ADF34ECED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8003" y="1028602"/>
            <a:ext cx="2880000" cy="2785129"/>
          </a:xfrm>
          <a:prstGeom prst="rect">
            <a:avLst/>
          </a:prstGeom>
        </p:spPr>
      </p:pic>
      <p:pic>
        <p:nvPicPr>
          <p:cNvPr id="6" name="그림 5">
            <a:extLst>
              <a:ext uri="{FF2B5EF4-FFF2-40B4-BE49-F238E27FC236}">
                <a16:creationId xmlns:a16="http://schemas.microsoft.com/office/drawing/2014/main" id="{7AA74277-9C40-54B4-A290-E751E301F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906" y="4111411"/>
            <a:ext cx="2880000" cy="2225455"/>
          </a:xfrm>
          <a:prstGeom prst="rect">
            <a:avLst/>
          </a:prstGeom>
        </p:spPr>
      </p:pic>
      <p:pic>
        <p:nvPicPr>
          <p:cNvPr id="7" name="그림 6">
            <a:extLst>
              <a:ext uri="{FF2B5EF4-FFF2-40B4-BE49-F238E27FC236}">
                <a16:creationId xmlns:a16="http://schemas.microsoft.com/office/drawing/2014/main" id="{93801490-9F69-504A-8928-D8553FF197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9373" y="4152751"/>
            <a:ext cx="2880000" cy="2184115"/>
          </a:xfrm>
          <a:prstGeom prst="rect">
            <a:avLst/>
          </a:prstGeom>
        </p:spPr>
      </p:pic>
      <p:sp>
        <p:nvSpPr>
          <p:cNvPr id="8" name="직사각형 2">
            <a:extLst>
              <a:ext uri="{FF2B5EF4-FFF2-40B4-BE49-F238E27FC236}">
                <a16:creationId xmlns:a16="http://schemas.microsoft.com/office/drawing/2014/main" id="{87FD976D-3763-332B-185C-C6B75930289E}"/>
              </a:ext>
            </a:extLst>
          </p:cNvPr>
          <p:cNvSpPr/>
          <p:nvPr/>
        </p:nvSpPr>
        <p:spPr>
          <a:xfrm>
            <a:off x="748579" y="4222019"/>
            <a:ext cx="2220144" cy="1477328"/>
          </a:xfrm>
          <a:prstGeom prst="rect">
            <a:avLst/>
          </a:prstGeom>
        </p:spPr>
        <p:txBody>
          <a:bodyPr wrap="square">
            <a:spAutoFit/>
          </a:bodyPr>
          <a:lstStyle/>
          <a:p>
            <a:pPr marL="285750" indent="-285750">
              <a:buFont typeface="Wingdings" charset="2"/>
              <a:buChar char="§"/>
            </a:pPr>
            <a:r>
              <a:rPr lang="en-US" altLang="ko-KR" b="1" dirty="0">
                <a:latin typeface="Arial" charset="0"/>
                <a:ea typeface="Arial" charset="0"/>
                <a:cs typeface="Arial" charset="0"/>
              </a:rPr>
              <a:t>Storm-relative wind vectors, cold pool, and boundary of the storm at 4 hour </a:t>
            </a:r>
          </a:p>
        </p:txBody>
      </p:sp>
      <p:sp>
        <p:nvSpPr>
          <p:cNvPr id="9" name="직사각형 7">
            <a:extLst>
              <a:ext uri="{FF2B5EF4-FFF2-40B4-BE49-F238E27FC236}">
                <a16:creationId xmlns:a16="http://schemas.microsoft.com/office/drawing/2014/main" id="{090B3F81-D52D-7AE2-7E4D-6080A99E1CF0}"/>
              </a:ext>
            </a:extLst>
          </p:cNvPr>
          <p:cNvSpPr/>
          <p:nvPr/>
        </p:nvSpPr>
        <p:spPr>
          <a:xfrm>
            <a:off x="715014" y="1843473"/>
            <a:ext cx="2569656" cy="923330"/>
          </a:xfrm>
          <a:prstGeom prst="rect">
            <a:avLst/>
          </a:prstGeom>
        </p:spPr>
        <p:txBody>
          <a:bodyPr wrap="square">
            <a:spAutoFit/>
          </a:bodyPr>
          <a:lstStyle/>
          <a:p>
            <a:pPr marL="285750" indent="-285750">
              <a:buFont typeface="Wingdings" charset="2"/>
              <a:buChar char="§"/>
            </a:pPr>
            <a:r>
              <a:rPr lang="en-US" altLang="ko-KR" b="1" dirty="0" err="1">
                <a:latin typeface="Arial" charset="0"/>
                <a:ea typeface="Arial" charset="0"/>
                <a:cs typeface="Arial" charset="0"/>
              </a:rPr>
              <a:t>Hovmoller</a:t>
            </a:r>
            <a:r>
              <a:rPr lang="en-US" altLang="ko-KR" b="1" dirty="0">
                <a:latin typeface="Arial" charset="0"/>
                <a:ea typeface="Arial" charset="0"/>
                <a:cs typeface="Arial" charset="0"/>
              </a:rPr>
              <a:t> plots of the surface rainfall rate </a:t>
            </a:r>
          </a:p>
        </p:txBody>
      </p:sp>
      <p:sp>
        <p:nvSpPr>
          <p:cNvPr id="10" name="직사각형 8">
            <a:extLst>
              <a:ext uri="{FF2B5EF4-FFF2-40B4-BE49-F238E27FC236}">
                <a16:creationId xmlns:a16="http://schemas.microsoft.com/office/drawing/2014/main" id="{3EAD13E0-E760-5C40-3B52-3BD511AE0843}"/>
              </a:ext>
            </a:extLst>
          </p:cNvPr>
          <p:cNvSpPr/>
          <p:nvPr/>
        </p:nvSpPr>
        <p:spPr>
          <a:xfrm>
            <a:off x="8900856" y="653391"/>
            <a:ext cx="1061293" cy="36874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a:solidFill>
                  <a:schemeClr val="tx1"/>
                </a:solidFill>
              </a:rPr>
              <a:t>WDM6</a:t>
            </a:r>
            <a:endParaRPr kumimoji="1" lang="ko-KR" altLang="en-US" dirty="0">
              <a:solidFill>
                <a:schemeClr val="tx1"/>
              </a:solidFill>
            </a:endParaRPr>
          </a:p>
        </p:txBody>
      </p:sp>
      <p:sp>
        <p:nvSpPr>
          <p:cNvPr id="11" name="직사각형 9">
            <a:extLst>
              <a:ext uri="{FF2B5EF4-FFF2-40B4-BE49-F238E27FC236}">
                <a16:creationId xmlns:a16="http://schemas.microsoft.com/office/drawing/2014/main" id="{02EE2E75-880B-268D-DE2F-F9DC7104A218}"/>
              </a:ext>
            </a:extLst>
          </p:cNvPr>
          <p:cNvSpPr/>
          <p:nvPr/>
        </p:nvSpPr>
        <p:spPr>
          <a:xfrm>
            <a:off x="2032602" y="653391"/>
            <a:ext cx="1061293" cy="368740"/>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ko-KR" dirty="0">
                <a:solidFill>
                  <a:schemeClr val="tx1"/>
                </a:solidFill>
              </a:rPr>
              <a:t>WSM6</a:t>
            </a:r>
            <a:endParaRPr kumimoji="1" lang="ko-KR" altLang="en-US" dirty="0">
              <a:solidFill>
                <a:schemeClr val="tx1"/>
              </a:solidFill>
            </a:endParaRPr>
          </a:p>
        </p:txBody>
      </p:sp>
      <p:sp>
        <p:nvSpPr>
          <p:cNvPr id="12" name="직사각형 12">
            <a:extLst>
              <a:ext uri="{FF2B5EF4-FFF2-40B4-BE49-F238E27FC236}">
                <a16:creationId xmlns:a16="http://schemas.microsoft.com/office/drawing/2014/main" id="{90A7F7AC-9789-AC76-ACD7-E0FB9AC2E49D}"/>
              </a:ext>
            </a:extLst>
          </p:cNvPr>
          <p:cNvSpPr/>
          <p:nvPr/>
        </p:nvSpPr>
        <p:spPr>
          <a:xfrm>
            <a:off x="1752844" y="-152171"/>
            <a:ext cx="8712968" cy="839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a:solidFill>
                  <a:schemeClr val="tx1"/>
                </a:solidFill>
                <a:latin typeface="Arial" charset="0"/>
                <a:ea typeface="Arial" charset="0"/>
                <a:cs typeface="Arial" charset="0"/>
              </a:rPr>
              <a:t>Idealized squall line</a:t>
            </a:r>
            <a:endParaRPr lang="en-US" altLang="ko-KR" sz="2800" b="1" dirty="0">
              <a:solidFill>
                <a:schemeClr val="tx1"/>
              </a:solidFill>
              <a:latin typeface="Arial" charset="0"/>
              <a:ea typeface="Arial" charset="0"/>
              <a:cs typeface="Arial" charset="0"/>
            </a:endParaRPr>
          </a:p>
        </p:txBody>
      </p:sp>
      <p:grpSp>
        <p:nvGrpSpPr>
          <p:cNvPr id="13" name="그룹 21">
            <a:extLst>
              <a:ext uri="{FF2B5EF4-FFF2-40B4-BE49-F238E27FC236}">
                <a16:creationId xmlns:a16="http://schemas.microsoft.com/office/drawing/2014/main" id="{37AD0FE2-C9F6-4E81-1E19-5E4D39A4587C}"/>
              </a:ext>
            </a:extLst>
          </p:cNvPr>
          <p:cNvGrpSpPr/>
          <p:nvPr/>
        </p:nvGrpSpPr>
        <p:grpSpPr>
          <a:xfrm>
            <a:off x="4920010" y="1773712"/>
            <a:ext cx="7593732" cy="897137"/>
            <a:chOff x="3660349" y="2294846"/>
            <a:chExt cx="7593732" cy="897137"/>
          </a:xfrm>
        </p:grpSpPr>
        <p:sp>
          <p:nvSpPr>
            <p:cNvPr id="14" name="텍스트 상자 1">
              <a:extLst>
                <a:ext uri="{FF2B5EF4-FFF2-40B4-BE49-F238E27FC236}">
                  <a16:creationId xmlns:a16="http://schemas.microsoft.com/office/drawing/2014/main" id="{BD45EF46-59FE-971B-BB73-FD8050A2EDC1}"/>
                </a:ext>
              </a:extLst>
            </p:cNvPr>
            <p:cNvSpPr txBox="1"/>
            <p:nvPr/>
          </p:nvSpPr>
          <p:spPr>
            <a:xfrm>
              <a:off x="7583775" y="2791873"/>
              <a:ext cx="3670306" cy="400110"/>
            </a:xfrm>
            <a:prstGeom prst="rect">
              <a:avLst/>
            </a:prstGeom>
            <a:noFill/>
          </p:spPr>
          <p:txBody>
            <a:bodyPr wrap="square" rtlCol="0">
              <a:spAutoFit/>
            </a:bodyPr>
            <a:lstStyle/>
            <a:p>
              <a:r>
                <a:rPr kumimoji="1" lang="en-US" altLang="ko-KR" sz="2000" b="1" dirty="0">
                  <a:solidFill>
                    <a:srgbClr val="FF0000"/>
                  </a:solidFill>
                </a:rPr>
                <a:t>1. Stronger convection core</a:t>
              </a:r>
              <a:endParaRPr kumimoji="1" lang="ko-KR" altLang="en-US" sz="2000" b="1" dirty="0">
                <a:solidFill>
                  <a:srgbClr val="FF0000"/>
                </a:solidFill>
              </a:endParaRPr>
            </a:p>
          </p:txBody>
        </p:sp>
        <p:cxnSp>
          <p:nvCxnSpPr>
            <p:cNvPr id="15" name="직선 화살표 연결선 16">
              <a:extLst>
                <a:ext uri="{FF2B5EF4-FFF2-40B4-BE49-F238E27FC236}">
                  <a16:creationId xmlns:a16="http://schemas.microsoft.com/office/drawing/2014/main" id="{7C3B5A2A-51CE-83F5-DE05-712ECF640C1A}"/>
                </a:ext>
              </a:extLst>
            </p:cNvPr>
            <p:cNvCxnSpPr>
              <a:cxnSpLocks/>
              <a:stCxn id="14" idx="1"/>
            </p:cNvCxnSpPr>
            <p:nvPr/>
          </p:nvCxnSpPr>
          <p:spPr>
            <a:xfrm flipH="1" flipV="1">
              <a:off x="6660232" y="2294846"/>
              <a:ext cx="923543" cy="6970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직선 화살표 연결선 20">
              <a:extLst>
                <a:ext uri="{FF2B5EF4-FFF2-40B4-BE49-F238E27FC236}">
                  <a16:creationId xmlns:a16="http://schemas.microsoft.com/office/drawing/2014/main" id="{BC9310AD-9FE7-3CB1-FF14-C2B05FF1FAA1}"/>
                </a:ext>
              </a:extLst>
            </p:cNvPr>
            <p:cNvCxnSpPr>
              <a:cxnSpLocks/>
            </p:cNvCxnSpPr>
            <p:nvPr/>
          </p:nvCxnSpPr>
          <p:spPr>
            <a:xfrm flipH="1" flipV="1">
              <a:off x="3660349" y="2342071"/>
              <a:ext cx="687738" cy="5505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그룹 23">
            <a:extLst>
              <a:ext uri="{FF2B5EF4-FFF2-40B4-BE49-F238E27FC236}">
                <a16:creationId xmlns:a16="http://schemas.microsoft.com/office/drawing/2014/main" id="{DEB7FC50-F8B3-2279-8A61-879913A27E61}"/>
              </a:ext>
            </a:extLst>
          </p:cNvPr>
          <p:cNvGrpSpPr/>
          <p:nvPr/>
        </p:nvGrpSpPr>
        <p:grpSpPr>
          <a:xfrm>
            <a:off x="4731388" y="913501"/>
            <a:ext cx="6863299" cy="747831"/>
            <a:chOff x="3471727" y="1434635"/>
            <a:chExt cx="6863299" cy="747831"/>
          </a:xfrm>
        </p:grpSpPr>
        <p:sp>
          <p:nvSpPr>
            <p:cNvPr id="18" name="텍스트 상자 13">
              <a:extLst>
                <a:ext uri="{FF2B5EF4-FFF2-40B4-BE49-F238E27FC236}">
                  <a16:creationId xmlns:a16="http://schemas.microsoft.com/office/drawing/2014/main" id="{0761D8B8-EF2F-D7C1-763A-558E4E6E5838}"/>
                </a:ext>
              </a:extLst>
            </p:cNvPr>
            <p:cNvSpPr txBox="1"/>
            <p:nvPr/>
          </p:nvSpPr>
          <p:spPr>
            <a:xfrm>
              <a:off x="7189160" y="1474580"/>
              <a:ext cx="3145866" cy="707886"/>
            </a:xfrm>
            <a:prstGeom prst="rect">
              <a:avLst/>
            </a:prstGeom>
            <a:noFill/>
          </p:spPr>
          <p:txBody>
            <a:bodyPr wrap="square" rtlCol="0">
              <a:spAutoFit/>
            </a:bodyPr>
            <a:lstStyle/>
            <a:p>
              <a:r>
                <a:rPr kumimoji="1" lang="en-US" altLang="ko-KR" sz="2000" b="1" dirty="0">
                  <a:solidFill>
                    <a:srgbClr val="FF0000"/>
                  </a:solidFill>
                </a:rPr>
                <a:t>2. Reduced </a:t>
              </a:r>
              <a:r>
                <a:rPr kumimoji="1" lang="en-US" altLang="ko-KR" sz="2000" b="1" dirty="0" err="1">
                  <a:solidFill>
                    <a:srgbClr val="FF0000"/>
                  </a:solidFill>
                </a:rPr>
                <a:t>stratiform</a:t>
              </a:r>
              <a:r>
                <a:rPr kumimoji="1" lang="en-US" altLang="ko-KR" sz="2000" b="1" dirty="0">
                  <a:solidFill>
                    <a:srgbClr val="FF0000"/>
                  </a:solidFill>
                </a:rPr>
                <a:t> precipitation</a:t>
              </a:r>
              <a:endParaRPr kumimoji="1" lang="ko-KR" altLang="en-US" sz="2000" b="1" dirty="0">
                <a:solidFill>
                  <a:srgbClr val="FF0000"/>
                </a:solidFill>
              </a:endParaRPr>
            </a:p>
          </p:txBody>
        </p:sp>
        <p:cxnSp>
          <p:nvCxnSpPr>
            <p:cNvPr id="19" name="직선 화살표 연결선 19">
              <a:extLst>
                <a:ext uri="{FF2B5EF4-FFF2-40B4-BE49-F238E27FC236}">
                  <a16:creationId xmlns:a16="http://schemas.microsoft.com/office/drawing/2014/main" id="{D4FA9DBA-32C0-4CD2-2172-3D0F3F8C0B86}"/>
                </a:ext>
              </a:extLst>
            </p:cNvPr>
            <p:cNvCxnSpPr>
              <a:cxnSpLocks/>
            </p:cNvCxnSpPr>
            <p:nvPr/>
          </p:nvCxnSpPr>
          <p:spPr>
            <a:xfrm flipH="1">
              <a:off x="6581245" y="1434635"/>
              <a:ext cx="367019" cy="6262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직선 화살표 연결선 22">
              <a:extLst>
                <a:ext uri="{FF2B5EF4-FFF2-40B4-BE49-F238E27FC236}">
                  <a16:creationId xmlns:a16="http://schemas.microsoft.com/office/drawing/2014/main" id="{0B96B4BA-EACD-5AB1-033C-23AAEDBE6310}"/>
                </a:ext>
              </a:extLst>
            </p:cNvPr>
            <p:cNvCxnSpPr>
              <a:cxnSpLocks/>
            </p:cNvCxnSpPr>
            <p:nvPr/>
          </p:nvCxnSpPr>
          <p:spPr>
            <a:xfrm flipH="1">
              <a:off x="3471727" y="1538238"/>
              <a:ext cx="774692" cy="5078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그룹 35">
            <a:extLst>
              <a:ext uri="{FF2B5EF4-FFF2-40B4-BE49-F238E27FC236}">
                <a16:creationId xmlns:a16="http://schemas.microsoft.com/office/drawing/2014/main" id="{087C2986-015E-1915-16BB-FB99E626043B}"/>
              </a:ext>
            </a:extLst>
          </p:cNvPr>
          <p:cNvGrpSpPr/>
          <p:nvPr/>
        </p:nvGrpSpPr>
        <p:grpSpPr>
          <a:xfrm>
            <a:off x="3955547" y="4111411"/>
            <a:ext cx="8558195" cy="542141"/>
            <a:chOff x="2695886" y="4632545"/>
            <a:chExt cx="8558195" cy="542141"/>
          </a:xfrm>
        </p:grpSpPr>
        <p:sp>
          <p:nvSpPr>
            <p:cNvPr id="22" name="텍스트 상자 14">
              <a:extLst>
                <a:ext uri="{FF2B5EF4-FFF2-40B4-BE49-F238E27FC236}">
                  <a16:creationId xmlns:a16="http://schemas.microsoft.com/office/drawing/2014/main" id="{F7C0E12A-0A1A-0925-2433-321E22A7A5CF}"/>
                </a:ext>
              </a:extLst>
            </p:cNvPr>
            <p:cNvSpPr txBox="1"/>
            <p:nvPr/>
          </p:nvSpPr>
          <p:spPr>
            <a:xfrm>
              <a:off x="7902689" y="4632545"/>
              <a:ext cx="3351392" cy="400110"/>
            </a:xfrm>
            <a:prstGeom prst="rect">
              <a:avLst/>
            </a:prstGeom>
            <a:noFill/>
          </p:spPr>
          <p:txBody>
            <a:bodyPr wrap="square" rtlCol="0">
              <a:spAutoFit/>
            </a:bodyPr>
            <a:lstStyle/>
            <a:p>
              <a:r>
                <a:rPr kumimoji="1" lang="en-US" altLang="ko-KR" sz="2000" b="1" dirty="0">
                  <a:solidFill>
                    <a:srgbClr val="FF0000"/>
                  </a:solidFill>
                </a:rPr>
                <a:t>3. Expanded anvil clouds</a:t>
              </a:r>
              <a:endParaRPr kumimoji="1" lang="ko-KR" altLang="en-US" sz="2000" b="1" dirty="0">
                <a:solidFill>
                  <a:srgbClr val="FF0000"/>
                </a:solidFill>
              </a:endParaRPr>
            </a:p>
          </p:txBody>
        </p:sp>
        <p:cxnSp>
          <p:nvCxnSpPr>
            <p:cNvPr id="23" name="직선 화살표 연결선 25">
              <a:extLst>
                <a:ext uri="{FF2B5EF4-FFF2-40B4-BE49-F238E27FC236}">
                  <a16:creationId xmlns:a16="http://schemas.microsoft.com/office/drawing/2014/main" id="{49D4C88D-42B6-93BC-299B-F7CDA3785471}"/>
                </a:ext>
              </a:extLst>
            </p:cNvPr>
            <p:cNvCxnSpPr/>
            <p:nvPr/>
          </p:nvCxnSpPr>
          <p:spPr>
            <a:xfrm flipH="1" flipV="1">
              <a:off x="5774103" y="5085974"/>
              <a:ext cx="504056" cy="96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직선 화살표 연결선 27">
              <a:extLst>
                <a:ext uri="{FF2B5EF4-FFF2-40B4-BE49-F238E27FC236}">
                  <a16:creationId xmlns:a16="http://schemas.microsoft.com/office/drawing/2014/main" id="{2342E527-C23A-61CA-F2C2-AD59F7ADDAA1}"/>
                </a:ext>
              </a:extLst>
            </p:cNvPr>
            <p:cNvCxnSpPr/>
            <p:nvPr/>
          </p:nvCxnSpPr>
          <p:spPr>
            <a:xfrm flipV="1">
              <a:off x="6948264" y="5085184"/>
              <a:ext cx="495672" cy="4232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직선 화살표 연결선 29">
              <a:extLst>
                <a:ext uri="{FF2B5EF4-FFF2-40B4-BE49-F238E27FC236}">
                  <a16:creationId xmlns:a16="http://schemas.microsoft.com/office/drawing/2014/main" id="{1F1FF2E5-440B-DB11-04B3-E8EEEA0CA639}"/>
                </a:ext>
              </a:extLst>
            </p:cNvPr>
            <p:cNvCxnSpPr/>
            <p:nvPr/>
          </p:nvCxnSpPr>
          <p:spPr>
            <a:xfrm flipH="1" flipV="1">
              <a:off x="2695886" y="5128757"/>
              <a:ext cx="285628" cy="224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직선 화살표 연결선 32">
              <a:extLst>
                <a:ext uri="{FF2B5EF4-FFF2-40B4-BE49-F238E27FC236}">
                  <a16:creationId xmlns:a16="http://schemas.microsoft.com/office/drawing/2014/main" id="{C2988DB4-D5D0-017E-D441-7E9322AC8B3D}"/>
                </a:ext>
              </a:extLst>
            </p:cNvPr>
            <p:cNvCxnSpPr/>
            <p:nvPr/>
          </p:nvCxnSpPr>
          <p:spPr>
            <a:xfrm flipV="1">
              <a:off x="3825110" y="5145870"/>
              <a:ext cx="167634" cy="288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그룹 39">
            <a:extLst>
              <a:ext uri="{FF2B5EF4-FFF2-40B4-BE49-F238E27FC236}">
                <a16:creationId xmlns:a16="http://schemas.microsoft.com/office/drawing/2014/main" id="{978AD6CF-DE70-B561-2252-26235A728018}"/>
              </a:ext>
            </a:extLst>
          </p:cNvPr>
          <p:cNvGrpSpPr/>
          <p:nvPr/>
        </p:nvGrpSpPr>
        <p:grpSpPr>
          <a:xfrm>
            <a:off x="4241175" y="4968703"/>
            <a:ext cx="7581047" cy="1027161"/>
            <a:chOff x="2769898" y="5053265"/>
            <a:chExt cx="7581047" cy="1027161"/>
          </a:xfrm>
        </p:grpSpPr>
        <p:sp>
          <p:nvSpPr>
            <p:cNvPr id="28" name="텍스트 상자 36">
              <a:extLst>
                <a:ext uri="{FF2B5EF4-FFF2-40B4-BE49-F238E27FC236}">
                  <a16:creationId xmlns:a16="http://schemas.microsoft.com/office/drawing/2014/main" id="{F906AA7C-1EDA-908A-FBA8-2FEA6D903133}"/>
                </a:ext>
              </a:extLst>
            </p:cNvPr>
            <p:cNvSpPr txBox="1"/>
            <p:nvPr/>
          </p:nvSpPr>
          <p:spPr>
            <a:xfrm>
              <a:off x="7756906" y="5053265"/>
              <a:ext cx="2594039" cy="1015663"/>
            </a:xfrm>
            <a:prstGeom prst="rect">
              <a:avLst/>
            </a:prstGeom>
            <a:noFill/>
          </p:spPr>
          <p:txBody>
            <a:bodyPr wrap="square" rtlCol="0">
              <a:spAutoFit/>
            </a:bodyPr>
            <a:lstStyle/>
            <a:p>
              <a:r>
                <a:rPr kumimoji="1" lang="en-US" altLang="ko-KR" sz="2000" b="1" dirty="0">
                  <a:solidFill>
                    <a:srgbClr val="FF0000"/>
                  </a:solidFill>
                </a:rPr>
                <a:t>4. Enhanced cold pool with well-defined descending rear inflow</a:t>
              </a:r>
              <a:endParaRPr kumimoji="1" lang="ko-KR" altLang="en-US" sz="2000" b="1" dirty="0">
                <a:solidFill>
                  <a:srgbClr val="FF0000"/>
                </a:solidFill>
              </a:endParaRPr>
            </a:p>
          </p:txBody>
        </p:sp>
        <p:sp>
          <p:nvSpPr>
            <p:cNvPr id="29" name="자유형 37">
              <a:extLst>
                <a:ext uri="{FF2B5EF4-FFF2-40B4-BE49-F238E27FC236}">
                  <a16:creationId xmlns:a16="http://schemas.microsoft.com/office/drawing/2014/main" id="{4A9BCEF4-7F9E-3E13-DA1E-F3FBFE8D9BDE}"/>
                </a:ext>
              </a:extLst>
            </p:cNvPr>
            <p:cNvSpPr/>
            <p:nvPr/>
          </p:nvSpPr>
          <p:spPr>
            <a:xfrm>
              <a:off x="5866844" y="5626564"/>
              <a:ext cx="1001168" cy="453862"/>
            </a:xfrm>
            <a:custGeom>
              <a:avLst/>
              <a:gdLst>
                <a:gd name="connsiteX0" fmla="*/ 0 w 1001168"/>
                <a:gd name="connsiteY0" fmla="*/ 0 h 453862"/>
                <a:gd name="connsiteX1" fmla="*/ 407141 w 1001168"/>
                <a:gd name="connsiteY1" fmla="*/ 193559 h 453862"/>
                <a:gd name="connsiteX2" fmla="*/ 654096 w 1001168"/>
                <a:gd name="connsiteY2" fmla="*/ 253629 h 453862"/>
                <a:gd name="connsiteX3" fmla="*/ 847655 w 1001168"/>
                <a:gd name="connsiteY3" fmla="*/ 333722 h 453862"/>
                <a:gd name="connsiteX4" fmla="*/ 1001168 w 1001168"/>
                <a:gd name="connsiteY4" fmla="*/ 453862 h 453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68" h="453862">
                  <a:moveTo>
                    <a:pt x="0" y="0"/>
                  </a:moveTo>
                  <a:cubicBezTo>
                    <a:pt x="149062" y="75644"/>
                    <a:pt x="298125" y="151288"/>
                    <a:pt x="407141" y="193559"/>
                  </a:cubicBezTo>
                  <a:cubicBezTo>
                    <a:pt x="516157" y="235830"/>
                    <a:pt x="580677" y="230269"/>
                    <a:pt x="654096" y="253629"/>
                  </a:cubicBezTo>
                  <a:cubicBezTo>
                    <a:pt x="727515" y="276990"/>
                    <a:pt x="789810" y="300350"/>
                    <a:pt x="847655" y="333722"/>
                  </a:cubicBezTo>
                  <a:cubicBezTo>
                    <a:pt x="905500" y="367094"/>
                    <a:pt x="1001168" y="453862"/>
                    <a:pt x="1001168" y="453862"/>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sp>
          <p:nvSpPr>
            <p:cNvPr id="30" name="자유형 38">
              <a:extLst>
                <a:ext uri="{FF2B5EF4-FFF2-40B4-BE49-F238E27FC236}">
                  <a16:creationId xmlns:a16="http://schemas.microsoft.com/office/drawing/2014/main" id="{D0063CC0-BFBD-05A7-EC39-A3D1B591D699}"/>
                </a:ext>
              </a:extLst>
            </p:cNvPr>
            <p:cNvSpPr/>
            <p:nvPr/>
          </p:nvSpPr>
          <p:spPr>
            <a:xfrm>
              <a:off x="2769898" y="5659936"/>
              <a:ext cx="760887" cy="294764"/>
            </a:xfrm>
            <a:custGeom>
              <a:avLst/>
              <a:gdLst>
                <a:gd name="connsiteX0" fmla="*/ 0 w 760887"/>
                <a:gd name="connsiteY0" fmla="*/ 0 h 294764"/>
                <a:gd name="connsiteX1" fmla="*/ 260303 w 760887"/>
                <a:gd name="connsiteY1" fmla="*/ 106791 h 294764"/>
                <a:gd name="connsiteX2" fmla="*/ 487235 w 760887"/>
                <a:gd name="connsiteY2" fmla="*/ 193559 h 294764"/>
                <a:gd name="connsiteX3" fmla="*/ 627398 w 760887"/>
                <a:gd name="connsiteY3" fmla="*/ 287001 h 294764"/>
                <a:gd name="connsiteX4" fmla="*/ 734190 w 760887"/>
                <a:gd name="connsiteY4" fmla="*/ 280327 h 294764"/>
                <a:gd name="connsiteX5" fmla="*/ 760887 w 760887"/>
                <a:gd name="connsiteY5" fmla="*/ 206908 h 29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887" h="294764">
                  <a:moveTo>
                    <a:pt x="0" y="0"/>
                  </a:moveTo>
                  <a:lnTo>
                    <a:pt x="260303" y="106791"/>
                  </a:lnTo>
                  <a:cubicBezTo>
                    <a:pt x="341509" y="139051"/>
                    <a:pt x="426053" y="163524"/>
                    <a:pt x="487235" y="193559"/>
                  </a:cubicBezTo>
                  <a:cubicBezTo>
                    <a:pt x="548417" y="223594"/>
                    <a:pt x="586239" y="272540"/>
                    <a:pt x="627398" y="287001"/>
                  </a:cubicBezTo>
                  <a:cubicBezTo>
                    <a:pt x="668557" y="301462"/>
                    <a:pt x="711942" y="293676"/>
                    <a:pt x="734190" y="280327"/>
                  </a:cubicBezTo>
                  <a:cubicBezTo>
                    <a:pt x="756438" y="266978"/>
                    <a:pt x="760887" y="206908"/>
                    <a:pt x="760887" y="206908"/>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p>
          </p:txBody>
        </p:sp>
      </p:grpSp>
      <p:sp>
        <p:nvSpPr>
          <p:cNvPr id="31" name="TextBox 30">
            <a:extLst>
              <a:ext uri="{FF2B5EF4-FFF2-40B4-BE49-F238E27FC236}">
                <a16:creationId xmlns:a16="http://schemas.microsoft.com/office/drawing/2014/main" id="{666CE7C1-C330-85E3-8124-28B3E5D26906}"/>
              </a:ext>
            </a:extLst>
          </p:cNvPr>
          <p:cNvSpPr txBox="1"/>
          <p:nvPr/>
        </p:nvSpPr>
        <p:spPr>
          <a:xfrm>
            <a:off x="3165816" y="339157"/>
            <a:ext cx="2767324" cy="830997"/>
          </a:xfrm>
          <a:prstGeom prst="rect">
            <a:avLst/>
          </a:prstGeom>
          <a:noFill/>
        </p:spPr>
        <p:txBody>
          <a:bodyPr wrap="square" rtlCol="0">
            <a:spAutoFit/>
          </a:bodyPr>
          <a:lstStyle/>
          <a:p>
            <a:r>
              <a:rPr kumimoji="1" lang="en-US" altLang="ko-KR" sz="2400" dirty="0">
                <a:solidFill>
                  <a:srgbClr val="CA1F24"/>
                </a:solidFill>
                <a:latin typeface="Arial" charset="0"/>
                <a:ea typeface="Arial" charset="0"/>
                <a:cs typeface="Arial" charset="0"/>
              </a:rPr>
              <a:t>Single-moment scheme</a:t>
            </a:r>
            <a:endParaRPr kumimoji="1" lang="ko-KR" altLang="en-US" sz="2400" dirty="0">
              <a:solidFill>
                <a:srgbClr val="CA1F24"/>
              </a:solidFill>
              <a:latin typeface="Arial" charset="0"/>
              <a:ea typeface="Arial" charset="0"/>
              <a:cs typeface="Arial" charset="0"/>
            </a:endParaRPr>
          </a:p>
        </p:txBody>
      </p:sp>
      <p:sp>
        <p:nvSpPr>
          <p:cNvPr id="32" name="TextBox 31">
            <a:extLst>
              <a:ext uri="{FF2B5EF4-FFF2-40B4-BE49-F238E27FC236}">
                <a16:creationId xmlns:a16="http://schemas.microsoft.com/office/drawing/2014/main" id="{1626C9B4-3A47-C004-D092-B13F0A59E4CC}"/>
              </a:ext>
            </a:extLst>
          </p:cNvPr>
          <p:cNvSpPr txBox="1"/>
          <p:nvPr/>
        </p:nvSpPr>
        <p:spPr>
          <a:xfrm>
            <a:off x="6431021" y="334986"/>
            <a:ext cx="2986123" cy="830997"/>
          </a:xfrm>
          <a:prstGeom prst="rect">
            <a:avLst/>
          </a:prstGeom>
          <a:noFill/>
        </p:spPr>
        <p:txBody>
          <a:bodyPr wrap="square" rtlCol="0">
            <a:spAutoFit/>
          </a:bodyPr>
          <a:lstStyle/>
          <a:p>
            <a:r>
              <a:rPr kumimoji="1" lang="en-US" altLang="ko-KR" sz="2400" dirty="0">
                <a:solidFill>
                  <a:srgbClr val="CA1F24"/>
                </a:solidFill>
                <a:latin typeface="Arial" charset="0"/>
                <a:ea typeface="Arial" charset="0"/>
                <a:cs typeface="Arial" charset="0"/>
              </a:rPr>
              <a:t>Double-moment scheme</a:t>
            </a:r>
            <a:endParaRPr kumimoji="1" lang="ko-KR" altLang="en-US" sz="2400" dirty="0">
              <a:solidFill>
                <a:srgbClr val="CA1F24"/>
              </a:solidFill>
              <a:latin typeface="Arial" charset="0"/>
              <a:ea typeface="Arial" charset="0"/>
              <a:cs typeface="Arial" charset="0"/>
            </a:endParaRPr>
          </a:p>
        </p:txBody>
      </p:sp>
      <p:pic>
        <p:nvPicPr>
          <p:cNvPr id="35" name="Рисунок 34">
            <a:extLst>
              <a:ext uri="{FF2B5EF4-FFF2-40B4-BE49-F238E27FC236}">
                <a16:creationId xmlns:a16="http://schemas.microsoft.com/office/drawing/2014/main" id="{4BE833AB-07D1-A7F6-89BA-D2C03FDC2F9C}"/>
              </a:ext>
            </a:extLst>
          </p:cNvPr>
          <p:cNvPicPr>
            <a:picLocks noChangeAspect="1"/>
          </p:cNvPicPr>
          <p:nvPr/>
        </p:nvPicPr>
        <p:blipFill>
          <a:blip r:embed="rId7"/>
          <a:stretch>
            <a:fillRect/>
          </a:stretch>
        </p:blipFill>
        <p:spPr>
          <a:xfrm>
            <a:off x="906340" y="5910533"/>
            <a:ext cx="1361017" cy="372054"/>
          </a:xfrm>
          <a:prstGeom prst="rect">
            <a:avLst/>
          </a:prstGeom>
        </p:spPr>
      </p:pic>
      <p:sp>
        <p:nvSpPr>
          <p:cNvPr id="38" name="TextBox 37">
            <a:extLst>
              <a:ext uri="{FF2B5EF4-FFF2-40B4-BE49-F238E27FC236}">
                <a16:creationId xmlns:a16="http://schemas.microsoft.com/office/drawing/2014/main" id="{A72E5CBF-A9D3-1413-CAED-41677F0C5CCC}"/>
              </a:ext>
            </a:extLst>
          </p:cNvPr>
          <p:cNvSpPr txBox="1"/>
          <p:nvPr/>
        </p:nvSpPr>
        <p:spPr>
          <a:xfrm>
            <a:off x="9688258" y="5944499"/>
            <a:ext cx="2299576" cy="369332"/>
          </a:xfrm>
          <a:prstGeom prst="rect">
            <a:avLst/>
          </a:prstGeom>
          <a:noFill/>
        </p:spPr>
        <p:txBody>
          <a:bodyPr wrap="square">
            <a:spAutoFit/>
          </a:bodyPr>
          <a:lstStyle/>
          <a:p>
            <a:pPr algn="ctr"/>
            <a:r>
              <a:rPr lang="en-US" altLang="ko-KR" sz="1800" i="1" dirty="0">
                <a:latin typeface="Arial" charset="0"/>
                <a:ea typeface="Arial" charset="0"/>
                <a:cs typeface="Arial" charset="0"/>
              </a:rPr>
              <a:t>Kyo-Sun Lim</a:t>
            </a:r>
            <a:r>
              <a:rPr lang="en-US" altLang="ko-KR" i="1" dirty="0">
                <a:latin typeface="Arial" charset="0"/>
                <a:ea typeface="Arial" charset="0"/>
                <a:cs typeface="Arial" charset="0"/>
              </a:rPr>
              <a:t>,2018</a:t>
            </a:r>
            <a:endParaRPr lang="en-US" altLang="ko-KR" sz="1800" i="1" dirty="0">
              <a:latin typeface="Arial" charset="0"/>
              <a:ea typeface="Arial" charset="0"/>
              <a:cs typeface="Arial" charset="0"/>
            </a:endParaRPr>
          </a:p>
        </p:txBody>
      </p:sp>
      <p:sp>
        <p:nvSpPr>
          <p:cNvPr id="34" name="TextBox 33"/>
          <p:cNvSpPr txBox="1"/>
          <p:nvPr/>
        </p:nvSpPr>
        <p:spPr>
          <a:xfrm>
            <a:off x="-4781" y="-22347"/>
            <a:ext cx="956236" cy="523220"/>
          </a:xfrm>
          <a:prstGeom prst="rect">
            <a:avLst/>
          </a:prstGeom>
          <a:noFill/>
        </p:spPr>
        <p:txBody>
          <a:bodyPr wrap="square" rtlCol="0">
            <a:spAutoFit/>
          </a:bodyPr>
          <a:lstStyle/>
          <a:p>
            <a:r>
              <a:rPr lang="en-US" sz="2800" b="1" i="1" dirty="0">
                <a:solidFill>
                  <a:srgbClr val="002060"/>
                </a:solidFill>
                <a:effectLst>
                  <a:outerShdw blurRad="38100" dist="38100" dir="2700000" algn="tl">
                    <a:srgbClr val="000000">
                      <a:alpha val="43137"/>
                    </a:srgbClr>
                  </a:outerShdw>
                </a:effectLst>
              </a:rPr>
              <a:t>WRF</a:t>
            </a:r>
            <a:endParaRPr lang="ru-RU" sz="2800" b="1" i="1" dirty="0">
              <a:solidFill>
                <a:srgbClr val="002060"/>
              </a:solidFill>
              <a:effectLst>
                <a:outerShdw blurRad="38100" dist="38100" dir="2700000" algn="tl">
                  <a:srgbClr val="000000">
                    <a:alpha val="43137"/>
                  </a:srgbClr>
                </a:outerShdw>
              </a:effectLst>
            </a:endParaRPr>
          </a:p>
        </p:txBody>
      </p:sp>
      <p:sp>
        <p:nvSpPr>
          <p:cNvPr id="2" name="Номер слайда 1">
            <a:extLst>
              <a:ext uri="{FF2B5EF4-FFF2-40B4-BE49-F238E27FC236}">
                <a16:creationId xmlns:a16="http://schemas.microsoft.com/office/drawing/2014/main" id="{7D1C970B-7130-8141-EC05-C50668226C82}"/>
              </a:ext>
            </a:extLst>
          </p:cNvPr>
          <p:cNvSpPr>
            <a:spLocks noGrp="1"/>
          </p:cNvSpPr>
          <p:nvPr>
            <p:ph type="sldNum" sz="quarter" idx="12"/>
          </p:nvPr>
        </p:nvSpPr>
        <p:spPr/>
        <p:txBody>
          <a:bodyPr/>
          <a:lstStyle/>
          <a:p>
            <a:fld id="{63FD4D05-77BA-4CC3-80CC-49ECE376452C}" type="slidenum">
              <a:rPr lang="ru-RU" smtClean="0"/>
              <a:t>21</a:t>
            </a:fld>
            <a:endParaRPr lang="ru-RU"/>
          </a:p>
        </p:txBody>
      </p:sp>
    </p:spTree>
    <p:extLst>
      <p:ext uri="{BB962C8B-B14F-4D97-AF65-F5344CB8AC3E}">
        <p14:creationId xmlns:p14="http://schemas.microsoft.com/office/powerpoint/2010/main" val="1229287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80938"/>
            <a:ext cx="12192000" cy="461665"/>
          </a:xfrm>
          <a:prstGeom prst="rect">
            <a:avLst/>
          </a:prstGeom>
          <a:noFill/>
        </p:spPr>
        <p:txBody>
          <a:bodyPr wrap="square" rtlCol="0">
            <a:spAutoFit/>
          </a:bodyPr>
          <a:lstStyle/>
          <a:p>
            <a:pPr algn="ctr"/>
            <a:r>
              <a:rPr lang="ru-RU" sz="2400" b="1" dirty="0"/>
              <a:t>Два подхода к представлению микрофизики облачности</a:t>
            </a:r>
          </a:p>
        </p:txBody>
      </p:sp>
      <p:sp>
        <p:nvSpPr>
          <p:cNvPr id="5" name="TextBox 4"/>
          <p:cNvSpPr txBox="1"/>
          <p:nvPr/>
        </p:nvSpPr>
        <p:spPr>
          <a:xfrm>
            <a:off x="924560" y="1280160"/>
            <a:ext cx="10474960" cy="2308324"/>
          </a:xfrm>
          <a:prstGeom prst="rect">
            <a:avLst/>
          </a:prstGeom>
          <a:noFill/>
        </p:spPr>
        <p:txBody>
          <a:bodyPr wrap="square" rtlCol="0">
            <a:spAutoFit/>
          </a:bodyPr>
          <a:lstStyle/>
          <a:p>
            <a:pPr marL="285750" indent="-285750">
              <a:buFont typeface="Wingdings" panose="05000000000000000000" pitchFamily="2" charset="2"/>
              <a:buChar char="Ø"/>
            </a:pPr>
            <a:r>
              <a:rPr lang="ru-RU" sz="2400" dirty="0">
                <a:solidFill>
                  <a:srgbClr val="002060"/>
                </a:solidFill>
              </a:rPr>
              <a:t>При переходе от 1-моментной к 2-моментной микрофизической схеме или к упрощенной спектральной схеме отмечаются существенные изменения микро- и макро-физических характеристик облачности; </a:t>
            </a:r>
            <a:br>
              <a:rPr lang="ru-RU" sz="2400" dirty="0">
                <a:solidFill>
                  <a:srgbClr val="002060"/>
                </a:solidFill>
              </a:rPr>
            </a:br>
            <a:r>
              <a:rPr lang="ru-RU" sz="2400" dirty="0">
                <a:solidFill>
                  <a:srgbClr val="002060"/>
                </a:solidFill>
              </a:rPr>
              <a:t>изменяется пространственное распространение облачности, </a:t>
            </a:r>
            <a:br>
              <a:rPr lang="ru-RU" sz="2400" dirty="0">
                <a:solidFill>
                  <a:srgbClr val="002060"/>
                </a:solidFill>
              </a:rPr>
            </a:br>
            <a:r>
              <a:rPr lang="ru-RU" sz="2400" dirty="0">
                <a:solidFill>
                  <a:srgbClr val="002060"/>
                </a:solidFill>
              </a:rPr>
              <a:t>увеличивается количество осадков, преимущественно за счет увеличения конвективных осадков.  </a:t>
            </a:r>
          </a:p>
        </p:txBody>
      </p:sp>
      <p:sp>
        <p:nvSpPr>
          <p:cNvPr id="2" name="Номер слайда 1">
            <a:extLst>
              <a:ext uri="{FF2B5EF4-FFF2-40B4-BE49-F238E27FC236}">
                <a16:creationId xmlns:a16="http://schemas.microsoft.com/office/drawing/2014/main" id="{CEB97FD8-97CA-B850-5505-182D2F8938D3}"/>
              </a:ext>
            </a:extLst>
          </p:cNvPr>
          <p:cNvSpPr>
            <a:spLocks noGrp="1"/>
          </p:cNvSpPr>
          <p:nvPr>
            <p:ph type="sldNum" sz="quarter" idx="12"/>
          </p:nvPr>
        </p:nvSpPr>
        <p:spPr/>
        <p:txBody>
          <a:bodyPr/>
          <a:lstStyle/>
          <a:p>
            <a:fld id="{63FD4D05-77BA-4CC3-80CC-49ECE376452C}" type="slidenum">
              <a:rPr lang="ru-RU" smtClean="0"/>
              <a:t>22</a:t>
            </a:fld>
            <a:endParaRPr lang="ru-RU"/>
          </a:p>
        </p:txBody>
      </p:sp>
    </p:spTree>
    <p:extLst>
      <p:ext uri="{BB962C8B-B14F-4D97-AF65-F5344CB8AC3E}">
        <p14:creationId xmlns:p14="http://schemas.microsoft.com/office/powerpoint/2010/main" val="1532993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a:lum bright="3000" contrast="3000"/>
          </a:blip>
          <a:srcRect l="2401" t="-376" r="10825" b="376"/>
          <a:stretch/>
        </p:blipFill>
        <p:spPr>
          <a:xfrm>
            <a:off x="711750" y="374173"/>
            <a:ext cx="8390048" cy="5859013"/>
          </a:xfrm>
          <a:prstGeom prst="rect">
            <a:avLst/>
          </a:prstGeom>
          <a:ln>
            <a:noFill/>
          </a:ln>
          <a:effectLst/>
        </p:spPr>
      </p:pic>
      <p:sp>
        <p:nvSpPr>
          <p:cNvPr id="10" name="Прямоугольник 9"/>
          <p:cNvSpPr/>
          <p:nvPr/>
        </p:nvSpPr>
        <p:spPr>
          <a:xfrm>
            <a:off x="612949" y="374173"/>
            <a:ext cx="11414928" cy="5785467"/>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0" y="0"/>
            <a:ext cx="12191999" cy="461665"/>
          </a:xfrm>
          <a:prstGeom prst="rect">
            <a:avLst/>
          </a:prstGeom>
          <a:noFill/>
        </p:spPr>
        <p:txBody>
          <a:bodyPr wrap="square" rtlCol="0">
            <a:spAutoFit/>
          </a:bodyPr>
          <a:lstStyle/>
          <a:p>
            <a:pPr algn="ctr"/>
            <a:r>
              <a:rPr lang="ru-RU" sz="2400" b="1" dirty="0"/>
              <a:t>Представление микрофизических процессов в модели</a:t>
            </a:r>
          </a:p>
        </p:txBody>
      </p:sp>
      <p:pic>
        <p:nvPicPr>
          <p:cNvPr id="7" name="Рисунок 6"/>
          <p:cNvPicPr>
            <a:picLocks noChangeAspect="1"/>
          </p:cNvPicPr>
          <p:nvPr/>
        </p:nvPicPr>
        <p:blipFill rotWithShape="1">
          <a:blip r:embed="rId3">
            <a:duotone>
              <a:prstClr val="black"/>
              <a:srgbClr val="D9C3A5">
                <a:tint val="50000"/>
                <a:satMod val="180000"/>
              </a:srgbClr>
            </a:duotone>
          </a:blip>
          <a:srcRect l="2401" t="15041" r="62460" b="46225"/>
          <a:stretch/>
        </p:blipFill>
        <p:spPr>
          <a:xfrm>
            <a:off x="711750" y="1266941"/>
            <a:ext cx="3397542" cy="2269474"/>
          </a:xfrm>
          <a:prstGeom prst="rect">
            <a:avLst/>
          </a:prstGeom>
          <a:ln>
            <a:noFill/>
          </a:ln>
          <a:effectLst/>
        </p:spPr>
      </p:pic>
      <mc:AlternateContent xmlns:mc="http://schemas.openxmlformats.org/markup-compatibility/2006" xmlns:a14="http://schemas.microsoft.com/office/drawing/2010/main">
        <mc:Choice Requires="a14">
          <p:sp>
            <p:nvSpPr>
              <p:cNvPr id="5" name="TextBox 4"/>
              <p:cNvSpPr txBox="1"/>
              <p:nvPr/>
            </p:nvSpPr>
            <p:spPr>
              <a:xfrm>
                <a:off x="4272094" y="496650"/>
                <a:ext cx="8068777" cy="3539430"/>
              </a:xfrm>
              <a:prstGeom prst="rect">
                <a:avLst/>
              </a:prstGeom>
              <a:noFill/>
            </p:spPr>
            <p:txBody>
              <a:bodyPr wrap="square" rtlCol="0">
                <a:spAutoFit/>
              </a:bodyPr>
              <a:lstStyle/>
              <a:p>
                <a:r>
                  <a:rPr lang="ru-RU" sz="2400" b="1" u="sng" dirty="0">
                    <a:solidFill>
                      <a:srgbClr val="002060"/>
                    </a:solidFill>
                  </a:rPr>
                  <a:t>Схема Сигала – Хаина</a:t>
                </a:r>
                <a:endParaRPr lang="en-US" sz="2400" b="1" u="sng" dirty="0">
                  <a:solidFill>
                    <a:srgbClr val="002060"/>
                  </a:solidFill>
                </a:endParaRPr>
              </a:p>
              <a:p>
                <a:r>
                  <a:rPr lang="ru-RU" sz="2400" dirty="0">
                    <a:cs typeface="Arial" panose="020B0604020202020204" pitchFamily="34" charset="0"/>
                  </a:rPr>
                  <a:t>Концентрация капель вблизи нижней границе облака</a:t>
                </a:r>
                <a:endParaRPr lang="en-US" sz="2400" dirty="0">
                  <a:cs typeface="Arial" panose="020B0604020202020204" pitchFamily="34" charset="0"/>
                </a:endParaRPr>
              </a:p>
              <a:p>
                <a:r>
                  <a:rPr lang="ru-RU" sz="2400" dirty="0">
                    <a:cs typeface="Arial" panose="020B0604020202020204" pitchFamily="34" charset="0"/>
                  </a:rPr>
                  <a:t>                                   </a:t>
                </a:r>
                <a14:m>
                  <m:oMath xmlns:m="http://schemas.openxmlformats.org/officeDocument/2006/math">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𝑵</m:t>
                        </m:r>
                      </m:e>
                      <m:sub>
                        <m:r>
                          <a:rPr lang="en-US" sz="2400">
                            <a:latin typeface="Cambria Math" panose="02040503050406030204" pitchFamily="18" charset="0"/>
                            <a:cs typeface="Arial" panose="020B0604020202020204" pitchFamily="34" charset="0"/>
                          </a:rPr>
                          <m:t>𝒅</m:t>
                        </m:r>
                      </m:sub>
                    </m:sSub>
                    <m:r>
                      <a:rPr lang="en-US" sz="2400">
                        <a:latin typeface="Cambria Math" panose="02040503050406030204" pitchFamily="18" charset="0"/>
                        <a:cs typeface="Arial" panose="020B0604020202020204" pitchFamily="34" charset="0"/>
                      </a:rPr>
                      <m:t>=</m:t>
                    </m:r>
                    <m:r>
                      <a:rPr lang="en-US" sz="2400">
                        <a:latin typeface="Cambria Math" panose="02040503050406030204" pitchFamily="18" charset="0"/>
                        <a:cs typeface="Arial" panose="020B0604020202020204" pitchFamily="34" charset="0"/>
                      </a:rPr>
                      <m:t>𝒇</m:t>
                    </m:r>
                    <m:d>
                      <m:dPr>
                        <m:ctrlPr>
                          <a:rPr lang="en-US" sz="2400" i="1">
                            <a:latin typeface="Cambria Math" panose="02040503050406030204" pitchFamily="18" charset="0"/>
                            <a:cs typeface="Arial" panose="020B0604020202020204" pitchFamily="34" charset="0"/>
                          </a:rPr>
                        </m:ctrlPr>
                      </m:dPr>
                      <m:e>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𝑵</m:t>
                            </m:r>
                          </m:e>
                          <m:sub>
                            <m:r>
                              <m:rPr>
                                <m:sty m:val="p"/>
                              </m:rPr>
                              <a:rPr lang="en-US" sz="2400">
                                <a:latin typeface="Cambria Math" panose="02040503050406030204" pitchFamily="18" charset="0"/>
                                <a:cs typeface="Arial" panose="020B0604020202020204" pitchFamily="34" charset="0"/>
                              </a:rPr>
                              <m:t>CN</m:t>
                            </m:r>
                          </m:sub>
                        </m:sSub>
                        <m:r>
                          <a:rPr lang="en-US" sz="2400">
                            <a:latin typeface="Cambria Math" panose="02040503050406030204" pitchFamily="18" charset="0"/>
                            <a:cs typeface="Arial" panose="020B0604020202020204" pitchFamily="34" charset="0"/>
                          </a:rPr>
                          <m:t>,</m:t>
                        </m:r>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𝒘</m:t>
                            </m:r>
                          </m:e>
                          <m:sub>
                            <m:r>
                              <a:rPr lang="en-US" sz="2400">
                                <a:latin typeface="Cambria Math" panose="02040503050406030204" pitchFamily="18" charset="0"/>
                                <a:cs typeface="Arial" panose="020B0604020202020204" pitchFamily="34" charset="0"/>
                              </a:rPr>
                              <m:t>𝒄𝒃</m:t>
                            </m:r>
                          </m:sub>
                        </m:sSub>
                        <m:r>
                          <a:rPr lang="en-US" sz="2400">
                            <a:latin typeface="Cambria Math" panose="02040503050406030204" pitchFamily="18" charset="0"/>
                            <a:cs typeface="Arial" panose="020B0604020202020204" pitchFamily="34" charset="0"/>
                          </a:rPr>
                          <m:t>,</m:t>
                        </m:r>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𝝈</m:t>
                            </m:r>
                          </m:e>
                          <m:sub>
                            <m:r>
                              <a:rPr lang="en-US" sz="2400">
                                <a:latin typeface="Cambria Math" panose="02040503050406030204" pitchFamily="18" charset="0"/>
                                <a:cs typeface="Arial" panose="020B0604020202020204" pitchFamily="34" charset="0"/>
                              </a:rPr>
                              <m:t>𝒔</m:t>
                            </m:r>
                          </m:sub>
                        </m:sSub>
                        <m:r>
                          <a:rPr lang="en-US" sz="2400">
                            <a:latin typeface="Cambria Math" panose="02040503050406030204" pitchFamily="18" charset="0"/>
                            <a:cs typeface="Arial" panose="020B0604020202020204" pitchFamily="34" charset="0"/>
                          </a:rPr>
                          <m:t>,</m:t>
                        </m:r>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𝑹</m:t>
                            </m:r>
                          </m:e>
                          <m:sub>
                            <m:r>
                              <a:rPr lang="en-US" sz="2400">
                                <a:latin typeface="Cambria Math" panose="02040503050406030204" pitchFamily="18" charset="0"/>
                                <a:cs typeface="Arial" panose="020B0604020202020204" pitchFamily="34" charset="0"/>
                              </a:rPr>
                              <m:t>𝟐</m:t>
                            </m:r>
                          </m:sub>
                        </m:sSub>
                      </m:e>
                    </m:d>
                  </m:oMath>
                </a14:m>
                <a:endParaRPr lang="ru-RU" sz="2400" dirty="0">
                  <a:cs typeface="Arial" panose="020B0604020202020204" pitchFamily="34" charset="0"/>
                </a:endParaRPr>
              </a:p>
              <a:p>
                <a:endParaRPr lang="ru-RU" sz="800" dirty="0">
                  <a:cs typeface="Arial" panose="020B0604020202020204" pitchFamily="34" charset="0"/>
                </a:endParaRPr>
              </a:p>
              <a:p>
                <a:r>
                  <a:rPr lang="en-US" sz="2400" b="1" i="1" dirty="0">
                    <a:cs typeface="Arial" panose="020B0604020202020204" pitchFamily="34" charset="0"/>
                  </a:rPr>
                  <a:t>N</a:t>
                </a:r>
                <a:r>
                  <a:rPr lang="en-US" sz="2400" b="1" i="1" baseline="-25000" dirty="0">
                    <a:cs typeface="Arial" panose="020B0604020202020204" pitchFamily="34" charset="0"/>
                  </a:rPr>
                  <a:t>CN</a:t>
                </a:r>
                <a:r>
                  <a:rPr lang="ru-RU" sz="2400" i="1" dirty="0">
                    <a:cs typeface="Arial" panose="020B0604020202020204" pitchFamily="34" charset="0"/>
                  </a:rPr>
                  <a:t> </a:t>
                </a:r>
                <a:r>
                  <a:rPr lang="en-US" sz="2400" dirty="0">
                    <a:cs typeface="Arial" panose="020B0604020202020204" pitchFamily="34" charset="0"/>
                  </a:rPr>
                  <a:t>– </a:t>
                </a:r>
                <a:r>
                  <a:rPr lang="ru-RU" sz="2400" dirty="0">
                    <a:cs typeface="Arial" panose="020B0604020202020204" pitchFamily="34" charset="0"/>
                  </a:rPr>
                  <a:t>концентрация ядер конденсации      	</a:t>
                </a:r>
                <a:r>
                  <a:rPr lang="en-US" sz="2400" b="1" dirty="0"/>
                  <a:t>100 ÷ 6400 </a:t>
                </a:r>
                <a:r>
                  <a:rPr lang="ru-RU" sz="2400" b="1" dirty="0"/>
                  <a:t>см</a:t>
                </a:r>
                <a:r>
                  <a:rPr lang="ru-RU" sz="2400" b="1" baseline="30000" dirty="0"/>
                  <a:t>-3</a:t>
                </a:r>
                <a:endParaRPr lang="en-US" sz="2400" b="1" baseline="30000" dirty="0"/>
              </a:p>
              <a:p>
                <a:r>
                  <a:rPr lang="en-US" sz="2400" b="1" i="1" dirty="0" err="1">
                    <a:cs typeface="Arial" panose="020B0604020202020204" pitchFamily="34" charset="0"/>
                  </a:rPr>
                  <a:t>W</a:t>
                </a:r>
                <a:r>
                  <a:rPr lang="en-US" sz="2400" b="1" i="1" baseline="-25000" dirty="0" err="1">
                    <a:cs typeface="Arial" panose="020B0604020202020204" pitchFamily="34" charset="0"/>
                  </a:rPr>
                  <a:t>cb</a:t>
                </a:r>
                <a:r>
                  <a:rPr lang="en-US" sz="2400" dirty="0">
                    <a:cs typeface="Arial" panose="020B0604020202020204" pitchFamily="34" charset="0"/>
                  </a:rPr>
                  <a:t> – </a:t>
                </a:r>
                <a:r>
                  <a:rPr lang="ru-RU" sz="2400" dirty="0">
                    <a:cs typeface="Arial" panose="020B0604020202020204" pitchFamily="34" charset="0"/>
                  </a:rPr>
                  <a:t>вертикальная скорость на нижней </a:t>
                </a:r>
                <a:br>
                  <a:rPr lang="ru-RU" sz="2400" dirty="0">
                    <a:cs typeface="Arial" panose="020B0604020202020204" pitchFamily="34" charset="0"/>
                  </a:rPr>
                </a:br>
                <a:r>
                  <a:rPr lang="ru-RU" sz="2400" dirty="0">
                    <a:cs typeface="Arial" panose="020B0604020202020204" pitchFamily="34" charset="0"/>
                  </a:rPr>
                  <a:t>           границе облака</a:t>
                </a:r>
                <a:r>
                  <a:rPr lang="en-US" sz="2400" dirty="0">
                    <a:cs typeface="Arial" panose="020B0604020202020204" pitchFamily="34" charset="0"/>
                  </a:rPr>
                  <a:t> 		</a:t>
                </a:r>
                <a:r>
                  <a:rPr lang="ru-RU" sz="2400" dirty="0">
                    <a:cs typeface="Arial" panose="020B0604020202020204" pitchFamily="34" charset="0"/>
                  </a:rPr>
                  <a:t>	</a:t>
                </a:r>
                <a:r>
                  <a:rPr lang="ru-RU" sz="2400" b="1" dirty="0"/>
                  <a:t>0,5</a:t>
                </a:r>
                <a:r>
                  <a:rPr lang="en-US" sz="2400" b="1" dirty="0"/>
                  <a:t> ÷ </a:t>
                </a:r>
                <a:r>
                  <a:rPr lang="ru-RU" sz="2400" b="1" dirty="0"/>
                  <a:t>2,5 см/с</a:t>
                </a:r>
              </a:p>
              <a:p>
                <a:r>
                  <a:rPr lang="ru-RU" sz="2400" dirty="0">
                    <a:cs typeface="Arial" panose="020B0604020202020204" pitchFamily="34" charset="0"/>
                    <a:sym typeface="Symbol" panose="05050102010706020507" pitchFamily="18" charset="2"/>
                  </a:rPr>
                  <a:t></a:t>
                </a:r>
                <a:r>
                  <a:rPr lang="en-US" sz="2400" i="1" baseline="-25000" dirty="0">
                    <a:cs typeface="Arial" panose="020B0604020202020204" pitchFamily="34" charset="0"/>
                    <a:sym typeface="Symbol" panose="05050102010706020507" pitchFamily="18" charset="2"/>
                  </a:rPr>
                  <a:t>s</a:t>
                </a:r>
                <a:r>
                  <a:rPr lang="en-US" sz="2400" dirty="0">
                    <a:cs typeface="Arial" panose="020B0604020202020204" pitchFamily="34" charset="0"/>
                    <a:sym typeface="Symbol" panose="05050102010706020507" pitchFamily="18" charset="2"/>
                  </a:rPr>
                  <a:t> </a:t>
                </a:r>
                <a:r>
                  <a:rPr lang="ru-RU" sz="2400" dirty="0">
                    <a:cs typeface="Arial" panose="020B0604020202020204" pitchFamily="34" charset="0"/>
                    <a:sym typeface="Symbol" panose="05050102010706020507" pitchFamily="18" charset="2"/>
                  </a:rPr>
                  <a:t>и </a:t>
                </a:r>
                <a:r>
                  <a:rPr lang="en-US" sz="2400" i="1" dirty="0">
                    <a:cs typeface="Arial" panose="020B0604020202020204" pitchFamily="34" charset="0"/>
                    <a:sym typeface="Symbol" panose="05050102010706020507" pitchFamily="18" charset="2"/>
                  </a:rPr>
                  <a:t>R</a:t>
                </a:r>
                <a:r>
                  <a:rPr lang="en-US" sz="2400" i="1" baseline="-25000" dirty="0">
                    <a:cs typeface="Arial" panose="020B0604020202020204" pitchFamily="34" charset="0"/>
                    <a:sym typeface="Symbol" panose="05050102010706020507" pitchFamily="18" charset="2"/>
                  </a:rPr>
                  <a:t>2</a:t>
                </a:r>
                <a:r>
                  <a:rPr lang="en-US" sz="2400" i="1" dirty="0">
                    <a:cs typeface="Arial" panose="020B0604020202020204" pitchFamily="34" charset="0"/>
                    <a:sym typeface="Symbol" panose="05050102010706020507" pitchFamily="18" charset="2"/>
                  </a:rPr>
                  <a:t> </a:t>
                </a:r>
                <a:r>
                  <a:rPr lang="en-US" sz="2400" dirty="0">
                    <a:cs typeface="Arial" panose="020B0604020202020204" pitchFamily="34" charset="0"/>
                    <a:sym typeface="Symbol" panose="05050102010706020507" pitchFamily="18" charset="2"/>
                  </a:rPr>
                  <a:t>– </a:t>
                </a:r>
                <a:r>
                  <a:rPr lang="ru-RU" sz="2400" dirty="0">
                    <a:cs typeface="Arial" panose="020B0604020202020204" pitchFamily="34" charset="0"/>
                    <a:sym typeface="Symbol" panose="05050102010706020507" pitchFamily="18" charset="2"/>
                  </a:rPr>
                  <a:t>характеристики распределения </a:t>
                </a:r>
              </a:p>
              <a:p>
                <a:r>
                  <a:rPr lang="ru-RU" sz="2400" dirty="0">
                    <a:cs typeface="Arial" panose="020B0604020202020204" pitchFamily="34" charset="0"/>
                    <a:sym typeface="Symbol" panose="05050102010706020507" pitchFamily="18" charset="2"/>
                  </a:rPr>
                  <a:t>	 по размерам </a:t>
                </a:r>
                <a:r>
                  <a:rPr lang="en-US" sz="2400" dirty="0">
                    <a:cs typeface="Arial" panose="020B0604020202020204" pitchFamily="34" charset="0"/>
                    <a:sym typeface="Symbol" panose="05050102010706020507" pitchFamily="18" charset="2"/>
                  </a:rPr>
                  <a:t> </a:t>
                </a:r>
                <a:r>
                  <a:rPr lang="ru-RU" sz="2400" dirty="0">
                    <a:cs typeface="Arial" panose="020B0604020202020204" pitchFamily="34" charset="0"/>
                    <a:sym typeface="Symbol" panose="05050102010706020507" pitchFamily="18" charset="2"/>
                  </a:rPr>
                  <a:t>для ядер конденсации (ширина и </a:t>
                </a:r>
                <a:br>
                  <a:rPr lang="ru-RU" sz="2400" dirty="0">
                    <a:cs typeface="Arial" panose="020B0604020202020204" pitchFamily="34" charset="0"/>
                    <a:sym typeface="Symbol" panose="05050102010706020507" pitchFamily="18" charset="2"/>
                  </a:rPr>
                </a:br>
                <a:r>
                  <a:rPr lang="ru-RU" sz="2400" dirty="0">
                    <a:cs typeface="Arial" panose="020B0604020202020204" pitchFamily="34" charset="0"/>
                    <a:sym typeface="Symbol" panose="05050102010706020507" pitchFamily="18" charset="2"/>
                  </a:rPr>
                  <a:t>               модальный радиус</a:t>
                </a:r>
                <a:r>
                  <a:rPr lang="en-US" sz="2400" dirty="0">
                    <a:cs typeface="Arial" panose="020B0604020202020204" pitchFamily="34" charset="0"/>
                    <a:sym typeface="Symbol" panose="05050102010706020507" pitchFamily="18" charset="2"/>
                  </a:rPr>
                  <a:t>)</a:t>
                </a:r>
                <a:r>
                  <a:rPr lang="ru-RU" sz="2400" dirty="0">
                    <a:cs typeface="Arial" panose="020B0604020202020204" pitchFamily="34" charset="0"/>
                    <a:sym typeface="Symbol" panose="05050102010706020507" pitchFamily="18" charset="2"/>
                  </a:rPr>
                  <a:t> </a:t>
                </a:r>
                <a:r>
                  <a:rPr lang="en-US" sz="2400" b="1" dirty="0">
                    <a:cs typeface="Arial" panose="020B0604020202020204" pitchFamily="34" charset="0"/>
                    <a:sym typeface="Symbol" panose="05050102010706020507" pitchFamily="18" charset="2"/>
                  </a:rPr>
                  <a:t>l</a:t>
                </a:r>
                <a:r>
                  <a:rPr lang="en-US" sz="2400" b="1" dirty="0"/>
                  <a:t>og(</a:t>
                </a:r>
                <a:r>
                  <a:rPr lang="ru-RU" sz="2400" b="1" dirty="0">
                    <a:cs typeface="Arial" panose="020B0604020202020204" pitchFamily="34" charset="0"/>
                    <a:sym typeface="Symbol" panose="05050102010706020507" pitchFamily="18" charset="2"/>
                  </a:rPr>
                  <a:t></a:t>
                </a:r>
                <a:r>
                  <a:rPr lang="en-US" sz="2400" b="1" i="1" baseline="-25000" dirty="0">
                    <a:cs typeface="Arial" panose="020B0604020202020204" pitchFamily="34" charset="0"/>
                    <a:sym typeface="Symbol" panose="05050102010706020507" pitchFamily="18" charset="2"/>
                  </a:rPr>
                  <a:t>s</a:t>
                </a:r>
                <a:r>
                  <a:rPr lang="en-US" sz="2400" b="1" dirty="0">
                    <a:cs typeface="Arial" panose="020B0604020202020204" pitchFamily="34" charset="0"/>
                    <a:sym typeface="Symbol" panose="05050102010706020507" pitchFamily="18" charset="2"/>
                  </a:rPr>
                  <a:t> ) = 0,2</a:t>
                </a:r>
                <a:r>
                  <a:rPr lang="en-US" sz="2400" b="1" dirty="0"/>
                  <a:t>÷</a:t>
                </a:r>
                <a:r>
                  <a:rPr lang="en-US" sz="2400" b="1" dirty="0">
                    <a:cs typeface="Arial" panose="020B0604020202020204" pitchFamily="34" charset="0"/>
                    <a:sym typeface="Symbol" panose="05050102010706020507" pitchFamily="18" charset="2"/>
                  </a:rPr>
                  <a:t>0,5;</a:t>
                </a:r>
                <a:r>
                  <a:rPr lang="ru-RU" sz="2400" b="1" dirty="0">
                    <a:cs typeface="Arial" panose="020B0604020202020204" pitchFamily="34" charset="0"/>
                    <a:sym typeface="Symbol" panose="05050102010706020507" pitchFamily="18" charset="2"/>
                  </a:rPr>
                  <a:t> </a:t>
                </a:r>
                <a:r>
                  <a:rPr lang="en-US" sz="2400" b="1" dirty="0">
                    <a:cs typeface="Arial" panose="020B0604020202020204" pitchFamily="34" charset="0"/>
                    <a:sym typeface="Symbol" panose="05050102010706020507" pitchFamily="18" charset="2"/>
                  </a:rPr>
                  <a:t>R2=0,02</a:t>
                </a:r>
                <a:r>
                  <a:rPr lang="en-US" sz="2400" b="1" dirty="0"/>
                  <a:t>÷</a:t>
                </a:r>
                <a:r>
                  <a:rPr lang="en-US" sz="2400" b="1" dirty="0">
                    <a:cs typeface="Arial" panose="020B0604020202020204" pitchFamily="34" charset="0"/>
                    <a:sym typeface="Symbol" panose="05050102010706020507" pitchFamily="18" charset="2"/>
                  </a:rPr>
                  <a:t>0,04</a:t>
                </a:r>
                <a:endParaRPr lang="ru-RU" sz="2400" b="1" dirty="0"/>
              </a:p>
            </p:txBody>
          </p:sp>
        </mc:Choice>
        <mc:Fallback xmlns="">
          <p:sp>
            <p:nvSpPr>
              <p:cNvPr id="5" name="TextBox 4"/>
              <p:cNvSpPr txBox="1">
                <a:spLocks noRot="1" noChangeAspect="1" noMove="1" noResize="1" noEditPoints="1" noAdjustHandles="1" noChangeArrowheads="1" noChangeShapeType="1" noTextEdit="1"/>
              </p:cNvSpPr>
              <p:nvPr/>
            </p:nvSpPr>
            <p:spPr>
              <a:xfrm>
                <a:off x="4272094" y="496650"/>
                <a:ext cx="8068777" cy="3539430"/>
              </a:xfrm>
              <a:prstGeom prst="rect">
                <a:avLst/>
              </a:prstGeom>
              <a:blipFill>
                <a:blip r:embed="rId4"/>
                <a:stretch>
                  <a:fillRect l="-1209" t="-1377" b="-2926"/>
                </a:stretch>
              </a:blipFill>
            </p:spPr>
            <p:txBody>
              <a:bodyPr/>
              <a:lstStyle/>
              <a:p>
                <a:r>
                  <a:rPr lang="ru-RU">
                    <a:noFill/>
                  </a:rPr>
                  <a:t> </a:t>
                </a:r>
              </a:p>
            </p:txBody>
          </p:sp>
        </mc:Fallback>
      </mc:AlternateContent>
      <p:sp>
        <p:nvSpPr>
          <p:cNvPr id="2" name="TextBox 1">
            <a:extLst>
              <a:ext uri="{FF2B5EF4-FFF2-40B4-BE49-F238E27FC236}">
                <a16:creationId xmlns:a16="http://schemas.microsoft.com/office/drawing/2014/main" id="{7B8FBF7F-38B5-D331-EF80-DA7470AF49DC}"/>
              </a:ext>
            </a:extLst>
          </p:cNvPr>
          <p:cNvSpPr txBox="1"/>
          <p:nvPr/>
        </p:nvSpPr>
        <p:spPr>
          <a:xfrm>
            <a:off x="98801" y="4391384"/>
            <a:ext cx="5627213" cy="2062103"/>
          </a:xfrm>
          <a:prstGeom prst="rect">
            <a:avLst/>
          </a:prstGeom>
          <a:noFill/>
        </p:spPr>
        <p:txBody>
          <a:bodyPr wrap="square" rtlCol="0">
            <a:spAutoFit/>
          </a:bodyPr>
          <a:lstStyle/>
          <a:p>
            <a:r>
              <a:rPr lang="en-US" sz="2400" dirty="0">
                <a:cs typeface="Arial" panose="020B0604020202020204" pitchFamily="34" charset="0"/>
              </a:rPr>
              <a:t>SBM</a:t>
            </a:r>
            <a:r>
              <a:rPr lang="ru-RU" sz="2400" dirty="0">
                <a:cs typeface="Arial" panose="020B0604020202020204" pitchFamily="34" charset="0"/>
              </a:rPr>
              <a:t>: сетка масс из 2000 интервалов (</a:t>
            </a:r>
            <a:r>
              <a:rPr lang="en-US" sz="2400" dirty="0">
                <a:cs typeface="Arial" panose="020B0604020202020204" pitchFamily="34" charset="0"/>
              </a:rPr>
              <a:t>bin</a:t>
            </a:r>
            <a:r>
              <a:rPr lang="ru-RU" sz="2400" dirty="0">
                <a:cs typeface="Arial" panose="020B0604020202020204" pitchFamily="34" charset="0"/>
              </a:rPr>
              <a:t>) в диапазоне размеров от 0,01 до 200 мкм для описания распределения по размерам ядер конденсации и капель </a:t>
            </a:r>
          </a:p>
          <a:p>
            <a:endParaRPr lang="ru-RU" sz="3200" dirty="0"/>
          </a:p>
        </p:txBody>
      </p:sp>
      <p:sp>
        <p:nvSpPr>
          <p:cNvPr id="4" name="Стрелка: вправо 3">
            <a:extLst>
              <a:ext uri="{FF2B5EF4-FFF2-40B4-BE49-F238E27FC236}">
                <a16:creationId xmlns:a16="http://schemas.microsoft.com/office/drawing/2014/main" id="{E5F8E1B5-0590-7537-ABFC-2ACBE4A5270B}"/>
              </a:ext>
            </a:extLst>
          </p:cNvPr>
          <p:cNvSpPr/>
          <p:nvPr/>
        </p:nvSpPr>
        <p:spPr>
          <a:xfrm>
            <a:off x="5692678" y="4391384"/>
            <a:ext cx="679621" cy="16887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a:extLst>
              <a:ext uri="{FF2B5EF4-FFF2-40B4-BE49-F238E27FC236}">
                <a16:creationId xmlns:a16="http://schemas.microsoft.com/office/drawing/2014/main" id="{60CAAF26-D93B-C29B-1F69-312B4DB542C1}"/>
              </a:ext>
            </a:extLst>
          </p:cNvPr>
          <p:cNvSpPr/>
          <p:nvPr/>
        </p:nvSpPr>
        <p:spPr>
          <a:xfrm>
            <a:off x="7735334" y="1173889"/>
            <a:ext cx="617838" cy="617838"/>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a:extLst>
              <a:ext uri="{FF2B5EF4-FFF2-40B4-BE49-F238E27FC236}">
                <a16:creationId xmlns:a16="http://schemas.microsoft.com/office/drawing/2014/main" id="{EFBA5B39-7A54-7CCB-DB64-9833C0AE5297}"/>
              </a:ext>
            </a:extLst>
          </p:cNvPr>
          <p:cNvSpPr/>
          <p:nvPr/>
        </p:nvSpPr>
        <p:spPr>
          <a:xfrm>
            <a:off x="8357296" y="1215076"/>
            <a:ext cx="617838" cy="617838"/>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Рисунок 13"/>
          <p:cNvPicPr>
            <a:picLocks noChangeAspect="1"/>
          </p:cNvPicPr>
          <p:nvPr/>
        </p:nvPicPr>
        <p:blipFill>
          <a:blip r:embed="rId5"/>
          <a:stretch>
            <a:fillRect/>
          </a:stretch>
        </p:blipFill>
        <p:spPr>
          <a:xfrm>
            <a:off x="6492156" y="4386534"/>
            <a:ext cx="4348118" cy="2035530"/>
          </a:xfrm>
          <a:prstGeom prst="rect">
            <a:avLst/>
          </a:prstGeom>
          <a:ln w="15875">
            <a:solidFill>
              <a:schemeClr val="accent1">
                <a:lumMod val="75000"/>
              </a:schemeClr>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86FF8C93-8330-1172-52F3-C1F2FF08023B}"/>
              </a:ext>
            </a:extLst>
          </p:cNvPr>
          <p:cNvSpPr txBox="1"/>
          <p:nvPr/>
        </p:nvSpPr>
        <p:spPr>
          <a:xfrm>
            <a:off x="8820549" y="4036080"/>
            <a:ext cx="3113903"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Look-up tables</a:t>
            </a:r>
            <a:endParaRPr lang="ru-RU" sz="2400" b="1" dirty="0">
              <a:effectLst>
                <a:outerShdw blurRad="38100" dist="38100" dir="2700000" algn="tl">
                  <a:srgbClr val="000000">
                    <a:alpha val="43137"/>
                  </a:srgbClr>
                </a:outerShdw>
              </a:effectLst>
            </a:endParaRPr>
          </a:p>
        </p:txBody>
      </p:sp>
      <p:sp>
        <p:nvSpPr>
          <p:cNvPr id="8" name="Номер слайда 7">
            <a:extLst>
              <a:ext uri="{FF2B5EF4-FFF2-40B4-BE49-F238E27FC236}">
                <a16:creationId xmlns:a16="http://schemas.microsoft.com/office/drawing/2014/main" id="{D26E9997-C9F1-53CC-15F1-71740CA5AA34}"/>
              </a:ext>
            </a:extLst>
          </p:cNvPr>
          <p:cNvSpPr>
            <a:spLocks noGrp="1"/>
          </p:cNvSpPr>
          <p:nvPr>
            <p:ph type="sldNum" sz="quarter" idx="12"/>
          </p:nvPr>
        </p:nvSpPr>
        <p:spPr/>
        <p:txBody>
          <a:bodyPr/>
          <a:lstStyle/>
          <a:p>
            <a:fld id="{63FD4D05-77BA-4CC3-80CC-49ECE376452C}" type="slidenum">
              <a:rPr lang="ru-RU" smtClean="0"/>
              <a:t>23</a:t>
            </a:fld>
            <a:endParaRPr lang="ru-RU"/>
          </a:p>
        </p:txBody>
      </p:sp>
    </p:spTree>
    <p:extLst>
      <p:ext uri="{BB962C8B-B14F-4D97-AF65-F5344CB8AC3E}">
        <p14:creationId xmlns:p14="http://schemas.microsoft.com/office/powerpoint/2010/main" val="4248092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17201-ED78-629D-8666-97841D1D961F}"/>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2AE8587A-6338-3E04-91C1-EBA812C23B97}"/>
              </a:ext>
            </a:extLst>
          </p:cNvPr>
          <p:cNvPicPr>
            <a:picLocks noChangeAspect="1"/>
          </p:cNvPicPr>
          <p:nvPr/>
        </p:nvPicPr>
        <p:blipFill rotWithShape="1">
          <a:blip r:embed="rId3">
            <a:lum bright="3000" contrast="3000"/>
          </a:blip>
          <a:srcRect l="2401" t="-376" r="10825" b="376"/>
          <a:stretch/>
        </p:blipFill>
        <p:spPr>
          <a:xfrm>
            <a:off x="711750" y="374173"/>
            <a:ext cx="8390048" cy="5859013"/>
          </a:xfrm>
          <a:prstGeom prst="rect">
            <a:avLst/>
          </a:prstGeom>
          <a:ln>
            <a:noFill/>
          </a:ln>
          <a:effectLst/>
        </p:spPr>
      </p:pic>
      <p:sp>
        <p:nvSpPr>
          <p:cNvPr id="10" name="Прямоугольник 9">
            <a:extLst>
              <a:ext uri="{FF2B5EF4-FFF2-40B4-BE49-F238E27FC236}">
                <a16:creationId xmlns:a16="http://schemas.microsoft.com/office/drawing/2014/main" id="{2A3F0A72-9641-447F-D4FE-9C1F6E886F5C}"/>
              </a:ext>
            </a:extLst>
          </p:cNvPr>
          <p:cNvSpPr/>
          <p:nvPr/>
        </p:nvSpPr>
        <p:spPr>
          <a:xfrm>
            <a:off x="612949" y="374173"/>
            <a:ext cx="11414928" cy="5785467"/>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4343E073-6CA0-4F8C-5294-93D36EE2CB2F}"/>
              </a:ext>
            </a:extLst>
          </p:cNvPr>
          <p:cNvSpPr txBox="1"/>
          <p:nvPr/>
        </p:nvSpPr>
        <p:spPr>
          <a:xfrm>
            <a:off x="0" y="0"/>
            <a:ext cx="12191999" cy="461665"/>
          </a:xfrm>
          <a:prstGeom prst="rect">
            <a:avLst/>
          </a:prstGeom>
          <a:noFill/>
        </p:spPr>
        <p:txBody>
          <a:bodyPr wrap="square" rtlCol="0">
            <a:spAutoFit/>
          </a:bodyPr>
          <a:lstStyle/>
          <a:p>
            <a:pPr algn="ctr"/>
            <a:r>
              <a:rPr lang="ru-RU" sz="2400" b="1" dirty="0"/>
              <a:t>Представление микрофизических процессов в модели</a:t>
            </a:r>
          </a:p>
        </p:txBody>
      </p:sp>
      <p:pic>
        <p:nvPicPr>
          <p:cNvPr id="7" name="Рисунок 6">
            <a:extLst>
              <a:ext uri="{FF2B5EF4-FFF2-40B4-BE49-F238E27FC236}">
                <a16:creationId xmlns:a16="http://schemas.microsoft.com/office/drawing/2014/main" id="{BC9BFEAD-EAC9-5975-2331-7DF7FF0A1DE1}"/>
              </a:ext>
            </a:extLst>
          </p:cNvPr>
          <p:cNvPicPr>
            <a:picLocks noChangeAspect="1"/>
          </p:cNvPicPr>
          <p:nvPr/>
        </p:nvPicPr>
        <p:blipFill rotWithShape="1">
          <a:blip r:embed="rId3">
            <a:duotone>
              <a:prstClr val="black"/>
              <a:srgbClr val="D9C3A5">
                <a:tint val="50000"/>
                <a:satMod val="180000"/>
              </a:srgbClr>
            </a:duotone>
          </a:blip>
          <a:srcRect l="2401" t="15041" r="62460" b="46225"/>
          <a:stretch/>
        </p:blipFill>
        <p:spPr>
          <a:xfrm>
            <a:off x="711750" y="1266941"/>
            <a:ext cx="3397542" cy="2269474"/>
          </a:xfrm>
          <a:prstGeom prst="rect">
            <a:avLst/>
          </a:prstGeom>
          <a:ln>
            <a:noFill/>
          </a:ln>
          <a:effec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1346B66-17A8-E9CA-2150-9993387AE4E2}"/>
                  </a:ext>
                </a:extLst>
              </p:cNvPr>
              <p:cNvSpPr txBox="1"/>
              <p:nvPr/>
            </p:nvSpPr>
            <p:spPr>
              <a:xfrm>
                <a:off x="4210309" y="533717"/>
                <a:ext cx="8068777" cy="3416320"/>
              </a:xfrm>
              <a:prstGeom prst="rect">
                <a:avLst/>
              </a:prstGeom>
              <a:noFill/>
            </p:spPr>
            <p:txBody>
              <a:bodyPr wrap="square" rtlCol="0">
                <a:spAutoFit/>
              </a:bodyPr>
              <a:lstStyle/>
              <a:p>
                <a:r>
                  <a:rPr lang="ru-RU" sz="2400" b="1" u="sng" dirty="0">
                    <a:solidFill>
                      <a:srgbClr val="002060"/>
                    </a:solidFill>
                  </a:rPr>
                  <a:t>Схема Сигала – Хаина</a:t>
                </a:r>
                <a:endParaRPr lang="en-US" sz="2400" b="1" u="sng" dirty="0">
                  <a:solidFill>
                    <a:srgbClr val="002060"/>
                  </a:solidFill>
                </a:endParaRPr>
              </a:p>
              <a:p>
                <a:r>
                  <a:rPr lang="ru-RU" sz="2400" dirty="0">
                    <a:cs typeface="Arial" panose="020B0604020202020204" pitchFamily="34" charset="0"/>
                  </a:rPr>
                  <a:t>Концентрация капель вблизи нижней границе облака</a:t>
                </a:r>
                <a:endParaRPr lang="en-US" sz="2400" dirty="0">
                  <a:cs typeface="Arial" panose="020B0604020202020204" pitchFamily="34" charset="0"/>
                </a:endParaRPr>
              </a:p>
              <a:p>
                <a:r>
                  <a:rPr lang="ru-RU" sz="2400" dirty="0">
                    <a:cs typeface="Arial" panose="020B0604020202020204" pitchFamily="34" charset="0"/>
                  </a:rPr>
                  <a:t>                                   </a:t>
                </a:r>
                <a14:m>
                  <m:oMath xmlns:m="http://schemas.openxmlformats.org/officeDocument/2006/math">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𝑵</m:t>
                        </m:r>
                      </m:e>
                      <m:sub>
                        <m:r>
                          <a:rPr lang="en-US" sz="2400">
                            <a:latin typeface="Cambria Math" panose="02040503050406030204" pitchFamily="18" charset="0"/>
                            <a:cs typeface="Arial" panose="020B0604020202020204" pitchFamily="34" charset="0"/>
                          </a:rPr>
                          <m:t>𝒅</m:t>
                        </m:r>
                      </m:sub>
                    </m:sSub>
                    <m:r>
                      <a:rPr lang="en-US" sz="2400">
                        <a:latin typeface="Cambria Math" panose="02040503050406030204" pitchFamily="18" charset="0"/>
                        <a:cs typeface="Arial" panose="020B0604020202020204" pitchFamily="34" charset="0"/>
                      </a:rPr>
                      <m:t>=</m:t>
                    </m:r>
                    <m:r>
                      <a:rPr lang="en-US" sz="2400">
                        <a:latin typeface="Cambria Math" panose="02040503050406030204" pitchFamily="18" charset="0"/>
                        <a:cs typeface="Arial" panose="020B0604020202020204" pitchFamily="34" charset="0"/>
                      </a:rPr>
                      <m:t>𝒇</m:t>
                    </m:r>
                    <m:d>
                      <m:dPr>
                        <m:ctrlPr>
                          <a:rPr lang="en-US" sz="2400" i="1">
                            <a:latin typeface="Cambria Math" panose="02040503050406030204" pitchFamily="18" charset="0"/>
                            <a:cs typeface="Arial" panose="020B0604020202020204" pitchFamily="34" charset="0"/>
                          </a:rPr>
                        </m:ctrlPr>
                      </m:dPr>
                      <m:e>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𝑵</m:t>
                            </m:r>
                          </m:e>
                          <m:sub>
                            <m:r>
                              <m:rPr>
                                <m:sty m:val="p"/>
                              </m:rPr>
                              <a:rPr lang="en-US" sz="2400">
                                <a:latin typeface="Cambria Math" panose="02040503050406030204" pitchFamily="18" charset="0"/>
                                <a:cs typeface="Arial" panose="020B0604020202020204" pitchFamily="34" charset="0"/>
                              </a:rPr>
                              <m:t>CN</m:t>
                            </m:r>
                          </m:sub>
                        </m:sSub>
                        <m:r>
                          <a:rPr lang="en-US" sz="2400">
                            <a:latin typeface="Cambria Math" panose="02040503050406030204" pitchFamily="18" charset="0"/>
                            <a:cs typeface="Arial" panose="020B0604020202020204" pitchFamily="34" charset="0"/>
                          </a:rPr>
                          <m:t>,</m:t>
                        </m:r>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𝒘</m:t>
                            </m:r>
                          </m:e>
                          <m:sub>
                            <m:r>
                              <a:rPr lang="en-US" sz="2400">
                                <a:latin typeface="Cambria Math" panose="02040503050406030204" pitchFamily="18" charset="0"/>
                                <a:cs typeface="Arial" panose="020B0604020202020204" pitchFamily="34" charset="0"/>
                              </a:rPr>
                              <m:t>𝒄𝒃</m:t>
                            </m:r>
                          </m:sub>
                        </m:sSub>
                        <m:r>
                          <a:rPr lang="en-US" sz="2400">
                            <a:latin typeface="Cambria Math" panose="02040503050406030204" pitchFamily="18" charset="0"/>
                            <a:cs typeface="Arial" panose="020B0604020202020204" pitchFamily="34" charset="0"/>
                          </a:rPr>
                          <m:t>,</m:t>
                        </m:r>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𝝈</m:t>
                            </m:r>
                          </m:e>
                          <m:sub>
                            <m:r>
                              <a:rPr lang="en-US" sz="2400">
                                <a:latin typeface="Cambria Math" panose="02040503050406030204" pitchFamily="18" charset="0"/>
                                <a:cs typeface="Arial" panose="020B0604020202020204" pitchFamily="34" charset="0"/>
                              </a:rPr>
                              <m:t>𝒔</m:t>
                            </m:r>
                          </m:sub>
                        </m:sSub>
                        <m:r>
                          <a:rPr lang="en-US" sz="2400">
                            <a:latin typeface="Cambria Math" panose="02040503050406030204" pitchFamily="18" charset="0"/>
                            <a:cs typeface="Arial" panose="020B0604020202020204" pitchFamily="34" charset="0"/>
                          </a:rPr>
                          <m:t>,</m:t>
                        </m:r>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𝑹</m:t>
                            </m:r>
                          </m:e>
                          <m:sub>
                            <m:r>
                              <a:rPr lang="en-US" sz="2400">
                                <a:latin typeface="Cambria Math" panose="02040503050406030204" pitchFamily="18" charset="0"/>
                                <a:cs typeface="Arial" panose="020B0604020202020204" pitchFamily="34" charset="0"/>
                              </a:rPr>
                              <m:t>𝟐</m:t>
                            </m:r>
                          </m:sub>
                        </m:sSub>
                      </m:e>
                    </m:d>
                  </m:oMath>
                </a14:m>
                <a:endParaRPr lang="ru-RU" sz="2400" dirty="0">
                  <a:cs typeface="Arial" panose="020B0604020202020204" pitchFamily="34" charset="0"/>
                </a:endParaRPr>
              </a:p>
              <a:p>
                <a:endParaRPr lang="ru-RU" sz="2400" dirty="0">
                  <a:cs typeface="Arial" panose="020B0604020202020204" pitchFamily="34" charset="0"/>
                </a:endParaRPr>
              </a:p>
              <a:p>
                <a:r>
                  <a:rPr lang="ru-RU" sz="2400" b="1" i="1" dirty="0">
                    <a:cs typeface="Arial" panose="020B0604020202020204" pitchFamily="34" charset="0"/>
                  </a:rPr>
                  <a:t>В  модели </a:t>
                </a:r>
                <a:r>
                  <a:rPr lang="en-US" sz="2400" b="1" i="1" dirty="0">
                    <a:cs typeface="Arial" panose="020B0604020202020204" pitchFamily="34" charset="0"/>
                  </a:rPr>
                  <a:t>ICON</a:t>
                </a:r>
              </a:p>
              <a:p>
                <a:pPr marL="342900" indent="-342900">
                  <a:buFont typeface="Wingdings" panose="05000000000000000000" pitchFamily="2" charset="2"/>
                  <a:buChar char="§"/>
                </a:pPr>
                <a:r>
                  <a:rPr lang="en-US" sz="2400" b="1" i="1" dirty="0">
                    <a:cs typeface="Arial" panose="020B0604020202020204" pitchFamily="34" charset="0"/>
                  </a:rPr>
                  <a:t>N</a:t>
                </a:r>
                <a:r>
                  <a:rPr lang="en-US" sz="2400" b="1" i="1" baseline="-25000" dirty="0">
                    <a:cs typeface="Arial" panose="020B0604020202020204" pitchFamily="34" charset="0"/>
                  </a:rPr>
                  <a:t>CN</a:t>
                </a:r>
                <a:r>
                  <a:rPr lang="ru-RU" sz="2400" i="1" dirty="0">
                    <a:cs typeface="Arial" panose="020B0604020202020204" pitchFamily="34" charset="0"/>
                  </a:rPr>
                  <a:t> </a:t>
                </a:r>
                <a:r>
                  <a:rPr lang="en-US" sz="2400" dirty="0">
                    <a:cs typeface="Arial" panose="020B0604020202020204" pitchFamily="34" charset="0"/>
                  </a:rPr>
                  <a:t>– const / </a:t>
                </a:r>
                <a:r>
                  <a:rPr lang="ru-RU" sz="2400" dirty="0">
                    <a:cs typeface="Arial" panose="020B0604020202020204" pitchFamily="34" charset="0"/>
                  </a:rPr>
                  <a:t>климатология аэрозоля (</a:t>
                </a:r>
                <a:r>
                  <a:rPr lang="en-US" sz="2400" dirty="0">
                    <a:cs typeface="Arial" panose="020B0604020202020204" pitchFamily="34" charset="0"/>
                  </a:rPr>
                  <a:t>CAMS, Tegen</a:t>
                </a:r>
                <a:r>
                  <a:rPr lang="ru-RU" sz="2400" dirty="0">
                    <a:cs typeface="Arial" panose="020B0604020202020204" pitchFamily="34" charset="0"/>
                  </a:rPr>
                  <a:t> и др.)</a:t>
                </a:r>
                <a:r>
                  <a:rPr lang="en-US" sz="2400" dirty="0">
                    <a:cs typeface="Arial" panose="020B0604020202020204" pitchFamily="34" charset="0"/>
                  </a:rPr>
                  <a:t> / </a:t>
                </a:r>
                <a:r>
                  <a:rPr lang="ru-RU" sz="2400" dirty="0">
                    <a:cs typeface="Arial" panose="020B0604020202020204" pitchFamily="34" charset="0"/>
                  </a:rPr>
                  <a:t>прогностический аэрозоль </a:t>
                </a:r>
                <a:r>
                  <a:rPr lang="en-US" sz="2400" dirty="0">
                    <a:cs typeface="Arial" panose="020B0604020202020204" pitchFamily="34" charset="0"/>
                  </a:rPr>
                  <a:t>CAMS</a:t>
                </a:r>
                <a:r>
                  <a:rPr lang="ru-RU" sz="2400" dirty="0">
                    <a:cs typeface="Arial" panose="020B0604020202020204" pitchFamily="34" charset="0"/>
                  </a:rPr>
                  <a:t> </a:t>
                </a:r>
              </a:p>
              <a:p>
                <a:pPr marL="342900" indent="-342900">
                  <a:buFont typeface="Wingdings" panose="05000000000000000000" pitchFamily="2" charset="2"/>
                  <a:buChar char="§"/>
                </a:pPr>
                <a:r>
                  <a:rPr lang="en-US" sz="2400" b="1" i="1" dirty="0" err="1">
                    <a:cs typeface="Arial" panose="020B0604020202020204" pitchFamily="34" charset="0"/>
                  </a:rPr>
                  <a:t>W</a:t>
                </a:r>
                <a:r>
                  <a:rPr lang="en-US" sz="2400" b="1" i="1" baseline="-25000" dirty="0" err="1">
                    <a:cs typeface="Arial" panose="020B0604020202020204" pitchFamily="34" charset="0"/>
                  </a:rPr>
                  <a:t>cb</a:t>
                </a:r>
                <a:r>
                  <a:rPr lang="en-US" sz="2400" dirty="0">
                    <a:cs typeface="Arial" panose="020B0604020202020204" pitchFamily="34" charset="0"/>
                  </a:rPr>
                  <a:t> –</a:t>
                </a:r>
                <a:r>
                  <a:rPr lang="ru-RU" sz="2400" dirty="0">
                    <a:cs typeface="Arial" panose="020B0604020202020204" pitchFamily="34" charset="0"/>
                  </a:rPr>
                  <a:t> прогностическая переменная в узлах сетки модели </a:t>
                </a:r>
              </a:p>
              <a:p>
                <a:pPr marL="342900" indent="-342900">
                  <a:buFont typeface="Wingdings" panose="05000000000000000000" pitchFamily="2" charset="2"/>
                  <a:buChar char="§"/>
                </a:pPr>
                <a:r>
                  <a:rPr lang="ru-RU" sz="2400" b="1" dirty="0">
                    <a:cs typeface="Arial" panose="020B0604020202020204" pitchFamily="34" charset="0"/>
                    <a:sym typeface="Symbol" panose="05050102010706020507" pitchFamily="18" charset="2"/>
                  </a:rPr>
                  <a:t></a:t>
                </a:r>
                <a:r>
                  <a:rPr lang="en-US" sz="2400" b="1" i="1" baseline="-25000" dirty="0">
                    <a:cs typeface="Arial" panose="020B0604020202020204" pitchFamily="34" charset="0"/>
                    <a:sym typeface="Symbol" panose="05050102010706020507" pitchFamily="18" charset="2"/>
                  </a:rPr>
                  <a:t>s</a:t>
                </a:r>
                <a:r>
                  <a:rPr lang="en-US" sz="2400" b="1" dirty="0">
                    <a:cs typeface="Arial" panose="020B0604020202020204" pitchFamily="34" charset="0"/>
                    <a:sym typeface="Symbol" panose="05050102010706020507" pitchFamily="18" charset="2"/>
                  </a:rPr>
                  <a:t> </a:t>
                </a:r>
                <a:r>
                  <a:rPr lang="ru-RU" sz="2400" dirty="0">
                    <a:cs typeface="Arial" panose="020B0604020202020204" pitchFamily="34" charset="0"/>
                    <a:sym typeface="Symbol" panose="05050102010706020507" pitchFamily="18" charset="2"/>
                  </a:rPr>
                  <a:t>и</a:t>
                </a:r>
                <a:r>
                  <a:rPr lang="ru-RU" sz="2400" b="1" dirty="0">
                    <a:cs typeface="Arial" panose="020B0604020202020204" pitchFamily="34" charset="0"/>
                    <a:sym typeface="Symbol" panose="05050102010706020507" pitchFamily="18" charset="2"/>
                  </a:rPr>
                  <a:t> </a:t>
                </a:r>
                <a:r>
                  <a:rPr lang="en-US" sz="2400" b="1" i="1" dirty="0">
                    <a:cs typeface="Arial" panose="020B0604020202020204" pitchFamily="34" charset="0"/>
                    <a:sym typeface="Symbol" panose="05050102010706020507" pitchFamily="18" charset="2"/>
                  </a:rPr>
                  <a:t>R</a:t>
                </a:r>
                <a:r>
                  <a:rPr lang="en-US" sz="2400" b="1" i="1" baseline="-25000" dirty="0">
                    <a:cs typeface="Arial" panose="020B0604020202020204" pitchFamily="34" charset="0"/>
                    <a:sym typeface="Symbol" panose="05050102010706020507" pitchFamily="18" charset="2"/>
                  </a:rPr>
                  <a:t>2</a:t>
                </a:r>
                <a:r>
                  <a:rPr lang="en-US" sz="2400" b="1" i="1" dirty="0">
                    <a:cs typeface="Arial" panose="020B0604020202020204" pitchFamily="34" charset="0"/>
                    <a:sym typeface="Symbol" panose="05050102010706020507" pitchFamily="18" charset="2"/>
                  </a:rPr>
                  <a:t> </a:t>
                </a:r>
                <a:r>
                  <a:rPr lang="en-US" sz="2400" dirty="0">
                    <a:cs typeface="Arial" panose="020B0604020202020204" pitchFamily="34" charset="0"/>
                    <a:sym typeface="Symbol" panose="05050102010706020507" pitchFamily="18" charset="2"/>
                  </a:rPr>
                  <a:t>– </a:t>
                </a:r>
                <a:r>
                  <a:rPr lang="en-US" sz="2400" dirty="0">
                    <a:cs typeface="Arial" panose="020B0604020202020204" pitchFamily="34" charset="0"/>
                  </a:rPr>
                  <a:t>const</a:t>
                </a:r>
                <a:endParaRPr lang="ru-RU" sz="2400" u="sng" dirty="0"/>
              </a:p>
            </p:txBody>
          </p:sp>
        </mc:Choice>
        <mc:Fallback xmlns="">
          <p:sp>
            <p:nvSpPr>
              <p:cNvPr id="5" name="TextBox 4">
                <a:extLst>
                  <a:ext uri="{FF2B5EF4-FFF2-40B4-BE49-F238E27FC236}">
                    <a16:creationId xmlns:a16="http://schemas.microsoft.com/office/drawing/2014/main" id="{31346B66-17A8-E9CA-2150-9993387AE4E2}"/>
                  </a:ext>
                </a:extLst>
              </p:cNvPr>
              <p:cNvSpPr txBox="1">
                <a:spLocks noRot="1" noChangeAspect="1" noMove="1" noResize="1" noEditPoints="1" noAdjustHandles="1" noChangeArrowheads="1" noChangeShapeType="1" noTextEdit="1"/>
              </p:cNvSpPr>
              <p:nvPr/>
            </p:nvSpPr>
            <p:spPr>
              <a:xfrm>
                <a:off x="4210309" y="533717"/>
                <a:ext cx="8068777" cy="3416320"/>
              </a:xfrm>
              <a:prstGeom prst="rect">
                <a:avLst/>
              </a:prstGeom>
              <a:blipFill>
                <a:blip r:embed="rId4"/>
                <a:stretch>
                  <a:fillRect l="-1209" t="-1429" r="-1058" b="-3214"/>
                </a:stretch>
              </a:blipFill>
            </p:spPr>
            <p:txBody>
              <a:bodyPr/>
              <a:lstStyle/>
              <a:p>
                <a:r>
                  <a:rPr lang="ru-RU">
                    <a:noFill/>
                  </a:rPr>
                  <a:t> </a:t>
                </a:r>
              </a:p>
            </p:txBody>
          </p:sp>
        </mc:Fallback>
      </mc:AlternateContent>
      <p:sp>
        <p:nvSpPr>
          <p:cNvPr id="11" name="Овал 10">
            <a:extLst>
              <a:ext uri="{FF2B5EF4-FFF2-40B4-BE49-F238E27FC236}">
                <a16:creationId xmlns:a16="http://schemas.microsoft.com/office/drawing/2014/main" id="{A9A7901B-3C9B-6379-1F36-38F4B6793AF4}"/>
              </a:ext>
            </a:extLst>
          </p:cNvPr>
          <p:cNvSpPr/>
          <p:nvPr/>
        </p:nvSpPr>
        <p:spPr>
          <a:xfrm>
            <a:off x="7673547" y="1161532"/>
            <a:ext cx="617838" cy="617838"/>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a:extLst>
              <a:ext uri="{FF2B5EF4-FFF2-40B4-BE49-F238E27FC236}">
                <a16:creationId xmlns:a16="http://schemas.microsoft.com/office/drawing/2014/main" id="{5788D629-532E-3F08-89E4-03EB7A42CA74}"/>
              </a:ext>
            </a:extLst>
          </p:cNvPr>
          <p:cNvSpPr/>
          <p:nvPr/>
        </p:nvSpPr>
        <p:spPr>
          <a:xfrm>
            <a:off x="8295509" y="1202719"/>
            <a:ext cx="617838" cy="617838"/>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Номер слайда 1">
            <a:extLst>
              <a:ext uri="{FF2B5EF4-FFF2-40B4-BE49-F238E27FC236}">
                <a16:creationId xmlns:a16="http://schemas.microsoft.com/office/drawing/2014/main" id="{4902D90B-64EE-CCB4-BA86-86FA34CA1C6D}"/>
              </a:ext>
            </a:extLst>
          </p:cNvPr>
          <p:cNvSpPr>
            <a:spLocks noGrp="1"/>
          </p:cNvSpPr>
          <p:nvPr>
            <p:ph type="sldNum" sz="quarter" idx="12"/>
          </p:nvPr>
        </p:nvSpPr>
        <p:spPr/>
        <p:txBody>
          <a:bodyPr/>
          <a:lstStyle/>
          <a:p>
            <a:fld id="{63FD4D05-77BA-4CC3-80CC-49ECE376452C}" type="slidenum">
              <a:rPr lang="ru-RU" smtClean="0"/>
              <a:t>24</a:t>
            </a:fld>
            <a:endParaRPr lang="ru-RU"/>
          </a:p>
        </p:txBody>
      </p:sp>
    </p:spTree>
    <p:extLst>
      <p:ext uri="{BB962C8B-B14F-4D97-AF65-F5344CB8AC3E}">
        <p14:creationId xmlns:p14="http://schemas.microsoft.com/office/powerpoint/2010/main" val="2906742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D51ACB-3094-B8AF-7A8B-9662D18549C1}"/>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6810B5B9-7F48-8702-F299-4D52C991E9C5}"/>
              </a:ext>
            </a:extLst>
          </p:cNvPr>
          <p:cNvPicPr>
            <a:picLocks noChangeAspect="1"/>
          </p:cNvPicPr>
          <p:nvPr/>
        </p:nvPicPr>
        <p:blipFill rotWithShape="1">
          <a:blip r:embed="rId3">
            <a:lum bright="3000" contrast="3000"/>
          </a:blip>
          <a:srcRect l="2401" t="-376" r="10825" b="376"/>
          <a:stretch/>
        </p:blipFill>
        <p:spPr>
          <a:xfrm>
            <a:off x="711750" y="374173"/>
            <a:ext cx="8390048" cy="5859013"/>
          </a:xfrm>
          <a:prstGeom prst="rect">
            <a:avLst/>
          </a:prstGeom>
          <a:ln>
            <a:noFill/>
          </a:ln>
          <a:effectLst/>
        </p:spPr>
      </p:pic>
      <p:sp>
        <p:nvSpPr>
          <p:cNvPr id="10" name="Прямоугольник 9">
            <a:extLst>
              <a:ext uri="{FF2B5EF4-FFF2-40B4-BE49-F238E27FC236}">
                <a16:creationId xmlns:a16="http://schemas.microsoft.com/office/drawing/2014/main" id="{72EDF1B0-CC7A-08B9-9B08-B8DE56C503A3}"/>
              </a:ext>
            </a:extLst>
          </p:cNvPr>
          <p:cNvSpPr/>
          <p:nvPr/>
        </p:nvSpPr>
        <p:spPr>
          <a:xfrm>
            <a:off x="612949" y="374173"/>
            <a:ext cx="11414928" cy="5785467"/>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7443A354-E513-01B5-53DE-FE6A7ED26F03}"/>
              </a:ext>
            </a:extLst>
          </p:cNvPr>
          <p:cNvSpPr txBox="1"/>
          <p:nvPr/>
        </p:nvSpPr>
        <p:spPr>
          <a:xfrm>
            <a:off x="0" y="0"/>
            <a:ext cx="12191999" cy="461665"/>
          </a:xfrm>
          <a:prstGeom prst="rect">
            <a:avLst/>
          </a:prstGeom>
          <a:noFill/>
        </p:spPr>
        <p:txBody>
          <a:bodyPr wrap="square" rtlCol="0">
            <a:spAutoFit/>
          </a:bodyPr>
          <a:lstStyle/>
          <a:p>
            <a:pPr algn="ctr"/>
            <a:r>
              <a:rPr lang="ru-RU" sz="2400" b="1" dirty="0"/>
              <a:t>Представление микрофизических процессов в модели</a:t>
            </a:r>
          </a:p>
        </p:txBody>
      </p:sp>
      <p:pic>
        <p:nvPicPr>
          <p:cNvPr id="7" name="Рисунок 6">
            <a:extLst>
              <a:ext uri="{FF2B5EF4-FFF2-40B4-BE49-F238E27FC236}">
                <a16:creationId xmlns:a16="http://schemas.microsoft.com/office/drawing/2014/main" id="{2E50BC5E-F344-4452-E6D5-C62F873C30D5}"/>
              </a:ext>
            </a:extLst>
          </p:cNvPr>
          <p:cNvPicPr>
            <a:picLocks noChangeAspect="1"/>
          </p:cNvPicPr>
          <p:nvPr/>
        </p:nvPicPr>
        <p:blipFill rotWithShape="1">
          <a:blip r:embed="rId3">
            <a:duotone>
              <a:prstClr val="black"/>
              <a:srgbClr val="D9C3A5">
                <a:tint val="50000"/>
                <a:satMod val="180000"/>
              </a:srgbClr>
            </a:duotone>
          </a:blip>
          <a:srcRect l="2401" t="15041" r="62460" b="46225"/>
          <a:stretch/>
        </p:blipFill>
        <p:spPr>
          <a:xfrm>
            <a:off x="711750" y="1266941"/>
            <a:ext cx="3397542" cy="2269474"/>
          </a:xfrm>
          <a:prstGeom prst="rect">
            <a:avLst/>
          </a:prstGeom>
          <a:ln>
            <a:noFill/>
          </a:ln>
          <a:effec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D790723-3491-F891-CE90-E528837181F1}"/>
                  </a:ext>
                </a:extLst>
              </p:cNvPr>
              <p:cNvSpPr txBox="1"/>
              <p:nvPr/>
            </p:nvSpPr>
            <p:spPr>
              <a:xfrm>
                <a:off x="4210309" y="533717"/>
                <a:ext cx="8068777" cy="3416320"/>
              </a:xfrm>
              <a:prstGeom prst="rect">
                <a:avLst/>
              </a:prstGeom>
              <a:noFill/>
            </p:spPr>
            <p:txBody>
              <a:bodyPr wrap="square" rtlCol="0">
                <a:spAutoFit/>
              </a:bodyPr>
              <a:lstStyle/>
              <a:p>
                <a:r>
                  <a:rPr lang="ru-RU" sz="2400" b="1" u="sng" dirty="0">
                    <a:solidFill>
                      <a:srgbClr val="002060"/>
                    </a:solidFill>
                  </a:rPr>
                  <a:t>Схема Сигала – Хаина</a:t>
                </a:r>
                <a:endParaRPr lang="en-US" sz="2400" b="1" u="sng" dirty="0">
                  <a:solidFill>
                    <a:srgbClr val="002060"/>
                  </a:solidFill>
                </a:endParaRPr>
              </a:p>
              <a:p>
                <a:r>
                  <a:rPr lang="ru-RU" sz="2400" dirty="0">
                    <a:cs typeface="Arial" panose="020B0604020202020204" pitchFamily="34" charset="0"/>
                  </a:rPr>
                  <a:t>Концентрация капель вблизи нижней границе облака</a:t>
                </a:r>
                <a:endParaRPr lang="en-US" sz="2400" dirty="0">
                  <a:cs typeface="Arial" panose="020B0604020202020204" pitchFamily="34" charset="0"/>
                </a:endParaRPr>
              </a:p>
              <a:p>
                <a:r>
                  <a:rPr lang="ru-RU" sz="2400" dirty="0">
                    <a:cs typeface="Arial" panose="020B0604020202020204" pitchFamily="34" charset="0"/>
                  </a:rPr>
                  <a:t>                                   </a:t>
                </a:r>
                <a14:m>
                  <m:oMath xmlns:m="http://schemas.openxmlformats.org/officeDocument/2006/math">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𝑵</m:t>
                        </m:r>
                      </m:e>
                      <m:sub>
                        <m:r>
                          <a:rPr lang="en-US" sz="2400">
                            <a:latin typeface="Cambria Math" panose="02040503050406030204" pitchFamily="18" charset="0"/>
                            <a:cs typeface="Arial" panose="020B0604020202020204" pitchFamily="34" charset="0"/>
                          </a:rPr>
                          <m:t>𝒅</m:t>
                        </m:r>
                      </m:sub>
                    </m:sSub>
                    <m:r>
                      <a:rPr lang="en-US" sz="2400">
                        <a:latin typeface="Cambria Math" panose="02040503050406030204" pitchFamily="18" charset="0"/>
                        <a:cs typeface="Arial" panose="020B0604020202020204" pitchFamily="34" charset="0"/>
                      </a:rPr>
                      <m:t>=</m:t>
                    </m:r>
                    <m:r>
                      <a:rPr lang="en-US" sz="2400">
                        <a:latin typeface="Cambria Math" panose="02040503050406030204" pitchFamily="18" charset="0"/>
                        <a:cs typeface="Arial" panose="020B0604020202020204" pitchFamily="34" charset="0"/>
                      </a:rPr>
                      <m:t>𝒇</m:t>
                    </m:r>
                    <m:d>
                      <m:dPr>
                        <m:ctrlPr>
                          <a:rPr lang="en-US" sz="2400" i="1">
                            <a:latin typeface="Cambria Math" panose="02040503050406030204" pitchFamily="18" charset="0"/>
                            <a:cs typeface="Arial" panose="020B0604020202020204" pitchFamily="34" charset="0"/>
                          </a:rPr>
                        </m:ctrlPr>
                      </m:dPr>
                      <m:e>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𝑵</m:t>
                            </m:r>
                          </m:e>
                          <m:sub>
                            <m:r>
                              <m:rPr>
                                <m:sty m:val="p"/>
                              </m:rPr>
                              <a:rPr lang="en-US" sz="2400">
                                <a:latin typeface="Cambria Math" panose="02040503050406030204" pitchFamily="18" charset="0"/>
                                <a:cs typeface="Arial" panose="020B0604020202020204" pitchFamily="34" charset="0"/>
                              </a:rPr>
                              <m:t>CN</m:t>
                            </m:r>
                          </m:sub>
                        </m:sSub>
                        <m:r>
                          <a:rPr lang="en-US" sz="2400">
                            <a:latin typeface="Cambria Math" panose="02040503050406030204" pitchFamily="18" charset="0"/>
                            <a:cs typeface="Arial" panose="020B0604020202020204" pitchFamily="34" charset="0"/>
                          </a:rPr>
                          <m:t>,</m:t>
                        </m:r>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𝒘</m:t>
                            </m:r>
                          </m:e>
                          <m:sub>
                            <m:r>
                              <a:rPr lang="en-US" sz="2400">
                                <a:latin typeface="Cambria Math" panose="02040503050406030204" pitchFamily="18" charset="0"/>
                                <a:cs typeface="Arial" panose="020B0604020202020204" pitchFamily="34" charset="0"/>
                              </a:rPr>
                              <m:t>𝒄𝒃</m:t>
                            </m:r>
                          </m:sub>
                        </m:sSub>
                        <m:r>
                          <a:rPr lang="en-US" sz="2400">
                            <a:latin typeface="Cambria Math" panose="02040503050406030204" pitchFamily="18" charset="0"/>
                            <a:cs typeface="Arial" panose="020B0604020202020204" pitchFamily="34" charset="0"/>
                          </a:rPr>
                          <m:t>,</m:t>
                        </m:r>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𝝈</m:t>
                            </m:r>
                          </m:e>
                          <m:sub>
                            <m:r>
                              <a:rPr lang="en-US" sz="2400">
                                <a:latin typeface="Cambria Math" panose="02040503050406030204" pitchFamily="18" charset="0"/>
                                <a:cs typeface="Arial" panose="020B0604020202020204" pitchFamily="34" charset="0"/>
                              </a:rPr>
                              <m:t>𝒔</m:t>
                            </m:r>
                          </m:sub>
                        </m:sSub>
                        <m:r>
                          <a:rPr lang="en-US" sz="2400">
                            <a:latin typeface="Cambria Math" panose="02040503050406030204" pitchFamily="18" charset="0"/>
                            <a:cs typeface="Arial" panose="020B0604020202020204" pitchFamily="34" charset="0"/>
                          </a:rPr>
                          <m:t>,</m:t>
                        </m:r>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𝑹</m:t>
                            </m:r>
                          </m:e>
                          <m:sub>
                            <m:r>
                              <a:rPr lang="en-US" sz="2400">
                                <a:latin typeface="Cambria Math" panose="02040503050406030204" pitchFamily="18" charset="0"/>
                                <a:cs typeface="Arial" panose="020B0604020202020204" pitchFamily="34" charset="0"/>
                              </a:rPr>
                              <m:t>𝟐</m:t>
                            </m:r>
                          </m:sub>
                        </m:sSub>
                      </m:e>
                    </m:d>
                  </m:oMath>
                </a14:m>
                <a:endParaRPr lang="ru-RU" sz="2400" dirty="0">
                  <a:cs typeface="Arial" panose="020B0604020202020204" pitchFamily="34" charset="0"/>
                </a:endParaRPr>
              </a:p>
              <a:p>
                <a:endParaRPr lang="ru-RU" sz="2400" dirty="0">
                  <a:cs typeface="Arial" panose="020B0604020202020204" pitchFamily="34" charset="0"/>
                </a:endParaRPr>
              </a:p>
              <a:p>
                <a:r>
                  <a:rPr lang="ru-RU" sz="2400" b="1" i="1" dirty="0">
                    <a:cs typeface="Arial" panose="020B0604020202020204" pitchFamily="34" charset="0"/>
                  </a:rPr>
                  <a:t>В  модели </a:t>
                </a:r>
                <a:r>
                  <a:rPr lang="en-US" sz="2400" b="1" i="1" dirty="0">
                    <a:cs typeface="Arial" panose="020B0604020202020204" pitchFamily="34" charset="0"/>
                  </a:rPr>
                  <a:t>ICON</a:t>
                </a:r>
              </a:p>
              <a:p>
                <a:pPr marL="342900" indent="-342900">
                  <a:buFont typeface="Wingdings" panose="05000000000000000000" pitchFamily="2" charset="2"/>
                  <a:buChar char="§"/>
                </a:pPr>
                <a:r>
                  <a:rPr lang="en-US" sz="2400" b="1" i="1" dirty="0">
                    <a:solidFill>
                      <a:srgbClr val="FF0000"/>
                    </a:solidFill>
                    <a:cs typeface="Arial" panose="020B0604020202020204" pitchFamily="34" charset="0"/>
                  </a:rPr>
                  <a:t>N</a:t>
                </a:r>
                <a:r>
                  <a:rPr lang="en-US" sz="2400" b="1" i="1" baseline="-25000" dirty="0">
                    <a:solidFill>
                      <a:srgbClr val="FF0000"/>
                    </a:solidFill>
                    <a:cs typeface="Arial" panose="020B0604020202020204" pitchFamily="34" charset="0"/>
                  </a:rPr>
                  <a:t>CN</a:t>
                </a:r>
                <a:r>
                  <a:rPr lang="ru-RU" sz="2400" i="1" dirty="0">
                    <a:solidFill>
                      <a:srgbClr val="FF0000"/>
                    </a:solidFill>
                    <a:cs typeface="Arial" panose="020B0604020202020204" pitchFamily="34" charset="0"/>
                  </a:rPr>
                  <a:t> </a:t>
                </a:r>
                <a:r>
                  <a:rPr lang="en-US" sz="2400" dirty="0">
                    <a:solidFill>
                      <a:srgbClr val="FF0000"/>
                    </a:solidFill>
                    <a:cs typeface="Arial" panose="020B0604020202020204" pitchFamily="34" charset="0"/>
                  </a:rPr>
                  <a:t>– const / </a:t>
                </a:r>
                <a:r>
                  <a:rPr lang="ru-RU" sz="2400" dirty="0">
                    <a:solidFill>
                      <a:srgbClr val="FF0000"/>
                    </a:solidFill>
                    <a:cs typeface="Arial" panose="020B0604020202020204" pitchFamily="34" charset="0"/>
                  </a:rPr>
                  <a:t>климатология аэрозоля (</a:t>
                </a:r>
                <a:r>
                  <a:rPr lang="en-US" sz="2400" dirty="0">
                    <a:solidFill>
                      <a:srgbClr val="FF0000"/>
                    </a:solidFill>
                    <a:cs typeface="Arial" panose="020B0604020202020204" pitchFamily="34" charset="0"/>
                  </a:rPr>
                  <a:t>CAMS, Tegen</a:t>
                </a:r>
                <a:r>
                  <a:rPr lang="ru-RU" sz="2400" dirty="0">
                    <a:solidFill>
                      <a:srgbClr val="FF0000"/>
                    </a:solidFill>
                    <a:cs typeface="Arial" panose="020B0604020202020204" pitchFamily="34" charset="0"/>
                  </a:rPr>
                  <a:t> и др.)</a:t>
                </a:r>
                <a:r>
                  <a:rPr lang="en-US" sz="2400" dirty="0">
                    <a:solidFill>
                      <a:srgbClr val="FF0000"/>
                    </a:solidFill>
                    <a:cs typeface="Arial" panose="020B0604020202020204" pitchFamily="34" charset="0"/>
                  </a:rPr>
                  <a:t> / </a:t>
                </a:r>
                <a:r>
                  <a:rPr lang="ru-RU" sz="2400" dirty="0">
                    <a:solidFill>
                      <a:srgbClr val="FF0000"/>
                    </a:solidFill>
                    <a:cs typeface="Arial" panose="020B0604020202020204" pitchFamily="34" charset="0"/>
                  </a:rPr>
                  <a:t>прогностический аэрозоль </a:t>
                </a:r>
                <a:r>
                  <a:rPr lang="en-US" sz="2400" dirty="0">
                    <a:solidFill>
                      <a:srgbClr val="FF0000"/>
                    </a:solidFill>
                    <a:cs typeface="Arial" panose="020B0604020202020204" pitchFamily="34" charset="0"/>
                  </a:rPr>
                  <a:t>CAMS</a:t>
                </a:r>
                <a:r>
                  <a:rPr lang="ru-RU" sz="2400" dirty="0">
                    <a:solidFill>
                      <a:srgbClr val="FF0000"/>
                    </a:solidFill>
                    <a:cs typeface="Arial" panose="020B0604020202020204" pitchFamily="34" charset="0"/>
                  </a:rPr>
                  <a:t> </a:t>
                </a:r>
              </a:p>
              <a:p>
                <a:pPr marL="342900" indent="-342900">
                  <a:buFont typeface="Wingdings" panose="05000000000000000000" pitchFamily="2" charset="2"/>
                  <a:buChar char="§"/>
                </a:pPr>
                <a:r>
                  <a:rPr lang="en-US" sz="2400" b="1" i="1" dirty="0" err="1">
                    <a:cs typeface="Arial" panose="020B0604020202020204" pitchFamily="34" charset="0"/>
                  </a:rPr>
                  <a:t>W</a:t>
                </a:r>
                <a:r>
                  <a:rPr lang="en-US" sz="2400" b="1" i="1" baseline="-25000" dirty="0" err="1">
                    <a:cs typeface="Arial" panose="020B0604020202020204" pitchFamily="34" charset="0"/>
                  </a:rPr>
                  <a:t>cb</a:t>
                </a:r>
                <a:r>
                  <a:rPr lang="en-US" sz="2400" dirty="0">
                    <a:cs typeface="Arial" panose="020B0604020202020204" pitchFamily="34" charset="0"/>
                  </a:rPr>
                  <a:t> –</a:t>
                </a:r>
                <a:r>
                  <a:rPr lang="ru-RU" sz="2400" dirty="0">
                    <a:cs typeface="Arial" panose="020B0604020202020204" pitchFamily="34" charset="0"/>
                  </a:rPr>
                  <a:t> прогностическая переменная в узлах сетки модели </a:t>
                </a:r>
              </a:p>
              <a:p>
                <a:pPr marL="342900" indent="-342900">
                  <a:buFont typeface="Wingdings" panose="05000000000000000000" pitchFamily="2" charset="2"/>
                  <a:buChar char="§"/>
                </a:pPr>
                <a:r>
                  <a:rPr lang="ru-RU" sz="2400" b="1" dirty="0">
                    <a:cs typeface="Arial" panose="020B0604020202020204" pitchFamily="34" charset="0"/>
                    <a:sym typeface="Symbol" panose="05050102010706020507" pitchFamily="18" charset="2"/>
                  </a:rPr>
                  <a:t></a:t>
                </a:r>
                <a:r>
                  <a:rPr lang="en-US" sz="2400" b="1" i="1" baseline="-25000" dirty="0">
                    <a:cs typeface="Arial" panose="020B0604020202020204" pitchFamily="34" charset="0"/>
                    <a:sym typeface="Symbol" panose="05050102010706020507" pitchFamily="18" charset="2"/>
                  </a:rPr>
                  <a:t>s</a:t>
                </a:r>
                <a:r>
                  <a:rPr lang="en-US" sz="2400" b="1" dirty="0">
                    <a:cs typeface="Arial" panose="020B0604020202020204" pitchFamily="34" charset="0"/>
                    <a:sym typeface="Symbol" panose="05050102010706020507" pitchFamily="18" charset="2"/>
                  </a:rPr>
                  <a:t> </a:t>
                </a:r>
                <a:r>
                  <a:rPr lang="ru-RU" sz="2400" dirty="0">
                    <a:cs typeface="Arial" panose="020B0604020202020204" pitchFamily="34" charset="0"/>
                    <a:sym typeface="Symbol" panose="05050102010706020507" pitchFamily="18" charset="2"/>
                  </a:rPr>
                  <a:t>и</a:t>
                </a:r>
                <a:r>
                  <a:rPr lang="ru-RU" sz="2400" b="1" dirty="0">
                    <a:cs typeface="Arial" panose="020B0604020202020204" pitchFamily="34" charset="0"/>
                    <a:sym typeface="Symbol" panose="05050102010706020507" pitchFamily="18" charset="2"/>
                  </a:rPr>
                  <a:t> </a:t>
                </a:r>
                <a:r>
                  <a:rPr lang="en-US" sz="2400" b="1" i="1" dirty="0">
                    <a:cs typeface="Arial" panose="020B0604020202020204" pitchFamily="34" charset="0"/>
                    <a:sym typeface="Symbol" panose="05050102010706020507" pitchFamily="18" charset="2"/>
                  </a:rPr>
                  <a:t>R</a:t>
                </a:r>
                <a:r>
                  <a:rPr lang="en-US" sz="2400" b="1" i="1" baseline="-25000" dirty="0">
                    <a:cs typeface="Arial" panose="020B0604020202020204" pitchFamily="34" charset="0"/>
                    <a:sym typeface="Symbol" panose="05050102010706020507" pitchFamily="18" charset="2"/>
                  </a:rPr>
                  <a:t>2</a:t>
                </a:r>
                <a:r>
                  <a:rPr lang="en-US" sz="2400" b="1" i="1" dirty="0">
                    <a:cs typeface="Arial" panose="020B0604020202020204" pitchFamily="34" charset="0"/>
                    <a:sym typeface="Symbol" panose="05050102010706020507" pitchFamily="18" charset="2"/>
                  </a:rPr>
                  <a:t> </a:t>
                </a:r>
                <a:r>
                  <a:rPr lang="en-US" sz="2400" dirty="0">
                    <a:cs typeface="Arial" panose="020B0604020202020204" pitchFamily="34" charset="0"/>
                    <a:sym typeface="Symbol" panose="05050102010706020507" pitchFamily="18" charset="2"/>
                  </a:rPr>
                  <a:t>– </a:t>
                </a:r>
                <a:r>
                  <a:rPr lang="en-US" sz="2400" dirty="0">
                    <a:cs typeface="Arial" panose="020B0604020202020204" pitchFamily="34" charset="0"/>
                  </a:rPr>
                  <a:t>const</a:t>
                </a:r>
                <a:endParaRPr lang="ru-RU" sz="2400" u="sng" dirty="0"/>
              </a:p>
            </p:txBody>
          </p:sp>
        </mc:Choice>
        <mc:Fallback xmlns="">
          <p:sp>
            <p:nvSpPr>
              <p:cNvPr id="5" name="TextBox 4">
                <a:extLst>
                  <a:ext uri="{FF2B5EF4-FFF2-40B4-BE49-F238E27FC236}">
                    <a16:creationId xmlns:a16="http://schemas.microsoft.com/office/drawing/2014/main" id="{8D790723-3491-F891-CE90-E528837181F1}"/>
                  </a:ext>
                </a:extLst>
              </p:cNvPr>
              <p:cNvSpPr txBox="1">
                <a:spLocks noRot="1" noChangeAspect="1" noMove="1" noResize="1" noEditPoints="1" noAdjustHandles="1" noChangeArrowheads="1" noChangeShapeType="1" noTextEdit="1"/>
              </p:cNvSpPr>
              <p:nvPr/>
            </p:nvSpPr>
            <p:spPr>
              <a:xfrm>
                <a:off x="4210309" y="533717"/>
                <a:ext cx="8068777" cy="3416320"/>
              </a:xfrm>
              <a:prstGeom prst="rect">
                <a:avLst/>
              </a:prstGeom>
              <a:blipFill>
                <a:blip r:embed="rId4"/>
                <a:stretch>
                  <a:fillRect l="-1209" t="-1429" r="-1058" b="-3214"/>
                </a:stretch>
              </a:blipFill>
            </p:spPr>
            <p:txBody>
              <a:bodyPr/>
              <a:lstStyle/>
              <a:p>
                <a:r>
                  <a:rPr lang="ru-RU">
                    <a:noFill/>
                  </a:rPr>
                  <a:t> </a:t>
                </a:r>
              </a:p>
            </p:txBody>
          </p:sp>
        </mc:Fallback>
      </mc:AlternateContent>
      <p:sp>
        <p:nvSpPr>
          <p:cNvPr id="11" name="Овал 10">
            <a:extLst>
              <a:ext uri="{FF2B5EF4-FFF2-40B4-BE49-F238E27FC236}">
                <a16:creationId xmlns:a16="http://schemas.microsoft.com/office/drawing/2014/main" id="{A9CE4BF1-4050-211F-C7A2-C26553D1CDB5}"/>
              </a:ext>
            </a:extLst>
          </p:cNvPr>
          <p:cNvSpPr/>
          <p:nvPr/>
        </p:nvSpPr>
        <p:spPr>
          <a:xfrm>
            <a:off x="7673547" y="1161532"/>
            <a:ext cx="617838" cy="617838"/>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6A79DCD1-C72C-495C-43F4-ADDB7F51C6B9}"/>
              </a:ext>
            </a:extLst>
          </p:cNvPr>
          <p:cNvSpPr txBox="1"/>
          <p:nvPr/>
        </p:nvSpPr>
        <p:spPr>
          <a:xfrm>
            <a:off x="204987" y="3868148"/>
            <a:ext cx="9569072" cy="2739211"/>
          </a:xfrm>
          <a:prstGeom prst="rect">
            <a:avLst/>
          </a:prstGeom>
          <a:noFill/>
        </p:spPr>
        <p:txBody>
          <a:bodyPr wrap="square" rtlCol="0">
            <a:spAutoFit/>
          </a:bodyPr>
          <a:lstStyle/>
          <a:p>
            <a:r>
              <a:rPr lang="ru-RU" sz="2400" b="1" i="1" u="sng" dirty="0">
                <a:solidFill>
                  <a:srgbClr val="002060"/>
                </a:solidFill>
              </a:rPr>
              <a:t>Облачно-аэрозольное взаимодействие</a:t>
            </a:r>
          </a:p>
          <a:p>
            <a:pPr marL="342900" indent="-342900">
              <a:buFont typeface="Wingdings" panose="05000000000000000000" pitchFamily="2" charset="2"/>
              <a:buChar char="q"/>
            </a:pPr>
            <a:r>
              <a:rPr lang="ru-RU" sz="2400" dirty="0">
                <a:solidFill>
                  <a:srgbClr val="002060"/>
                </a:solidFill>
              </a:rPr>
              <a:t> 1-й непрямой эффект аэрозоля:  больше аэрозоля (ядер конденсации) </a:t>
            </a:r>
            <a:r>
              <a:rPr lang="ru-RU" sz="2400" b="1" dirty="0">
                <a:solidFill>
                  <a:srgbClr val="002060"/>
                </a:solidFill>
                <a:sym typeface="Symbol" panose="05050102010706020507" pitchFamily="18" charset="2"/>
              </a:rPr>
              <a:t></a:t>
            </a:r>
            <a:r>
              <a:rPr lang="ru-RU" sz="2400" dirty="0">
                <a:solidFill>
                  <a:srgbClr val="002060"/>
                </a:solidFill>
                <a:sym typeface="Symbol" panose="05050102010706020507" pitchFamily="18" charset="2"/>
              </a:rPr>
              <a:t> </a:t>
            </a:r>
            <a:r>
              <a:rPr lang="ru-RU" sz="2400" dirty="0">
                <a:solidFill>
                  <a:srgbClr val="002060"/>
                </a:solidFill>
              </a:rPr>
              <a:t> меньше размер облачных капель и выше их концентрация  </a:t>
            </a:r>
          </a:p>
          <a:p>
            <a:pPr marL="342900" indent="-342900">
              <a:buFont typeface="Wingdings" panose="05000000000000000000" pitchFamily="2" charset="2"/>
              <a:buChar char="q"/>
            </a:pPr>
            <a:r>
              <a:rPr lang="ru-RU" sz="2400" dirty="0">
                <a:solidFill>
                  <a:srgbClr val="002060"/>
                </a:solidFill>
              </a:rPr>
              <a:t>2-й непрямой эффект аэрозоля: больше аэрозоля</a:t>
            </a:r>
            <a:r>
              <a:rPr lang="ru-RU" sz="2400" b="1" dirty="0">
                <a:solidFill>
                  <a:srgbClr val="002060"/>
                </a:solidFill>
                <a:sym typeface="Symbol" panose="05050102010706020507" pitchFamily="18" charset="2"/>
              </a:rPr>
              <a:t>  </a:t>
            </a:r>
            <a:r>
              <a:rPr lang="ru-RU" sz="2400" dirty="0">
                <a:solidFill>
                  <a:srgbClr val="002060"/>
                </a:solidFill>
              </a:rPr>
              <a:t>меньше размер облачных капель </a:t>
            </a:r>
            <a:r>
              <a:rPr lang="ru-RU" sz="2400" b="1" dirty="0">
                <a:solidFill>
                  <a:srgbClr val="002060"/>
                </a:solidFill>
                <a:sym typeface="Symbol" panose="05050102010706020507" pitchFamily="18" charset="2"/>
              </a:rPr>
              <a:t> </a:t>
            </a:r>
            <a:r>
              <a:rPr lang="ru-RU" sz="2400" dirty="0">
                <a:solidFill>
                  <a:srgbClr val="002060"/>
                </a:solidFill>
              </a:rPr>
              <a:t>меньше скорость осадкообразования; подавление мороси;  увеличение жизни облака</a:t>
            </a:r>
          </a:p>
        </p:txBody>
      </p:sp>
      <p:sp>
        <p:nvSpPr>
          <p:cNvPr id="2" name="Номер слайда 1">
            <a:extLst>
              <a:ext uri="{FF2B5EF4-FFF2-40B4-BE49-F238E27FC236}">
                <a16:creationId xmlns:a16="http://schemas.microsoft.com/office/drawing/2014/main" id="{8BB8C1EA-1CE0-FD1A-57F8-78BC4079D2CE}"/>
              </a:ext>
            </a:extLst>
          </p:cNvPr>
          <p:cNvSpPr>
            <a:spLocks noGrp="1"/>
          </p:cNvSpPr>
          <p:nvPr>
            <p:ph type="sldNum" sz="quarter" idx="12"/>
          </p:nvPr>
        </p:nvSpPr>
        <p:spPr/>
        <p:txBody>
          <a:bodyPr/>
          <a:lstStyle/>
          <a:p>
            <a:fld id="{63FD4D05-77BA-4CC3-80CC-49ECE376452C}" type="slidenum">
              <a:rPr lang="ru-RU" smtClean="0"/>
              <a:t>25</a:t>
            </a:fld>
            <a:endParaRPr lang="ru-RU"/>
          </a:p>
        </p:txBody>
      </p:sp>
    </p:spTree>
    <p:extLst>
      <p:ext uri="{BB962C8B-B14F-4D97-AF65-F5344CB8AC3E}">
        <p14:creationId xmlns:p14="http://schemas.microsoft.com/office/powerpoint/2010/main" val="1682525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8AB12-08AD-E7A1-5BB7-6369C2C8EA8D}"/>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4204B5AB-70BA-1332-2259-4956DA1D91E6}"/>
              </a:ext>
            </a:extLst>
          </p:cNvPr>
          <p:cNvPicPr>
            <a:picLocks noChangeAspect="1"/>
          </p:cNvPicPr>
          <p:nvPr/>
        </p:nvPicPr>
        <p:blipFill rotWithShape="1">
          <a:blip r:embed="rId3">
            <a:lum bright="3000" contrast="3000"/>
          </a:blip>
          <a:srcRect l="2401" t="-376" r="10825" b="376"/>
          <a:stretch/>
        </p:blipFill>
        <p:spPr>
          <a:xfrm>
            <a:off x="711750" y="374173"/>
            <a:ext cx="8390048" cy="5859013"/>
          </a:xfrm>
          <a:prstGeom prst="rect">
            <a:avLst/>
          </a:prstGeom>
          <a:ln>
            <a:noFill/>
          </a:ln>
          <a:effectLst/>
        </p:spPr>
      </p:pic>
      <p:sp>
        <p:nvSpPr>
          <p:cNvPr id="10" name="Прямоугольник 9">
            <a:extLst>
              <a:ext uri="{FF2B5EF4-FFF2-40B4-BE49-F238E27FC236}">
                <a16:creationId xmlns:a16="http://schemas.microsoft.com/office/drawing/2014/main" id="{BFF658BE-831F-A751-68DB-8AD1F289EC6F}"/>
              </a:ext>
            </a:extLst>
          </p:cNvPr>
          <p:cNvSpPr/>
          <p:nvPr/>
        </p:nvSpPr>
        <p:spPr>
          <a:xfrm>
            <a:off x="612949" y="374173"/>
            <a:ext cx="11414928" cy="5785467"/>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F9675B6D-47B6-CDCC-07B3-A1A5F1A2FBC4}"/>
              </a:ext>
            </a:extLst>
          </p:cNvPr>
          <p:cNvSpPr txBox="1"/>
          <p:nvPr/>
        </p:nvSpPr>
        <p:spPr>
          <a:xfrm>
            <a:off x="0" y="0"/>
            <a:ext cx="12191999" cy="461665"/>
          </a:xfrm>
          <a:prstGeom prst="rect">
            <a:avLst/>
          </a:prstGeom>
          <a:noFill/>
        </p:spPr>
        <p:txBody>
          <a:bodyPr wrap="square" rtlCol="0">
            <a:spAutoFit/>
          </a:bodyPr>
          <a:lstStyle/>
          <a:p>
            <a:pPr algn="ctr"/>
            <a:r>
              <a:rPr lang="ru-RU" sz="2400" b="1" dirty="0"/>
              <a:t>Представление микрофизических процессов в модели</a:t>
            </a:r>
          </a:p>
        </p:txBody>
      </p:sp>
      <p:pic>
        <p:nvPicPr>
          <p:cNvPr id="7" name="Рисунок 6">
            <a:extLst>
              <a:ext uri="{FF2B5EF4-FFF2-40B4-BE49-F238E27FC236}">
                <a16:creationId xmlns:a16="http://schemas.microsoft.com/office/drawing/2014/main" id="{5FAD9C06-0B4A-21E5-E701-B61B65B4F2C4}"/>
              </a:ext>
            </a:extLst>
          </p:cNvPr>
          <p:cNvPicPr>
            <a:picLocks noChangeAspect="1"/>
          </p:cNvPicPr>
          <p:nvPr/>
        </p:nvPicPr>
        <p:blipFill rotWithShape="1">
          <a:blip r:embed="rId3">
            <a:duotone>
              <a:prstClr val="black"/>
              <a:srgbClr val="D9C3A5">
                <a:tint val="50000"/>
                <a:satMod val="180000"/>
              </a:srgbClr>
            </a:duotone>
          </a:blip>
          <a:srcRect l="2401" t="15041" r="62460" b="46225"/>
          <a:stretch/>
        </p:blipFill>
        <p:spPr>
          <a:xfrm>
            <a:off x="711750" y="1266941"/>
            <a:ext cx="3397542" cy="2269474"/>
          </a:xfrm>
          <a:prstGeom prst="rect">
            <a:avLst/>
          </a:prstGeom>
          <a:ln>
            <a:noFill/>
          </a:ln>
          <a:effec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50B1C4B-9344-2782-83C2-9FFC74E772B6}"/>
                  </a:ext>
                </a:extLst>
              </p:cNvPr>
              <p:cNvSpPr txBox="1"/>
              <p:nvPr/>
            </p:nvSpPr>
            <p:spPr>
              <a:xfrm>
                <a:off x="4210309" y="533717"/>
                <a:ext cx="8068777" cy="3416320"/>
              </a:xfrm>
              <a:prstGeom prst="rect">
                <a:avLst/>
              </a:prstGeom>
              <a:noFill/>
            </p:spPr>
            <p:txBody>
              <a:bodyPr wrap="square" rtlCol="0">
                <a:spAutoFit/>
              </a:bodyPr>
              <a:lstStyle/>
              <a:p>
                <a:r>
                  <a:rPr lang="ru-RU" sz="2400" b="1" u="sng" dirty="0">
                    <a:solidFill>
                      <a:srgbClr val="002060"/>
                    </a:solidFill>
                  </a:rPr>
                  <a:t>Схема Сигала – Хаина</a:t>
                </a:r>
                <a:endParaRPr lang="en-US" sz="2400" b="1" u="sng" dirty="0">
                  <a:solidFill>
                    <a:srgbClr val="002060"/>
                  </a:solidFill>
                </a:endParaRPr>
              </a:p>
              <a:p>
                <a:r>
                  <a:rPr lang="ru-RU" sz="2400" dirty="0">
                    <a:cs typeface="Arial" panose="020B0604020202020204" pitchFamily="34" charset="0"/>
                  </a:rPr>
                  <a:t>Концентрация капель вблизи нижней границе облака</a:t>
                </a:r>
                <a:endParaRPr lang="en-US" sz="2400" dirty="0">
                  <a:cs typeface="Arial" panose="020B0604020202020204" pitchFamily="34" charset="0"/>
                </a:endParaRPr>
              </a:p>
              <a:p>
                <a:r>
                  <a:rPr lang="ru-RU" sz="2400" dirty="0">
                    <a:cs typeface="Arial" panose="020B0604020202020204" pitchFamily="34" charset="0"/>
                  </a:rPr>
                  <a:t>                                   </a:t>
                </a:r>
                <a14:m>
                  <m:oMath xmlns:m="http://schemas.openxmlformats.org/officeDocument/2006/math">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𝑵</m:t>
                        </m:r>
                      </m:e>
                      <m:sub>
                        <m:r>
                          <a:rPr lang="en-US" sz="2400">
                            <a:latin typeface="Cambria Math" panose="02040503050406030204" pitchFamily="18" charset="0"/>
                            <a:cs typeface="Arial" panose="020B0604020202020204" pitchFamily="34" charset="0"/>
                          </a:rPr>
                          <m:t>𝒅</m:t>
                        </m:r>
                      </m:sub>
                    </m:sSub>
                    <m:r>
                      <a:rPr lang="en-US" sz="2400">
                        <a:latin typeface="Cambria Math" panose="02040503050406030204" pitchFamily="18" charset="0"/>
                        <a:cs typeface="Arial" panose="020B0604020202020204" pitchFamily="34" charset="0"/>
                      </a:rPr>
                      <m:t>=</m:t>
                    </m:r>
                    <m:r>
                      <a:rPr lang="en-US" sz="2400">
                        <a:latin typeface="Cambria Math" panose="02040503050406030204" pitchFamily="18" charset="0"/>
                        <a:cs typeface="Arial" panose="020B0604020202020204" pitchFamily="34" charset="0"/>
                      </a:rPr>
                      <m:t>𝒇</m:t>
                    </m:r>
                    <m:d>
                      <m:dPr>
                        <m:ctrlPr>
                          <a:rPr lang="en-US" sz="2400" i="1">
                            <a:latin typeface="Cambria Math" panose="02040503050406030204" pitchFamily="18" charset="0"/>
                            <a:cs typeface="Arial" panose="020B0604020202020204" pitchFamily="34" charset="0"/>
                          </a:rPr>
                        </m:ctrlPr>
                      </m:dPr>
                      <m:e>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𝑵</m:t>
                            </m:r>
                          </m:e>
                          <m:sub>
                            <m:r>
                              <m:rPr>
                                <m:sty m:val="p"/>
                              </m:rPr>
                              <a:rPr lang="en-US" sz="2400">
                                <a:latin typeface="Cambria Math" panose="02040503050406030204" pitchFamily="18" charset="0"/>
                                <a:cs typeface="Arial" panose="020B0604020202020204" pitchFamily="34" charset="0"/>
                              </a:rPr>
                              <m:t>CN</m:t>
                            </m:r>
                          </m:sub>
                        </m:sSub>
                        <m:r>
                          <a:rPr lang="en-US" sz="2400">
                            <a:latin typeface="Cambria Math" panose="02040503050406030204" pitchFamily="18" charset="0"/>
                            <a:cs typeface="Arial" panose="020B0604020202020204" pitchFamily="34" charset="0"/>
                          </a:rPr>
                          <m:t>,</m:t>
                        </m:r>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𝒘</m:t>
                            </m:r>
                          </m:e>
                          <m:sub>
                            <m:r>
                              <a:rPr lang="en-US" sz="2400">
                                <a:latin typeface="Cambria Math" panose="02040503050406030204" pitchFamily="18" charset="0"/>
                                <a:cs typeface="Arial" panose="020B0604020202020204" pitchFamily="34" charset="0"/>
                              </a:rPr>
                              <m:t>𝒄𝒃</m:t>
                            </m:r>
                          </m:sub>
                        </m:sSub>
                        <m:r>
                          <a:rPr lang="en-US" sz="2400">
                            <a:latin typeface="Cambria Math" panose="02040503050406030204" pitchFamily="18" charset="0"/>
                            <a:cs typeface="Arial" panose="020B0604020202020204" pitchFamily="34" charset="0"/>
                          </a:rPr>
                          <m:t>,</m:t>
                        </m:r>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𝝈</m:t>
                            </m:r>
                          </m:e>
                          <m:sub>
                            <m:r>
                              <a:rPr lang="en-US" sz="2400">
                                <a:latin typeface="Cambria Math" panose="02040503050406030204" pitchFamily="18" charset="0"/>
                                <a:cs typeface="Arial" panose="020B0604020202020204" pitchFamily="34" charset="0"/>
                              </a:rPr>
                              <m:t>𝒔</m:t>
                            </m:r>
                          </m:sub>
                        </m:sSub>
                        <m:r>
                          <a:rPr lang="en-US" sz="2400">
                            <a:latin typeface="Cambria Math" panose="02040503050406030204" pitchFamily="18" charset="0"/>
                            <a:cs typeface="Arial" panose="020B0604020202020204" pitchFamily="34" charset="0"/>
                          </a:rPr>
                          <m:t>,</m:t>
                        </m:r>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𝑹</m:t>
                            </m:r>
                          </m:e>
                          <m:sub>
                            <m:r>
                              <a:rPr lang="en-US" sz="2400">
                                <a:latin typeface="Cambria Math" panose="02040503050406030204" pitchFamily="18" charset="0"/>
                                <a:cs typeface="Arial" panose="020B0604020202020204" pitchFamily="34" charset="0"/>
                              </a:rPr>
                              <m:t>𝟐</m:t>
                            </m:r>
                          </m:sub>
                        </m:sSub>
                      </m:e>
                    </m:d>
                  </m:oMath>
                </a14:m>
                <a:endParaRPr lang="ru-RU" sz="2400" dirty="0">
                  <a:cs typeface="Arial" panose="020B0604020202020204" pitchFamily="34" charset="0"/>
                </a:endParaRPr>
              </a:p>
              <a:p>
                <a:endParaRPr lang="ru-RU" sz="2400" dirty="0">
                  <a:cs typeface="Arial" panose="020B0604020202020204" pitchFamily="34" charset="0"/>
                </a:endParaRPr>
              </a:p>
              <a:p>
                <a:r>
                  <a:rPr lang="ru-RU" sz="2400" b="1" i="1" dirty="0">
                    <a:cs typeface="Arial" panose="020B0604020202020204" pitchFamily="34" charset="0"/>
                  </a:rPr>
                  <a:t>В  модели </a:t>
                </a:r>
                <a:r>
                  <a:rPr lang="en-US" sz="2400" b="1" i="1" dirty="0">
                    <a:cs typeface="Arial" panose="020B0604020202020204" pitchFamily="34" charset="0"/>
                  </a:rPr>
                  <a:t>ICON</a:t>
                </a:r>
              </a:p>
              <a:p>
                <a:pPr marL="342900" indent="-342900">
                  <a:buFont typeface="Wingdings" panose="05000000000000000000" pitchFamily="2" charset="2"/>
                  <a:buChar char="§"/>
                </a:pPr>
                <a:r>
                  <a:rPr lang="en-US" sz="2400" b="1" i="1" dirty="0">
                    <a:solidFill>
                      <a:srgbClr val="FF0000"/>
                    </a:solidFill>
                    <a:cs typeface="Arial" panose="020B0604020202020204" pitchFamily="34" charset="0"/>
                  </a:rPr>
                  <a:t>N</a:t>
                </a:r>
                <a:r>
                  <a:rPr lang="en-US" sz="2400" b="1" i="1" baseline="-25000" dirty="0">
                    <a:solidFill>
                      <a:srgbClr val="FF0000"/>
                    </a:solidFill>
                    <a:cs typeface="Arial" panose="020B0604020202020204" pitchFamily="34" charset="0"/>
                  </a:rPr>
                  <a:t>CN</a:t>
                </a:r>
                <a:r>
                  <a:rPr lang="ru-RU" sz="2400" i="1" dirty="0">
                    <a:solidFill>
                      <a:srgbClr val="FF0000"/>
                    </a:solidFill>
                    <a:cs typeface="Arial" panose="020B0604020202020204" pitchFamily="34" charset="0"/>
                  </a:rPr>
                  <a:t> </a:t>
                </a:r>
                <a:r>
                  <a:rPr lang="en-US" sz="2400" dirty="0">
                    <a:solidFill>
                      <a:srgbClr val="FF0000"/>
                    </a:solidFill>
                    <a:cs typeface="Arial" panose="020B0604020202020204" pitchFamily="34" charset="0"/>
                  </a:rPr>
                  <a:t>– const / </a:t>
                </a:r>
                <a:r>
                  <a:rPr lang="ru-RU" sz="2400" dirty="0">
                    <a:solidFill>
                      <a:srgbClr val="FF0000"/>
                    </a:solidFill>
                    <a:cs typeface="Arial" panose="020B0604020202020204" pitchFamily="34" charset="0"/>
                  </a:rPr>
                  <a:t>климатология аэрозоля (</a:t>
                </a:r>
                <a:r>
                  <a:rPr lang="en-US" sz="2400" dirty="0">
                    <a:solidFill>
                      <a:srgbClr val="FF0000"/>
                    </a:solidFill>
                    <a:cs typeface="Arial" panose="020B0604020202020204" pitchFamily="34" charset="0"/>
                  </a:rPr>
                  <a:t>CAMS, Tegen</a:t>
                </a:r>
                <a:r>
                  <a:rPr lang="ru-RU" sz="2400" dirty="0">
                    <a:solidFill>
                      <a:srgbClr val="FF0000"/>
                    </a:solidFill>
                    <a:cs typeface="Arial" panose="020B0604020202020204" pitchFamily="34" charset="0"/>
                  </a:rPr>
                  <a:t> и др.)</a:t>
                </a:r>
                <a:r>
                  <a:rPr lang="en-US" sz="2400" dirty="0">
                    <a:solidFill>
                      <a:srgbClr val="FF0000"/>
                    </a:solidFill>
                    <a:cs typeface="Arial" panose="020B0604020202020204" pitchFamily="34" charset="0"/>
                  </a:rPr>
                  <a:t> / </a:t>
                </a:r>
                <a:r>
                  <a:rPr lang="ru-RU" sz="2400" dirty="0">
                    <a:solidFill>
                      <a:srgbClr val="FF0000"/>
                    </a:solidFill>
                    <a:cs typeface="Arial" panose="020B0604020202020204" pitchFamily="34" charset="0"/>
                  </a:rPr>
                  <a:t>прогностический аэрозоль </a:t>
                </a:r>
                <a:r>
                  <a:rPr lang="en-US" sz="2400" dirty="0">
                    <a:solidFill>
                      <a:srgbClr val="FF0000"/>
                    </a:solidFill>
                    <a:cs typeface="Arial" panose="020B0604020202020204" pitchFamily="34" charset="0"/>
                  </a:rPr>
                  <a:t>CAMS</a:t>
                </a:r>
                <a:r>
                  <a:rPr lang="ru-RU" sz="2400" dirty="0">
                    <a:solidFill>
                      <a:srgbClr val="FF0000"/>
                    </a:solidFill>
                    <a:cs typeface="Arial" panose="020B0604020202020204" pitchFamily="34" charset="0"/>
                  </a:rPr>
                  <a:t> </a:t>
                </a:r>
              </a:p>
              <a:p>
                <a:pPr marL="342900" indent="-342900">
                  <a:buFont typeface="Wingdings" panose="05000000000000000000" pitchFamily="2" charset="2"/>
                  <a:buChar char="§"/>
                </a:pPr>
                <a:r>
                  <a:rPr lang="en-US" sz="2400" b="1" i="1" dirty="0" err="1">
                    <a:cs typeface="Arial" panose="020B0604020202020204" pitchFamily="34" charset="0"/>
                  </a:rPr>
                  <a:t>W</a:t>
                </a:r>
                <a:r>
                  <a:rPr lang="en-US" sz="2400" b="1" i="1" baseline="-25000" dirty="0" err="1">
                    <a:cs typeface="Arial" panose="020B0604020202020204" pitchFamily="34" charset="0"/>
                  </a:rPr>
                  <a:t>cb</a:t>
                </a:r>
                <a:r>
                  <a:rPr lang="en-US" sz="2400" dirty="0">
                    <a:cs typeface="Arial" panose="020B0604020202020204" pitchFamily="34" charset="0"/>
                  </a:rPr>
                  <a:t> –</a:t>
                </a:r>
                <a:r>
                  <a:rPr lang="ru-RU" sz="2400" dirty="0">
                    <a:cs typeface="Arial" panose="020B0604020202020204" pitchFamily="34" charset="0"/>
                  </a:rPr>
                  <a:t> прогностическая переменная в узлах сетки модели </a:t>
                </a:r>
              </a:p>
              <a:p>
                <a:pPr marL="342900" indent="-342900">
                  <a:buFont typeface="Wingdings" panose="05000000000000000000" pitchFamily="2" charset="2"/>
                  <a:buChar char="§"/>
                </a:pPr>
                <a:r>
                  <a:rPr lang="ru-RU" sz="2400" b="1" dirty="0">
                    <a:cs typeface="Arial" panose="020B0604020202020204" pitchFamily="34" charset="0"/>
                    <a:sym typeface="Symbol" panose="05050102010706020507" pitchFamily="18" charset="2"/>
                  </a:rPr>
                  <a:t></a:t>
                </a:r>
                <a:r>
                  <a:rPr lang="en-US" sz="2400" b="1" i="1" baseline="-25000" dirty="0">
                    <a:cs typeface="Arial" panose="020B0604020202020204" pitchFamily="34" charset="0"/>
                    <a:sym typeface="Symbol" panose="05050102010706020507" pitchFamily="18" charset="2"/>
                  </a:rPr>
                  <a:t>s</a:t>
                </a:r>
                <a:r>
                  <a:rPr lang="en-US" sz="2400" b="1" dirty="0">
                    <a:cs typeface="Arial" panose="020B0604020202020204" pitchFamily="34" charset="0"/>
                    <a:sym typeface="Symbol" panose="05050102010706020507" pitchFamily="18" charset="2"/>
                  </a:rPr>
                  <a:t> </a:t>
                </a:r>
                <a:r>
                  <a:rPr lang="ru-RU" sz="2400" dirty="0">
                    <a:cs typeface="Arial" panose="020B0604020202020204" pitchFamily="34" charset="0"/>
                    <a:sym typeface="Symbol" panose="05050102010706020507" pitchFamily="18" charset="2"/>
                  </a:rPr>
                  <a:t>и</a:t>
                </a:r>
                <a:r>
                  <a:rPr lang="ru-RU" sz="2400" b="1" dirty="0">
                    <a:cs typeface="Arial" panose="020B0604020202020204" pitchFamily="34" charset="0"/>
                    <a:sym typeface="Symbol" panose="05050102010706020507" pitchFamily="18" charset="2"/>
                  </a:rPr>
                  <a:t> </a:t>
                </a:r>
                <a:r>
                  <a:rPr lang="en-US" sz="2400" b="1" i="1" dirty="0">
                    <a:cs typeface="Arial" panose="020B0604020202020204" pitchFamily="34" charset="0"/>
                    <a:sym typeface="Symbol" panose="05050102010706020507" pitchFamily="18" charset="2"/>
                  </a:rPr>
                  <a:t>R</a:t>
                </a:r>
                <a:r>
                  <a:rPr lang="en-US" sz="2400" b="1" i="1" baseline="-25000" dirty="0">
                    <a:cs typeface="Arial" panose="020B0604020202020204" pitchFamily="34" charset="0"/>
                    <a:sym typeface="Symbol" panose="05050102010706020507" pitchFamily="18" charset="2"/>
                  </a:rPr>
                  <a:t>2</a:t>
                </a:r>
                <a:r>
                  <a:rPr lang="en-US" sz="2400" b="1" i="1" dirty="0">
                    <a:cs typeface="Arial" panose="020B0604020202020204" pitchFamily="34" charset="0"/>
                    <a:sym typeface="Symbol" panose="05050102010706020507" pitchFamily="18" charset="2"/>
                  </a:rPr>
                  <a:t> </a:t>
                </a:r>
                <a:r>
                  <a:rPr lang="en-US" sz="2400" dirty="0">
                    <a:cs typeface="Arial" panose="020B0604020202020204" pitchFamily="34" charset="0"/>
                    <a:sym typeface="Symbol" panose="05050102010706020507" pitchFamily="18" charset="2"/>
                  </a:rPr>
                  <a:t>– </a:t>
                </a:r>
                <a:r>
                  <a:rPr lang="en-US" sz="2400" dirty="0">
                    <a:cs typeface="Arial" panose="020B0604020202020204" pitchFamily="34" charset="0"/>
                  </a:rPr>
                  <a:t>const</a:t>
                </a:r>
                <a:endParaRPr lang="ru-RU" sz="2400" u="sng" dirty="0"/>
              </a:p>
            </p:txBody>
          </p:sp>
        </mc:Choice>
        <mc:Fallback xmlns="">
          <p:sp>
            <p:nvSpPr>
              <p:cNvPr id="5" name="TextBox 4">
                <a:extLst>
                  <a:ext uri="{FF2B5EF4-FFF2-40B4-BE49-F238E27FC236}">
                    <a16:creationId xmlns:a16="http://schemas.microsoft.com/office/drawing/2014/main" id="{C50B1C4B-9344-2782-83C2-9FFC74E772B6}"/>
                  </a:ext>
                </a:extLst>
              </p:cNvPr>
              <p:cNvSpPr txBox="1">
                <a:spLocks noRot="1" noChangeAspect="1" noMove="1" noResize="1" noEditPoints="1" noAdjustHandles="1" noChangeArrowheads="1" noChangeShapeType="1" noTextEdit="1"/>
              </p:cNvSpPr>
              <p:nvPr/>
            </p:nvSpPr>
            <p:spPr>
              <a:xfrm>
                <a:off x="4210309" y="533717"/>
                <a:ext cx="8068777" cy="3416320"/>
              </a:xfrm>
              <a:prstGeom prst="rect">
                <a:avLst/>
              </a:prstGeom>
              <a:blipFill>
                <a:blip r:embed="rId4"/>
                <a:stretch>
                  <a:fillRect l="-1209" t="-1429" r="-1058" b="-3214"/>
                </a:stretch>
              </a:blipFill>
            </p:spPr>
            <p:txBody>
              <a:bodyPr/>
              <a:lstStyle/>
              <a:p>
                <a:r>
                  <a:rPr lang="ru-RU">
                    <a:noFill/>
                  </a:rPr>
                  <a:t> </a:t>
                </a:r>
              </a:p>
            </p:txBody>
          </p:sp>
        </mc:Fallback>
      </mc:AlternateContent>
      <p:sp>
        <p:nvSpPr>
          <p:cNvPr id="11" name="Овал 10">
            <a:extLst>
              <a:ext uri="{FF2B5EF4-FFF2-40B4-BE49-F238E27FC236}">
                <a16:creationId xmlns:a16="http://schemas.microsoft.com/office/drawing/2014/main" id="{8C61867A-D920-44A9-FAE1-969DCD122D29}"/>
              </a:ext>
            </a:extLst>
          </p:cNvPr>
          <p:cNvSpPr/>
          <p:nvPr/>
        </p:nvSpPr>
        <p:spPr>
          <a:xfrm>
            <a:off x="7673547" y="1161532"/>
            <a:ext cx="617838" cy="617838"/>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id="{4EA9A173-0449-9F0F-6176-C6B6728564D5}"/>
              </a:ext>
            </a:extLst>
          </p:cNvPr>
          <p:cNvSpPr txBox="1"/>
          <p:nvPr/>
        </p:nvSpPr>
        <p:spPr>
          <a:xfrm>
            <a:off x="9560078" y="4281594"/>
            <a:ext cx="2566600" cy="1107996"/>
          </a:xfrm>
          <a:prstGeom prst="rect">
            <a:avLst/>
          </a:prstGeom>
          <a:noFill/>
        </p:spPr>
        <p:txBody>
          <a:bodyPr wrap="square" rtlCol="0">
            <a:spAutoFit/>
          </a:bodyPr>
          <a:lstStyle/>
          <a:p>
            <a:pPr algn="ctr"/>
            <a:r>
              <a:rPr lang="ru-RU" sz="2200" dirty="0">
                <a:solidFill>
                  <a:srgbClr val="FF0000"/>
                </a:solidFill>
              </a:rPr>
              <a:t>больше ослабление солнечного излучения </a:t>
            </a:r>
          </a:p>
        </p:txBody>
      </p:sp>
      <p:sp>
        <p:nvSpPr>
          <p:cNvPr id="9" name="Прямоугольник: скругленные углы 8">
            <a:extLst>
              <a:ext uri="{FF2B5EF4-FFF2-40B4-BE49-F238E27FC236}">
                <a16:creationId xmlns:a16="http://schemas.microsoft.com/office/drawing/2014/main" id="{11CC28FB-4C7E-FB50-BE29-8065731E03D8}"/>
              </a:ext>
            </a:extLst>
          </p:cNvPr>
          <p:cNvSpPr/>
          <p:nvPr/>
        </p:nvSpPr>
        <p:spPr>
          <a:xfrm>
            <a:off x="9588843" y="4269780"/>
            <a:ext cx="2439034" cy="1027478"/>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2000"/>
          </a:p>
        </p:txBody>
      </p:sp>
      <p:sp>
        <p:nvSpPr>
          <p:cNvPr id="2" name="Стрелка: пятиугольник 1">
            <a:extLst>
              <a:ext uri="{FF2B5EF4-FFF2-40B4-BE49-F238E27FC236}">
                <a16:creationId xmlns:a16="http://schemas.microsoft.com/office/drawing/2014/main" id="{A83DC049-2277-66C0-93B7-4F172049DA3B}"/>
              </a:ext>
            </a:extLst>
          </p:cNvPr>
          <p:cNvSpPr/>
          <p:nvPr/>
        </p:nvSpPr>
        <p:spPr>
          <a:xfrm>
            <a:off x="514148" y="4269779"/>
            <a:ext cx="9074695" cy="1167193"/>
          </a:xfrm>
          <a:prstGeom prst="homePlate">
            <a:avLst/>
          </a:prstGeom>
          <a:solidFill>
            <a:srgbClr val="FF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a:extLst>
              <a:ext uri="{FF2B5EF4-FFF2-40B4-BE49-F238E27FC236}">
                <a16:creationId xmlns:a16="http://schemas.microsoft.com/office/drawing/2014/main" id="{6A79DCD1-C72C-495C-43F4-ADDB7F51C6B9}"/>
              </a:ext>
            </a:extLst>
          </p:cNvPr>
          <p:cNvSpPr txBox="1"/>
          <p:nvPr/>
        </p:nvSpPr>
        <p:spPr>
          <a:xfrm>
            <a:off x="204987" y="3868148"/>
            <a:ext cx="9569072" cy="2739211"/>
          </a:xfrm>
          <a:prstGeom prst="rect">
            <a:avLst/>
          </a:prstGeom>
          <a:noFill/>
        </p:spPr>
        <p:txBody>
          <a:bodyPr wrap="square" rtlCol="0">
            <a:spAutoFit/>
          </a:bodyPr>
          <a:lstStyle/>
          <a:p>
            <a:r>
              <a:rPr lang="ru-RU" sz="2400" b="1" i="1" u="sng" dirty="0">
                <a:solidFill>
                  <a:srgbClr val="002060"/>
                </a:solidFill>
              </a:rPr>
              <a:t>Облачно-аэрозольное взаимодействие</a:t>
            </a:r>
          </a:p>
          <a:p>
            <a:pPr marL="342900" indent="-342900">
              <a:buFont typeface="Wingdings" panose="05000000000000000000" pitchFamily="2" charset="2"/>
              <a:buChar char="q"/>
            </a:pPr>
            <a:r>
              <a:rPr lang="ru-RU" sz="2400" dirty="0">
                <a:solidFill>
                  <a:srgbClr val="002060"/>
                </a:solidFill>
              </a:rPr>
              <a:t> 1-й непрямой эффект аэрозоля:  больше аэрозоля (ядер конденсации) </a:t>
            </a:r>
            <a:r>
              <a:rPr lang="ru-RU" sz="2400" b="1" dirty="0">
                <a:solidFill>
                  <a:srgbClr val="002060"/>
                </a:solidFill>
                <a:sym typeface="Symbol" panose="05050102010706020507" pitchFamily="18" charset="2"/>
              </a:rPr>
              <a:t></a:t>
            </a:r>
            <a:r>
              <a:rPr lang="ru-RU" sz="2400" dirty="0">
                <a:solidFill>
                  <a:srgbClr val="002060"/>
                </a:solidFill>
                <a:sym typeface="Symbol" panose="05050102010706020507" pitchFamily="18" charset="2"/>
              </a:rPr>
              <a:t> </a:t>
            </a:r>
            <a:r>
              <a:rPr lang="ru-RU" sz="2400" dirty="0">
                <a:solidFill>
                  <a:srgbClr val="002060"/>
                </a:solidFill>
              </a:rPr>
              <a:t> меньше размер облачных капель и выше их концентрация  </a:t>
            </a:r>
          </a:p>
          <a:p>
            <a:pPr marL="342900" indent="-342900">
              <a:buFont typeface="Wingdings" panose="05000000000000000000" pitchFamily="2" charset="2"/>
              <a:buChar char="q"/>
            </a:pPr>
            <a:r>
              <a:rPr lang="ru-RU" sz="2400" dirty="0">
                <a:solidFill>
                  <a:srgbClr val="002060"/>
                </a:solidFill>
              </a:rPr>
              <a:t>2-й непрямой эффект аэрозоля: больше аэрозоля</a:t>
            </a:r>
            <a:r>
              <a:rPr lang="ru-RU" sz="2400" b="1" dirty="0">
                <a:solidFill>
                  <a:srgbClr val="002060"/>
                </a:solidFill>
                <a:sym typeface="Symbol" panose="05050102010706020507" pitchFamily="18" charset="2"/>
              </a:rPr>
              <a:t>  </a:t>
            </a:r>
            <a:r>
              <a:rPr lang="ru-RU" sz="2400" dirty="0">
                <a:solidFill>
                  <a:srgbClr val="002060"/>
                </a:solidFill>
              </a:rPr>
              <a:t>меньше размер облачных капель </a:t>
            </a:r>
            <a:r>
              <a:rPr lang="ru-RU" sz="2400" b="1" dirty="0">
                <a:solidFill>
                  <a:srgbClr val="002060"/>
                </a:solidFill>
                <a:sym typeface="Symbol" panose="05050102010706020507" pitchFamily="18" charset="2"/>
              </a:rPr>
              <a:t> </a:t>
            </a:r>
            <a:r>
              <a:rPr lang="ru-RU" sz="2400" dirty="0">
                <a:solidFill>
                  <a:srgbClr val="002060"/>
                </a:solidFill>
              </a:rPr>
              <a:t>меньше скорость осадкообразования; подавление мороси;  увеличение жизни облака</a:t>
            </a:r>
          </a:p>
        </p:txBody>
      </p:sp>
      <p:sp>
        <p:nvSpPr>
          <p:cNvPr id="8" name="Номер слайда 7">
            <a:extLst>
              <a:ext uri="{FF2B5EF4-FFF2-40B4-BE49-F238E27FC236}">
                <a16:creationId xmlns:a16="http://schemas.microsoft.com/office/drawing/2014/main" id="{EA68F947-1041-344C-FB8B-6C6FF68297BC}"/>
              </a:ext>
            </a:extLst>
          </p:cNvPr>
          <p:cNvSpPr>
            <a:spLocks noGrp="1"/>
          </p:cNvSpPr>
          <p:nvPr>
            <p:ph type="sldNum" sz="quarter" idx="12"/>
          </p:nvPr>
        </p:nvSpPr>
        <p:spPr/>
        <p:txBody>
          <a:bodyPr/>
          <a:lstStyle/>
          <a:p>
            <a:fld id="{63FD4D05-77BA-4CC3-80CC-49ECE376452C}" type="slidenum">
              <a:rPr lang="ru-RU" smtClean="0"/>
              <a:t>26</a:t>
            </a:fld>
            <a:endParaRPr lang="ru-RU"/>
          </a:p>
        </p:txBody>
      </p:sp>
    </p:spTree>
    <p:extLst>
      <p:ext uri="{BB962C8B-B14F-4D97-AF65-F5344CB8AC3E}">
        <p14:creationId xmlns:p14="http://schemas.microsoft.com/office/powerpoint/2010/main" val="2199225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a:extLst>
              <a:ext uri="{BEBA8EAE-BF5A-486C-A8C5-ECC9F3942E4B}">
                <a14:imgProps xmlns:a14="http://schemas.microsoft.com/office/drawing/2010/main">
                  <a14:imgLayer r:embed="rId4">
                    <a14:imgEffect>
                      <a14:sharpenSoften amount="28000"/>
                    </a14:imgEffect>
                  </a14:imgLayer>
                </a14:imgProps>
              </a:ext>
              <a:ext uri="{28A0092B-C50C-407E-A947-70E740481C1C}">
                <a14:useLocalDpi xmlns:a14="http://schemas.microsoft.com/office/drawing/2010/main" val="0"/>
              </a:ext>
            </a:extLst>
          </a:blip>
          <a:stretch>
            <a:fillRect/>
          </a:stretch>
        </p:blipFill>
        <p:spPr>
          <a:xfrm>
            <a:off x="5346252" y="1515060"/>
            <a:ext cx="6340662" cy="3827880"/>
          </a:xfrm>
          <a:prstGeom prst="rect">
            <a:avLst/>
          </a:prstGeom>
        </p:spPr>
      </p:pic>
      <p:pic>
        <p:nvPicPr>
          <p:cNvPr id="4" name="Рисунок 3"/>
          <p:cNvPicPr/>
          <p:nvPr/>
        </p:nvPicPr>
        <p:blipFill rotWithShape="1">
          <a:blip r:embed="rId5" cstate="print">
            <a:extLst>
              <a:ext uri="{28A0092B-C50C-407E-A947-70E740481C1C}">
                <a14:useLocalDpi xmlns:a14="http://schemas.microsoft.com/office/drawing/2010/main" val="0"/>
              </a:ext>
            </a:extLst>
          </a:blip>
          <a:srcRect l="34441" t="14850" r="33568" b="2119"/>
          <a:stretch/>
        </p:blipFill>
        <p:spPr bwMode="auto">
          <a:xfrm>
            <a:off x="702054" y="456224"/>
            <a:ext cx="3783874" cy="5521330"/>
          </a:xfrm>
          <a:prstGeom prst="rect">
            <a:avLst/>
          </a:prstGeom>
          <a:ln>
            <a:noFill/>
          </a:ln>
          <a:extLst>
            <a:ext uri="{53640926-AAD7-44D8-BBD7-CCE9431645EC}">
              <a14:shadowObscured xmlns:a14="http://schemas.microsoft.com/office/drawing/2010/main"/>
            </a:ext>
          </a:extLst>
        </p:spPr>
      </p:pic>
      <p:sp>
        <p:nvSpPr>
          <p:cNvPr id="5" name="Прямоугольник 4"/>
          <p:cNvSpPr/>
          <p:nvPr/>
        </p:nvSpPr>
        <p:spPr>
          <a:xfrm>
            <a:off x="723694" y="5801181"/>
            <a:ext cx="5996940" cy="646331"/>
          </a:xfrm>
          <a:prstGeom prst="rect">
            <a:avLst/>
          </a:prstGeom>
        </p:spPr>
        <p:txBody>
          <a:bodyPr wrap="square">
            <a:spAutoFit/>
          </a:bodyPr>
          <a:lstStyle/>
          <a:p>
            <a:r>
              <a:rPr lang="en-US" dirty="0" err="1"/>
              <a:t>Shuvalova</a:t>
            </a:r>
            <a:r>
              <a:rPr lang="en-US" dirty="0"/>
              <a:t> et al. Atmosphere 2022, 13, 1710. https://doi.org/10.3390/atmos13101710</a:t>
            </a:r>
            <a:endParaRPr lang="ru-RU" dirty="0"/>
          </a:p>
        </p:txBody>
      </p:sp>
      <p:sp>
        <p:nvSpPr>
          <p:cNvPr id="6" name="TextBox 5"/>
          <p:cNvSpPr txBox="1"/>
          <p:nvPr/>
        </p:nvSpPr>
        <p:spPr>
          <a:xfrm>
            <a:off x="4485928" y="507820"/>
            <a:ext cx="7664905" cy="1200329"/>
          </a:xfrm>
          <a:prstGeom prst="rect">
            <a:avLst/>
          </a:prstGeom>
          <a:noFill/>
        </p:spPr>
        <p:txBody>
          <a:bodyPr wrap="square" rtlCol="0">
            <a:spAutoFit/>
          </a:bodyPr>
          <a:lstStyle/>
          <a:p>
            <a:pPr algn="ctr"/>
            <a:r>
              <a:rPr lang="ru-RU" sz="2400" b="1" dirty="0"/>
              <a:t>Восстановленные по спутниковым данным</a:t>
            </a:r>
          </a:p>
          <a:p>
            <a:pPr algn="ctr"/>
            <a:r>
              <a:rPr lang="ru-RU" sz="2400" b="1" dirty="0"/>
              <a:t>характеристики </a:t>
            </a:r>
            <a:r>
              <a:rPr lang="ru-RU" sz="2400" b="1" dirty="0" err="1"/>
              <a:t>жидкокапельной</a:t>
            </a:r>
            <a:r>
              <a:rPr lang="ru-RU" sz="2400" b="1" dirty="0"/>
              <a:t> облачности в </a:t>
            </a:r>
            <a:br>
              <a:rPr lang="ru-RU" sz="2400" b="1" dirty="0"/>
            </a:br>
            <a:r>
              <a:rPr lang="ru-RU" sz="2400" b="1" dirty="0">
                <a:solidFill>
                  <a:srgbClr val="0000FF"/>
                </a:solidFill>
              </a:rPr>
              <a:t>апреле-мае 2018-2019 </a:t>
            </a:r>
            <a:r>
              <a:rPr lang="ru-RU" sz="2400" b="1" dirty="0"/>
              <a:t>и </a:t>
            </a:r>
            <a:r>
              <a:rPr lang="ru-RU" sz="2400" b="1" dirty="0">
                <a:solidFill>
                  <a:srgbClr val="FF0000"/>
                </a:solidFill>
              </a:rPr>
              <a:t>апреле-мае 2020</a:t>
            </a:r>
            <a:endParaRPr lang="ru-RU" sz="2400" dirty="0"/>
          </a:p>
        </p:txBody>
      </p:sp>
      <p:sp>
        <p:nvSpPr>
          <p:cNvPr id="3" name="TextBox 2">
            <a:extLst>
              <a:ext uri="{FF2B5EF4-FFF2-40B4-BE49-F238E27FC236}">
                <a16:creationId xmlns:a16="http://schemas.microsoft.com/office/drawing/2014/main" id="{3C8FB487-924F-58E3-B365-8E0D1AD0AA21}"/>
              </a:ext>
            </a:extLst>
          </p:cNvPr>
          <p:cNvSpPr txBox="1"/>
          <p:nvPr/>
        </p:nvSpPr>
        <p:spPr>
          <a:xfrm>
            <a:off x="953278" y="1053395"/>
            <a:ext cx="3962812" cy="461665"/>
          </a:xfrm>
          <a:prstGeom prst="rect">
            <a:avLst/>
          </a:prstGeom>
          <a:noFill/>
        </p:spPr>
        <p:txBody>
          <a:bodyPr wrap="square">
            <a:spAutoFit/>
          </a:bodyPr>
          <a:lstStyle/>
          <a:p>
            <a:r>
              <a:rPr lang="ru-RU" sz="2400" b="1" i="1" dirty="0">
                <a:solidFill>
                  <a:srgbClr val="002060"/>
                </a:solidFill>
              </a:rPr>
              <a:t>концентрация капель </a:t>
            </a:r>
          </a:p>
        </p:txBody>
      </p:sp>
      <p:sp>
        <p:nvSpPr>
          <p:cNvPr id="11" name="TextBox 10">
            <a:extLst>
              <a:ext uri="{FF2B5EF4-FFF2-40B4-BE49-F238E27FC236}">
                <a16:creationId xmlns:a16="http://schemas.microsoft.com/office/drawing/2014/main" id="{2F7642CD-CEAD-6D2E-A156-627FBC4ED232}"/>
              </a:ext>
            </a:extLst>
          </p:cNvPr>
          <p:cNvSpPr txBox="1"/>
          <p:nvPr/>
        </p:nvSpPr>
        <p:spPr>
          <a:xfrm>
            <a:off x="5523660" y="5204296"/>
            <a:ext cx="6450227" cy="1200329"/>
          </a:xfrm>
          <a:prstGeom prst="rect">
            <a:avLst/>
          </a:prstGeom>
          <a:noFill/>
        </p:spPr>
        <p:txBody>
          <a:bodyPr wrap="square">
            <a:spAutoFit/>
          </a:bodyPr>
          <a:lstStyle/>
          <a:p>
            <a:r>
              <a:rPr lang="ru-RU" sz="2400" b="1" i="1" dirty="0">
                <a:solidFill>
                  <a:srgbClr val="002060"/>
                </a:solidFill>
              </a:rPr>
              <a:t>эффективный радиус капель</a:t>
            </a:r>
            <a:r>
              <a:rPr lang="en-US" sz="2400" b="1" i="1" dirty="0">
                <a:solidFill>
                  <a:srgbClr val="002060"/>
                </a:solidFill>
              </a:rPr>
              <a:t> (R</a:t>
            </a:r>
            <a:r>
              <a:rPr lang="en-US" sz="2400" b="1" i="1" baseline="-25000" dirty="0">
                <a:solidFill>
                  <a:srgbClr val="002060"/>
                </a:solidFill>
              </a:rPr>
              <a:t>eff</a:t>
            </a:r>
            <a:r>
              <a:rPr lang="en-US" sz="2400" b="1" i="1" dirty="0">
                <a:solidFill>
                  <a:srgbClr val="002060"/>
                </a:solidFill>
              </a:rPr>
              <a:t>)</a:t>
            </a:r>
            <a:r>
              <a:rPr lang="ru-RU" sz="2400" b="1" i="1" dirty="0">
                <a:solidFill>
                  <a:srgbClr val="002060"/>
                </a:solidFill>
              </a:rPr>
              <a:t> и оптическая толщина облачности (</a:t>
            </a:r>
            <a:r>
              <a:rPr lang="en-US" sz="2400" b="1" i="1" dirty="0">
                <a:solidFill>
                  <a:srgbClr val="002060"/>
                </a:solidFill>
              </a:rPr>
              <a:t>COT) </a:t>
            </a:r>
            <a:r>
              <a:rPr lang="ru-RU" sz="2400" b="1" i="1" dirty="0">
                <a:solidFill>
                  <a:srgbClr val="002060"/>
                </a:solidFill>
              </a:rPr>
              <a:t>для различных диапазонов </a:t>
            </a:r>
            <a:r>
              <a:rPr lang="ru-RU" sz="2400" b="1" i="1" dirty="0" err="1">
                <a:solidFill>
                  <a:srgbClr val="002060"/>
                </a:solidFill>
              </a:rPr>
              <a:t>водозапаса</a:t>
            </a:r>
            <a:r>
              <a:rPr lang="en-US" sz="2400" b="1" i="1" dirty="0">
                <a:solidFill>
                  <a:srgbClr val="002060"/>
                </a:solidFill>
              </a:rPr>
              <a:t> (LWP)</a:t>
            </a:r>
            <a:endParaRPr lang="ru-RU" sz="2400" b="1" i="1" dirty="0">
              <a:solidFill>
                <a:srgbClr val="002060"/>
              </a:solidFill>
            </a:endParaRPr>
          </a:p>
        </p:txBody>
      </p:sp>
      <p:sp>
        <p:nvSpPr>
          <p:cNvPr id="12" name="Стрелка: вверх 11">
            <a:extLst>
              <a:ext uri="{FF2B5EF4-FFF2-40B4-BE49-F238E27FC236}">
                <a16:creationId xmlns:a16="http://schemas.microsoft.com/office/drawing/2014/main" id="{C0718C62-FA95-8708-6B39-6884F6337C84}"/>
              </a:ext>
            </a:extLst>
          </p:cNvPr>
          <p:cNvSpPr/>
          <p:nvPr/>
        </p:nvSpPr>
        <p:spPr>
          <a:xfrm>
            <a:off x="8058888" y="2333749"/>
            <a:ext cx="259492" cy="556054"/>
          </a:xfrm>
          <a:prstGeom prst="up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верх 12">
            <a:extLst>
              <a:ext uri="{FF2B5EF4-FFF2-40B4-BE49-F238E27FC236}">
                <a16:creationId xmlns:a16="http://schemas.microsoft.com/office/drawing/2014/main" id="{B233E394-CAD3-2823-E6C0-9AE2DD58E084}"/>
              </a:ext>
            </a:extLst>
          </p:cNvPr>
          <p:cNvSpPr/>
          <p:nvPr/>
        </p:nvSpPr>
        <p:spPr>
          <a:xfrm rot="10800000">
            <a:off x="8967985" y="3294898"/>
            <a:ext cx="238898" cy="230646"/>
          </a:xfrm>
          <a:prstGeom prst="upArrow">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a:extLst>
              <a:ext uri="{FF2B5EF4-FFF2-40B4-BE49-F238E27FC236}">
                <a16:creationId xmlns:a16="http://schemas.microsoft.com/office/drawing/2014/main" id="{79B35749-BE55-606A-7971-DC1056D61E58}"/>
              </a:ext>
            </a:extLst>
          </p:cNvPr>
          <p:cNvSpPr txBox="1"/>
          <p:nvPr/>
        </p:nvSpPr>
        <p:spPr>
          <a:xfrm>
            <a:off x="0" y="0"/>
            <a:ext cx="12191999" cy="461665"/>
          </a:xfrm>
          <a:prstGeom prst="rect">
            <a:avLst/>
          </a:prstGeom>
          <a:noFill/>
        </p:spPr>
        <p:txBody>
          <a:bodyPr wrap="square" rtlCol="0">
            <a:spAutoFit/>
          </a:bodyPr>
          <a:lstStyle/>
          <a:p>
            <a:pPr algn="ctr"/>
            <a:r>
              <a:rPr lang="ru-RU" sz="2400" b="1" dirty="0"/>
              <a:t>Облачно-аэрозольное взаимодействие и радиационный эффект облачности </a:t>
            </a:r>
          </a:p>
        </p:txBody>
      </p:sp>
      <p:sp>
        <p:nvSpPr>
          <p:cNvPr id="2" name="Номер слайда 1">
            <a:extLst>
              <a:ext uri="{FF2B5EF4-FFF2-40B4-BE49-F238E27FC236}">
                <a16:creationId xmlns:a16="http://schemas.microsoft.com/office/drawing/2014/main" id="{B1537138-017F-9C8B-6C25-3256B5233A6F}"/>
              </a:ext>
            </a:extLst>
          </p:cNvPr>
          <p:cNvSpPr>
            <a:spLocks noGrp="1"/>
          </p:cNvSpPr>
          <p:nvPr>
            <p:ph type="sldNum" sz="quarter" idx="12"/>
          </p:nvPr>
        </p:nvSpPr>
        <p:spPr/>
        <p:txBody>
          <a:bodyPr/>
          <a:lstStyle/>
          <a:p>
            <a:fld id="{63FD4D05-77BA-4CC3-80CC-49ECE376452C}" type="slidenum">
              <a:rPr lang="ru-RU" smtClean="0"/>
              <a:t>27</a:t>
            </a:fld>
            <a:endParaRPr lang="ru-RU"/>
          </a:p>
        </p:txBody>
      </p:sp>
    </p:spTree>
    <p:extLst>
      <p:ext uri="{BB962C8B-B14F-4D97-AF65-F5344CB8AC3E}">
        <p14:creationId xmlns:p14="http://schemas.microsoft.com/office/powerpoint/2010/main" val="163032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a:srcRect r="6827"/>
          <a:stretch/>
        </p:blipFill>
        <p:spPr>
          <a:xfrm>
            <a:off x="341979" y="646007"/>
            <a:ext cx="10808682" cy="5344893"/>
          </a:xfrm>
          <a:prstGeom prst="rect">
            <a:avLst/>
          </a:prstGeom>
          <a:ln>
            <a:solidFill>
              <a:schemeClr val="accent1">
                <a:lumMod val="75000"/>
              </a:schemeClr>
            </a:solidFill>
          </a:ln>
          <a:effectLst>
            <a:outerShdw blurRad="50800" dist="38100" dir="8100000" algn="tr" rotWithShape="0">
              <a:prstClr val="black">
                <a:alpha val="40000"/>
              </a:prstClr>
            </a:outerShdw>
          </a:effectLst>
        </p:spPr>
      </p:pic>
      <p:sp>
        <p:nvSpPr>
          <p:cNvPr id="13" name="Прямоугольник 12"/>
          <p:cNvSpPr/>
          <p:nvPr/>
        </p:nvSpPr>
        <p:spPr>
          <a:xfrm>
            <a:off x="1035881" y="5990900"/>
            <a:ext cx="11344253" cy="369332"/>
          </a:xfrm>
          <a:prstGeom prst="rect">
            <a:avLst/>
          </a:prstGeom>
        </p:spPr>
        <p:txBody>
          <a:bodyPr wrap="square">
            <a:spAutoFit/>
          </a:bodyPr>
          <a:lstStyle/>
          <a:p>
            <a:pPr>
              <a:spcAft>
                <a:spcPts val="1200"/>
              </a:spcAft>
            </a:pPr>
            <a:r>
              <a:rPr lang="en-US" b="1" dirty="0"/>
              <a:t>V. Bachmann “ </a:t>
            </a:r>
            <a:r>
              <a:rPr lang="en-US" b="1" dirty="0" err="1"/>
              <a:t>PermaStrom</a:t>
            </a:r>
            <a:r>
              <a:rPr lang="en-US" b="1" dirty="0"/>
              <a:t>: Daily aerosol forecasts using ICON-ART”</a:t>
            </a:r>
          </a:p>
        </p:txBody>
      </p:sp>
      <p:sp>
        <p:nvSpPr>
          <p:cNvPr id="6" name="TextBox 5"/>
          <p:cNvSpPr txBox="1"/>
          <p:nvPr/>
        </p:nvSpPr>
        <p:spPr>
          <a:xfrm>
            <a:off x="1819419" y="1058756"/>
            <a:ext cx="9331242" cy="461665"/>
          </a:xfrm>
          <a:prstGeom prst="rect">
            <a:avLst/>
          </a:prstGeom>
          <a:noFill/>
        </p:spPr>
        <p:txBody>
          <a:bodyPr wrap="square" rtlCol="0">
            <a:spAutoFit/>
          </a:bodyPr>
          <a:lstStyle/>
          <a:p>
            <a:r>
              <a:rPr lang="ru-RU" sz="2400" b="1" i="1" dirty="0"/>
              <a:t>Наблюдения                   Без учета аэрозоля        С учетом аэрозоля</a:t>
            </a:r>
          </a:p>
        </p:txBody>
      </p:sp>
      <p:sp>
        <p:nvSpPr>
          <p:cNvPr id="2" name="TextBox 1">
            <a:extLst>
              <a:ext uri="{FF2B5EF4-FFF2-40B4-BE49-F238E27FC236}">
                <a16:creationId xmlns:a16="http://schemas.microsoft.com/office/drawing/2014/main" id="{20F40217-3427-108C-8713-A0BB2ABF22FD}"/>
              </a:ext>
            </a:extLst>
          </p:cNvPr>
          <p:cNvSpPr txBox="1"/>
          <p:nvPr/>
        </p:nvSpPr>
        <p:spPr>
          <a:xfrm>
            <a:off x="0" y="0"/>
            <a:ext cx="12191999" cy="461665"/>
          </a:xfrm>
          <a:prstGeom prst="rect">
            <a:avLst/>
          </a:prstGeom>
          <a:noFill/>
        </p:spPr>
        <p:txBody>
          <a:bodyPr wrap="square" rtlCol="0">
            <a:spAutoFit/>
          </a:bodyPr>
          <a:lstStyle/>
          <a:p>
            <a:pPr algn="ctr"/>
            <a:r>
              <a:rPr lang="ru-RU" sz="2400" b="1" dirty="0"/>
              <a:t>Облачно-аэрозольное взаимодействие и радиационный эффект облачности </a:t>
            </a:r>
          </a:p>
        </p:txBody>
      </p:sp>
      <p:sp>
        <p:nvSpPr>
          <p:cNvPr id="8" name="TextBox 7"/>
          <p:cNvSpPr txBox="1"/>
          <p:nvPr/>
        </p:nvSpPr>
        <p:spPr>
          <a:xfrm>
            <a:off x="-4781" y="-22347"/>
            <a:ext cx="956236" cy="523220"/>
          </a:xfrm>
          <a:prstGeom prst="rect">
            <a:avLst/>
          </a:prstGeom>
          <a:noFill/>
        </p:spPr>
        <p:txBody>
          <a:bodyPr wrap="square" rtlCol="0">
            <a:spAutoFit/>
          </a:bodyPr>
          <a:lstStyle/>
          <a:p>
            <a:r>
              <a:rPr lang="en-US" sz="2800" b="1" i="1" dirty="0">
                <a:solidFill>
                  <a:srgbClr val="002060"/>
                </a:solidFill>
                <a:effectLst>
                  <a:outerShdw blurRad="38100" dist="38100" dir="2700000" algn="tl">
                    <a:srgbClr val="000000">
                      <a:alpha val="43137"/>
                    </a:srgbClr>
                  </a:outerShdw>
                </a:effectLst>
              </a:rPr>
              <a:t>ICON</a:t>
            </a:r>
            <a:endParaRPr lang="ru-RU" sz="2800" b="1" i="1" dirty="0">
              <a:solidFill>
                <a:srgbClr val="002060"/>
              </a:solidFill>
              <a:effectLst>
                <a:outerShdw blurRad="38100" dist="38100" dir="2700000" algn="tl">
                  <a:srgbClr val="000000">
                    <a:alpha val="43137"/>
                  </a:srgbClr>
                </a:outerShdw>
              </a:effectLst>
            </a:endParaRPr>
          </a:p>
        </p:txBody>
      </p:sp>
      <p:sp>
        <p:nvSpPr>
          <p:cNvPr id="4" name="Номер слайда 3">
            <a:extLst>
              <a:ext uri="{FF2B5EF4-FFF2-40B4-BE49-F238E27FC236}">
                <a16:creationId xmlns:a16="http://schemas.microsoft.com/office/drawing/2014/main" id="{3876F77F-5C69-C0DA-B022-7102C9144EA9}"/>
              </a:ext>
            </a:extLst>
          </p:cNvPr>
          <p:cNvSpPr>
            <a:spLocks noGrp="1"/>
          </p:cNvSpPr>
          <p:nvPr>
            <p:ph type="sldNum" sz="quarter" idx="12"/>
          </p:nvPr>
        </p:nvSpPr>
        <p:spPr/>
        <p:txBody>
          <a:bodyPr/>
          <a:lstStyle/>
          <a:p>
            <a:fld id="{63FD4D05-77BA-4CC3-80CC-49ECE376452C}" type="slidenum">
              <a:rPr lang="ru-RU" smtClean="0"/>
              <a:t>28</a:t>
            </a:fld>
            <a:endParaRPr lang="ru-RU"/>
          </a:p>
        </p:txBody>
      </p:sp>
    </p:spTree>
    <p:extLst>
      <p:ext uri="{BB962C8B-B14F-4D97-AF65-F5344CB8AC3E}">
        <p14:creationId xmlns:p14="http://schemas.microsoft.com/office/powerpoint/2010/main" val="3491677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Text Box 5"/>
          <p:cNvSpPr txBox="1">
            <a:spLocks noChangeArrowheads="1"/>
          </p:cNvSpPr>
          <p:nvPr/>
        </p:nvSpPr>
        <p:spPr bwMode="auto">
          <a:xfrm>
            <a:off x="647293" y="6211339"/>
            <a:ext cx="8965406" cy="473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ru-RU" sz="1195" b="1" dirty="0"/>
              <a:t>From: Thompson G, </a:t>
            </a:r>
            <a:r>
              <a:rPr lang="en-US" altLang="ru-RU" sz="1195" b="1" dirty="0" err="1"/>
              <a:t>Eidhammer</a:t>
            </a:r>
            <a:r>
              <a:rPr lang="en-US" altLang="ru-RU" sz="1195" b="1" dirty="0"/>
              <a:t> T. </a:t>
            </a:r>
            <a:r>
              <a:rPr lang="en-US" altLang="ru-RU" sz="1195" b="1" i="1" dirty="0"/>
              <a:t>J. Atmos. Sci.. 2014;71(10):3636-3658. doi:10.1175/JAS-D-13-0305.1</a:t>
            </a:r>
          </a:p>
        </p:txBody>
      </p:sp>
      <p:pic>
        <p:nvPicPr>
          <p:cNvPr id="4103" name="Picture 7" descr="(top) WRF 18-h forecast valid 1800 UTC 31 Jan 2011 showing difference of cloud droplet number concentration (cm−3) at approximately 1600 m above ground over Kansas, (middle) difference in mean effective radius of cloud droplets (μm) at the same level, and (bottom) difference of outgoing shortwave radiation (W m−2) at the top of the atmosphere between Control and Clean aerosol experiments."/>
          <p:cNvPicPr>
            <a:picLocks noChangeAspect="1" noChangeArrowheads="1"/>
          </p:cNvPicPr>
          <p:nvPr/>
        </p:nvPicPr>
        <p:blipFill rotWithShape="1">
          <a:blip r:embed="rId3">
            <a:extLst>
              <a:ext uri="{28A0092B-C50C-407E-A947-70E740481C1C}">
                <a14:useLocalDpi xmlns:a14="http://schemas.microsoft.com/office/drawing/2010/main" val="0"/>
              </a:ext>
            </a:extLst>
          </a:blip>
          <a:srcRect l="-1989" t="-182" r="1989" b="67184"/>
          <a:stretch>
            <a:fillRect/>
          </a:stretch>
        </p:blipFill>
        <p:spPr bwMode="auto">
          <a:xfrm>
            <a:off x="140646" y="461665"/>
            <a:ext cx="4257963" cy="2928493"/>
          </a:xfrm>
          <a:prstGeom prst="rect">
            <a:avLst/>
          </a:prstGeom>
          <a:noFill/>
          <a:extLst>
            <a:ext uri="{909E8E84-426E-40DD-AFC4-6F175D3DCCD1}">
              <a14:hiddenFill xmlns:a14="http://schemas.microsoft.com/office/drawing/2010/main">
                <a:solidFill>
                  <a:srgbClr val="FFFFFF"/>
                </a:solidFill>
              </a14:hiddenFill>
            </a:ext>
          </a:extLst>
        </p:spPr>
      </p:pic>
      <p:sp>
        <p:nvSpPr>
          <p:cNvPr id="4104" name="Text Box 8"/>
          <p:cNvSpPr txBox="1">
            <a:spLocks noChangeArrowheads="1"/>
          </p:cNvSpPr>
          <p:nvPr/>
        </p:nvSpPr>
        <p:spPr bwMode="auto">
          <a:xfrm>
            <a:off x="4855228" y="497755"/>
            <a:ext cx="7179430" cy="56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ltLang="ru-RU" sz="2400" dirty="0"/>
              <a:t>Разность концентрации капель</a:t>
            </a:r>
            <a:r>
              <a:rPr lang="en-US" altLang="ru-RU" sz="2400" dirty="0"/>
              <a:t> </a:t>
            </a:r>
            <a:r>
              <a:rPr lang="ru-RU" altLang="ru-RU" sz="2400" dirty="0"/>
              <a:t>и среднего эффективного радиуса капель (на уровне 1600 м) и уходящей коротковолновой радиации на ВГА между контрольным и без аэрозольным экспериментами</a:t>
            </a:r>
            <a:r>
              <a:rPr lang="en-US" altLang="ru-RU" sz="2400" dirty="0"/>
              <a:t>.</a:t>
            </a:r>
          </a:p>
        </p:txBody>
      </p:sp>
      <p:pic>
        <p:nvPicPr>
          <p:cNvPr id="2" name="Picture 7" descr="(top) WRF 18-h forecast valid 1800 UTC 31 Jan 2011 showing difference of cloud droplet number concentration (cm−3) at approximately 1600 m above ground over Kansas, (middle) difference in mean effective radius of cloud droplets (μm) at the same level, and (bottom) difference of outgoing shortwave radiation (W m−2) at the top of the atmosphere between Control and Clean aerosol experiments.">
            <a:extLst>
              <a:ext uri="{FF2B5EF4-FFF2-40B4-BE49-F238E27FC236}">
                <a16:creationId xmlns:a16="http://schemas.microsoft.com/office/drawing/2014/main" id="{B6A8CC92-1E38-8215-835E-7DFCE62421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185" b="32708"/>
          <a:stretch>
            <a:fillRect/>
          </a:stretch>
        </p:blipFill>
        <p:spPr bwMode="auto">
          <a:xfrm>
            <a:off x="1552806" y="3018930"/>
            <a:ext cx="4657683" cy="32139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top) WRF 18-h forecast valid 1800 UTC 31 Jan 2011 showing difference of cloud droplet number concentration (cm−3) at approximately 1600 m above ground over Kansas, (middle) difference in mean effective radius of cloud droplets (μm) at the same level, and (bottom) difference of outgoing shortwave radiation (W m−2) at the top of the atmosphere between Control and Clean aerosol experiments.">
            <a:extLst>
              <a:ext uri="{FF2B5EF4-FFF2-40B4-BE49-F238E27FC236}">
                <a16:creationId xmlns:a16="http://schemas.microsoft.com/office/drawing/2014/main" id="{9A390C09-3D7F-B89F-F921-4B37F49A8D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345"/>
          <a:stretch>
            <a:fillRect/>
          </a:stretch>
        </p:blipFill>
        <p:spPr bwMode="auto">
          <a:xfrm>
            <a:off x="6585320" y="2070326"/>
            <a:ext cx="4722201" cy="32139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BE7334-FC67-C866-4FF7-22AC7FB25E97}"/>
              </a:ext>
            </a:extLst>
          </p:cNvPr>
          <p:cNvSpPr txBox="1"/>
          <p:nvPr/>
        </p:nvSpPr>
        <p:spPr>
          <a:xfrm>
            <a:off x="6210489" y="5421789"/>
            <a:ext cx="6096000" cy="400110"/>
          </a:xfrm>
          <a:prstGeom prst="rect">
            <a:avLst/>
          </a:prstGeom>
          <a:noFill/>
        </p:spPr>
        <p:txBody>
          <a:bodyPr wrap="square">
            <a:spAutoFit/>
          </a:bodyPr>
          <a:lstStyle/>
          <a:p>
            <a:r>
              <a:rPr lang="en-US" altLang="ru-RU" sz="2000" b="1" dirty="0"/>
              <a:t>WRF 18-h forecast valid 1800 UTC 31 Jan 2011 </a:t>
            </a:r>
            <a:endParaRPr lang="ru-RU" sz="2000" b="1" dirty="0"/>
          </a:p>
        </p:txBody>
      </p:sp>
      <p:sp>
        <p:nvSpPr>
          <p:cNvPr id="6" name="TextBox 5">
            <a:extLst>
              <a:ext uri="{FF2B5EF4-FFF2-40B4-BE49-F238E27FC236}">
                <a16:creationId xmlns:a16="http://schemas.microsoft.com/office/drawing/2014/main" id="{23431E76-A290-14E4-531B-D2A6AFAB5F94}"/>
              </a:ext>
            </a:extLst>
          </p:cNvPr>
          <p:cNvSpPr txBox="1"/>
          <p:nvPr/>
        </p:nvSpPr>
        <p:spPr>
          <a:xfrm>
            <a:off x="1702594" y="3252725"/>
            <a:ext cx="1108363" cy="584775"/>
          </a:xfrm>
          <a:prstGeom prst="rect">
            <a:avLst/>
          </a:prstGeom>
          <a:noFill/>
          <a:ln w="28575">
            <a:solidFill>
              <a:schemeClr val="bg1"/>
            </a:solidFill>
          </a:ln>
        </p:spPr>
        <p:txBody>
          <a:bodyPr wrap="square" rtlCol="0">
            <a:spAutoFit/>
          </a:bodyPr>
          <a:lstStyle/>
          <a:p>
            <a:r>
              <a:rPr lang="ru-RU" sz="3200" b="1" dirty="0">
                <a:solidFill>
                  <a:schemeClr val="bg1"/>
                </a:solidFill>
                <a:sym typeface="Symbol" panose="05050102010706020507" pitchFamily="18" charset="2"/>
              </a:rPr>
              <a:t></a:t>
            </a:r>
            <a:r>
              <a:rPr lang="en-US" sz="3200" b="1" dirty="0">
                <a:solidFill>
                  <a:schemeClr val="bg1"/>
                </a:solidFill>
                <a:sym typeface="Symbol" panose="05050102010706020507" pitchFamily="18" charset="2"/>
              </a:rPr>
              <a:t>R</a:t>
            </a:r>
            <a:r>
              <a:rPr lang="en-US" sz="3200" b="1" baseline="-25000" dirty="0">
                <a:solidFill>
                  <a:schemeClr val="bg1"/>
                </a:solidFill>
                <a:sym typeface="Symbol" panose="05050102010706020507" pitchFamily="18" charset="2"/>
              </a:rPr>
              <a:t>eff</a:t>
            </a:r>
            <a:endParaRPr lang="ru-RU" dirty="0"/>
          </a:p>
        </p:txBody>
      </p:sp>
      <p:sp>
        <p:nvSpPr>
          <p:cNvPr id="7" name="TextBox 6">
            <a:extLst>
              <a:ext uri="{FF2B5EF4-FFF2-40B4-BE49-F238E27FC236}">
                <a16:creationId xmlns:a16="http://schemas.microsoft.com/office/drawing/2014/main" id="{C93AADA6-4589-3C85-6575-C072DAE01C6F}"/>
              </a:ext>
            </a:extLst>
          </p:cNvPr>
          <p:cNvSpPr txBox="1"/>
          <p:nvPr/>
        </p:nvSpPr>
        <p:spPr>
          <a:xfrm>
            <a:off x="6700780" y="2564109"/>
            <a:ext cx="1108363" cy="584775"/>
          </a:xfrm>
          <a:prstGeom prst="rect">
            <a:avLst/>
          </a:prstGeom>
          <a:noFill/>
          <a:ln w="28575">
            <a:solidFill>
              <a:schemeClr val="bg1"/>
            </a:solidFill>
          </a:ln>
        </p:spPr>
        <p:txBody>
          <a:bodyPr wrap="square" rtlCol="0">
            <a:spAutoFit/>
          </a:bodyPr>
          <a:lstStyle/>
          <a:p>
            <a:r>
              <a:rPr lang="ru-RU" sz="3200" b="1" dirty="0">
                <a:solidFill>
                  <a:schemeClr val="bg1"/>
                </a:solidFill>
                <a:sym typeface="Symbol" panose="05050102010706020507" pitchFamily="18" charset="2"/>
              </a:rPr>
              <a:t></a:t>
            </a:r>
            <a:r>
              <a:rPr lang="en-US" sz="3200" b="1" dirty="0">
                <a:solidFill>
                  <a:schemeClr val="bg1"/>
                </a:solidFill>
                <a:sym typeface="Symbol" panose="05050102010706020507" pitchFamily="18" charset="2"/>
              </a:rPr>
              <a:t>F</a:t>
            </a:r>
            <a:r>
              <a:rPr lang="en-US" sz="3200" b="1" baseline="-25000" dirty="0">
                <a:solidFill>
                  <a:schemeClr val="bg1"/>
                </a:solidFill>
                <a:sym typeface="Symbol" panose="05050102010706020507" pitchFamily="18" charset="2"/>
              </a:rPr>
              <a:t>TOA</a:t>
            </a:r>
            <a:endParaRPr lang="ru-RU" dirty="0"/>
          </a:p>
        </p:txBody>
      </p:sp>
      <p:sp>
        <p:nvSpPr>
          <p:cNvPr id="8" name="TextBox 7">
            <a:extLst>
              <a:ext uri="{FF2B5EF4-FFF2-40B4-BE49-F238E27FC236}">
                <a16:creationId xmlns:a16="http://schemas.microsoft.com/office/drawing/2014/main" id="{3F870A03-B26C-E883-1DA8-70F697DD608D}"/>
              </a:ext>
            </a:extLst>
          </p:cNvPr>
          <p:cNvSpPr txBox="1"/>
          <p:nvPr/>
        </p:nvSpPr>
        <p:spPr>
          <a:xfrm>
            <a:off x="397163" y="645690"/>
            <a:ext cx="1108363" cy="584775"/>
          </a:xfrm>
          <a:prstGeom prst="rect">
            <a:avLst/>
          </a:prstGeom>
          <a:noFill/>
          <a:ln w="28575">
            <a:solidFill>
              <a:schemeClr val="bg1"/>
            </a:solidFill>
          </a:ln>
        </p:spPr>
        <p:txBody>
          <a:bodyPr wrap="square" rtlCol="0">
            <a:spAutoFit/>
          </a:bodyPr>
          <a:lstStyle/>
          <a:p>
            <a:r>
              <a:rPr lang="ru-RU" sz="3200" b="1" dirty="0">
                <a:solidFill>
                  <a:schemeClr val="bg1"/>
                </a:solidFill>
                <a:sym typeface="Symbol" panose="05050102010706020507" pitchFamily="18" charset="2"/>
              </a:rPr>
              <a:t></a:t>
            </a:r>
            <a:r>
              <a:rPr lang="en-US" sz="3200" b="1" dirty="0">
                <a:solidFill>
                  <a:schemeClr val="bg1"/>
                </a:solidFill>
                <a:sym typeface="Symbol" panose="05050102010706020507" pitchFamily="18" charset="2"/>
              </a:rPr>
              <a:t>N</a:t>
            </a:r>
            <a:r>
              <a:rPr lang="en-US" sz="3200" b="1" baseline="-25000" dirty="0">
                <a:solidFill>
                  <a:schemeClr val="bg1"/>
                </a:solidFill>
                <a:sym typeface="Symbol" panose="05050102010706020507" pitchFamily="18" charset="2"/>
              </a:rPr>
              <a:t>d</a:t>
            </a:r>
            <a:endParaRPr lang="ru-RU" dirty="0"/>
          </a:p>
        </p:txBody>
      </p:sp>
      <p:sp>
        <p:nvSpPr>
          <p:cNvPr id="9" name="TextBox 8">
            <a:extLst>
              <a:ext uri="{FF2B5EF4-FFF2-40B4-BE49-F238E27FC236}">
                <a16:creationId xmlns:a16="http://schemas.microsoft.com/office/drawing/2014/main" id="{FE251231-DB09-7E03-4468-402BA9203F3E}"/>
              </a:ext>
            </a:extLst>
          </p:cNvPr>
          <p:cNvSpPr txBox="1"/>
          <p:nvPr/>
        </p:nvSpPr>
        <p:spPr>
          <a:xfrm>
            <a:off x="0" y="0"/>
            <a:ext cx="12191999" cy="461665"/>
          </a:xfrm>
          <a:prstGeom prst="rect">
            <a:avLst/>
          </a:prstGeom>
          <a:noFill/>
        </p:spPr>
        <p:txBody>
          <a:bodyPr wrap="square" rtlCol="0">
            <a:spAutoFit/>
          </a:bodyPr>
          <a:lstStyle/>
          <a:p>
            <a:pPr algn="ctr"/>
            <a:r>
              <a:rPr lang="ru-RU" sz="2400" b="1" dirty="0"/>
              <a:t>Облачно-аэрозольное взаимодействие и радиационный эффект облачности </a:t>
            </a:r>
          </a:p>
        </p:txBody>
      </p:sp>
      <p:sp>
        <p:nvSpPr>
          <p:cNvPr id="15" name="TextBox 14"/>
          <p:cNvSpPr txBox="1"/>
          <p:nvPr/>
        </p:nvSpPr>
        <p:spPr>
          <a:xfrm>
            <a:off x="-4781" y="-22347"/>
            <a:ext cx="956236" cy="523220"/>
          </a:xfrm>
          <a:prstGeom prst="rect">
            <a:avLst/>
          </a:prstGeom>
          <a:noFill/>
        </p:spPr>
        <p:txBody>
          <a:bodyPr wrap="square" rtlCol="0">
            <a:spAutoFit/>
          </a:bodyPr>
          <a:lstStyle/>
          <a:p>
            <a:r>
              <a:rPr lang="en-US" sz="2800" b="1" i="1" dirty="0">
                <a:solidFill>
                  <a:srgbClr val="002060"/>
                </a:solidFill>
                <a:effectLst>
                  <a:outerShdw blurRad="38100" dist="38100" dir="2700000" algn="tl">
                    <a:srgbClr val="000000">
                      <a:alpha val="43137"/>
                    </a:srgbClr>
                  </a:outerShdw>
                </a:effectLst>
              </a:rPr>
              <a:t>WRF</a:t>
            </a:r>
            <a:endParaRPr lang="ru-RU" sz="2800" b="1" i="1" dirty="0">
              <a:solidFill>
                <a:srgbClr val="002060"/>
              </a:solidFill>
              <a:effectLst>
                <a:outerShdw blurRad="38100" dist="38100" dir="2700000" algn="tl">
                  <a:srgbClr val="000000">
                    <a:alpha val="43137"/>
                  </a:srgbClr>
                </a:outerShdw>
              </a:effectLst>
            </a:endParaRPr>
          </a:p>
        </p:txBody>
      </p:sp>
      <p:sp>
        <p:nvSpPr>
          <p:cNvPr id="4" name="Номер слайда 3">
            <a:extLst>
              <a:ext uri="{FF2B5EF4-FFF2-40B4-BE49-F238E27FC236}">
                <a16:creationId xmlns:a16="http://schemas.microsoft.com/office/drawing/2014/main" id="{FF09B630-920A-9EA6-0F76-5F807345D5C8}"/>
              </a:ext>
            </a:extLst>
          </p:cNvPr>
          <p:cNvSpPr>
            <a:spLocks noGrp="1"/>
          </p:cNvSpPr>
          <p:nvPr>
            <p:ph type="sldNum" sz="quarter" idx="12"/>
          </p:nvPr>
        </p:nvSpPr>
        <p:spPr/>
        <p:txBody>
          <a:bodyPr/>
          <a:lstStyle/>
          <a:p>
            <a:fld id="{63FD4D05-77BA-4CC3-80CC-49ECE376452C}" type="slidenum">
              <a:rPr lang="ru-RU" smtClean="0"/>
              <a:t>29</a:t>
            </a:fld>
            <a:endParaRPr lang="ru-RU"/>
          </a:p>
        </p:txBody>
      </p:sp>
    </p:spTree>
    <p:extLst>
      <p:ext uri="{BB962C8B-B14F-4D97-AF65-F5344CB8AC3E}">
        <p14:creationId xmlns:p14="http://schemas.microsoft.com/office/powerpoint/2010/main" val="4003305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Скругленный прямоугольник 25"/>
          <p:cNvSpPr/>
          <p:nvPr/>
        </p:nvSpPr>
        <p:spPr>
          <a:xfrm>
            <a:off x="4847422" y="338217"/>
            <a:ext cx="2428420" cy="968821"/>
          </a:xfrm>
          <a:prstGeom prst="roundRect">
            <a:avLst/>
          </a:prstGeom>
          <a:gradFill>
            <a:gsLst>
              <a:gs pos="0">
                <a:srgbClr val="FFC000">
                  <a:alpha val="15000"/>
                </a:srgbClr>
              </a:gs>
              <a:gs pos="100000">
                <a:srgbClr val="FFCCCC"/>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Объект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0330" y="1154654"/>
            <a:ext cx="6421586" cy="4280011"/>
          </a:xfrm>
          <a:effectLst>
            <a:softEdge rad="190500"/>
          </a:effectLst>
        </p:spPr>
      </p:pic>
      <p:sp>
        <p:nvSpPr>
          <p:cNvPr id="24" name="Скругленный прямоугольник 23"/>
          <p:cNvSpPr/>
          <p:nvPr/>
        </p:nvSpPr>
        <p:spPr>
          <a:xfrm>
            <a:off x="263611" y="2463114"/>
            <a:ext cx="7631374" cy="1425145"/>
          </a:xfrm>
          <a:prstGeom prst="roundRect">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4762575" y="2864385"/>
            <a:ext cx="2677099" cy="584775"/>
          </a:xfrm>
          <a:prstGeom prst="rect">
            <a:avLst/>
          </a:prstGeom>
          <a:noFill/>
        </p:spPr>
        <p:txBody>
          <a:bodyPr wrap="square" rtlCol="0">
            <a:spAutoFit/>
          </a:bodyPr>
          <a:lstStyle/>
          <a:p>
            <a:r>
              <a:rPr lang="ru-RU" sz="3200" b="1" dirty="0">
                <a:solidFill>
                  <a:srgbClr val="002060"/>
                </a:solidFill>
                <a:latin typeface="Arial" panose="020B0604020202020204" pitchFamily="34" charset="0"/>
                <a:cs typeface="Arial" panose="020B0604020202020204" pitchFamily="34" charset="0"/>
              </a:rPr>
              <a:t>Облачность</a:t>
            </a:r>
          </a:p>
        </p:txBody>
      </p:sp>
      <p:sp>
        <p:nvSpPr>
          <p:cNvPr id="10" name="TextBox 9"/>
          <p:cNvSpPr txBox="1"/>
          <p:nvPr/>
        </p:nvSpPr>
        <p:spPr>
          <a:xfrm>
            <a:off x="9514220" y="2864385"/>
            <a:ext cx="2465114" cy="954107"/>
          </a:xfrm>
          <a:prstGeom prst="rect">
            <a:avLst/>
          </a:prstGeom>
          <a:noFill/>
        </p:spPr>
        <p:txBody>
          <a:bodyPr wrap="square" rtlCol="0">
            <a:spAutoFit/>
          </a:bodyPr>
          <a:lstStyle/>
          <a:p>
            <a:pPr algn="ctr"/>
            <a:r>
              <a:rPr lang="ru-RU" sz="2800" b="1" dirty="0" err="1">
                <a:solidFill>
                  <a:srgbClr val="FF0000"/>
                </a:solidFill>
                <a:latin typeface="Arial" panose="020B0604020202020204" pitchFamily="34" charset="0"/>
                <a:cs typeface="Arial" panose="020B0604020202020204" pitchFamily="34" charset="0"/>
              </a:rPr>
              <a:t>Термо</a:t>
            </a:r>
            <a:r>
              <a:rPr lang="ru-RU" sz="2800" b="1" dirty="0">
                <a:solidFill>
                  <a:srgbClr val="FF0000"/>
                </a:solidFill>
                <a:latin typeface="Arial" panose="020B0604020202020204" pitchFamily="34" charset="0"/>
                <a:cs typeface="Arial" panose="020B0604020202020204" pitchFamily="34" charset="0"/>
              </a:rPr>
              <a:t>-динамика</a:t>
            </a:r>
          </a:p>
        </p:txBody>
      </p:sp>
      <p:sp>
        <p:nvSpPr>
          <p:cNvPr id="11" name="TextBox 10"/>
          <p:cNvSpPr txBox="1"/>
          <p:nvPr/>
        </p:nvSpPr>
        <p:spPr>
          <a:xfrm>
            <a:off x="3097695" y="5279886"/>
            <a:ext cx="6006856" cy="954107"/>
          </a:xfrm>
          <a:prstGeom prst="rect">
            <a:avLst/>
          </a:prstGeom>
          <a:noFill/>
        </p:spPr>
        <p:txBody>
          <a:bodyPr wrap="square" rtlCol="0">
            <a:spAutoFit/>
          </a:bodyPr>
          <a:lstStyle/>
          <a:p>
            <a:pPr algn="ctr"/>
            <a:r>
              <a:rPr lang="ru-RU" sz="2800" b="1" dirty="0">
                <a:solidFill>
                  <a:srgbClr val="FF0000"/>
                </a:solidFill>
                <a:latin typeface="Arial" panose="020B0604020202020204" pitchFamily="34" charset="0"/>
                <a:cs typeface="Arial" panose="020B0604020202020204" pitchFamily="34" charset="0"/>
              </a:rPr>
              <a:t>Потоки коротковолновой и длинноволновой радиации</a:t>
            </a:r>
          </a:p>
        </p:txBody>
      </p:sp>
      <p:sp>
        <p:nvSpPr>
          <p:cNvPr id="12" name="TextBox 11"/>
          <p:cNvSpPr txBox="1"/>
          <p:nvPr/>
        </p:nvSpPr>
        <p:spPr>
          <a:xfrm>
            <a:off x="828456" y="2917632"/>
            <a:ext cx="1587436" cy="523220"/>
          </a:xfrm>
          <a:prstGeom prst="rect">
            <a:avLst/>
          </a:prstGeom>
          <a:noFill/>
        </p:spPr>
        <p:txBody>
          <a:bodyPr wrap="square" rtlCol="0">
            <a:spAutoFit/>
          </a:bodyPr>
          <a:lstStyle/>
          <a:p>
            <a:r>
              <a:rPr lang="ru-RU" sz="2800" b="1" dirty="0">
                <a:solidFill>
                  <a:srgbClr val="FF0000"/>
                </a:solidFill>
                <a:latin typeface="Arial" panose="020B0604020202020204" pitchFamily="34" charset="0"/>
                <a:cs typeface="Arial" panose="020B0604020202020204" pitchFamily="34" charset="0"/>
              </a:rPr>
              <a:t>Осадки</a:t>
            </a:r>
          </a:p>
        </p:txBody>
      </p:sp>
      <p:sp>
        <p:nvSpPr>
          <p:cNvPr id="13" name="TextBox 12"/>
          <p:cNvSpPr txBox="1"/>
          <p:nvPr/>
        </p:nvSpPr>
        <p:spPr>
          <a:xfrm>
            <a:off x="4926404" y="586475"/>
            <a:ext cx="2349438" cy="523220"/>
          </a:xfrm>
          <a:prstGeom prst="rect">
            <a:avLst/>
          </a:prstGeom>
          <a:noFill/>
        </p:spPr>
        <p:txBody>
          <a:bodyPr wrap="square" rtlCol="0">
            <a:spAutoFit/>
          </a:bodyPr>
          <a:lstStyle/>
          <a:p>
            <a:pPr algn="ctr"/>
            <a:r>
              <a:rPr lang="ru-RU" sz="2800" b="1" dirty="0">
                <a:solidFill>
                  <a:srgbClr val="FF0000"/>
                </a:solidFill>
                <a:latin typeface="Arial" panose="020B0604020202020204" pitchFamily="34" charset="0"/>
                <a:cs typeface="Arial" panose="020B0604020202020204" pitchFamily="34" charset="0"/>
              </a:rPr>
              <a:t>Аэрозоль</a:t>
            </a:r>
          </a:p>
        </p:txBody>
      </p:sp>
      <p:sp>
        <p:nvSpPr>
          <p:cNvPr id="16" name="Двойная стрелка влево/вправо 15"/>
          <p:cNvSpPr/>
          <p:nvPr/>
        </p:nvSpPr>
        <p:spPr>
          <a:xfrm>
            <a:off x="7894985" y="3063826"/>
            <a:ext cx="1600111" cy="23083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Двойная стрелка влево/вправо 16"/>
          <p:cNvSpPr/>
          <p:nvPr/>
        </p:nvSpPr>
        <p:spPr>
          <a:xfrm>
            <a:off x="2688026" y="3087936"/>
            <a:ext cx="1600111" cy="23083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Двойная стрелка влево/вправо 17"/>
          <p:cNvSpPr/>
          <p:nvPr/>
        </p:nvSpPr>
        <p:spPr>
          <a:xfrm rot="5400000">
            <a:off x="5301068" y="4349700"/>
            <a:ext cx="1600111" cy="23083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Двойная стрелка влево/вправо 18"/>
          <p:cNvSpPr/>
          <p:nvPr/>
        </p:nvSpPr>
        <p:spPr>
          <a:xfrm rot="16200000">
            <a:off x="5301068" y="1894619"/>
            <a:ext cx="1600111" cy="23083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Стрелка углом 20"/>
          <p:cNvSpPr/>
          <p:nvPr/>
        </p:nvSpPr>
        <p:spPr>
          <a:xfrm>
            <a:off x="1828800" y="586475"/>
            <a:ext cx="3018622" cy="2145708"/>
          </a:xfrm>
          <a:prstGeom prst="bentArrow">
            <a:avLst>
              <a:gd name="adj1" fmla="val 5489"/>
              <a:gd name="adj2" fmla="val 12421"/>
              <a:gd name="adj3" fmla="val 15758"/>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2" name="Стрелка углом 21"/>
          <p:cNvSpPr/>
          <p:nvPr/>
        </p:nvSpPr>
        <p:spPr>
          <a:xfrm rot="16200000" flipV="1">
            <a:off x="8856311" y="3623298"/>
            <a:ext cx="2082279" cy="2349001"/>
          </a:xfrm>
          <a:prstGeom prst="bentArrow">
            <a:avLst>
              <a:gd name="adj1" fmla="val 5489"/>
              <a:gd name="adj2" fmla="val 12421"/>
              <a:gd name="adj3" fmla="val 15758"/>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3" name="Стрелка углом 22"/>
          <p:cNvSpPr/>
          <p:nvPr/>
        </p:nvSpPr>
        <p:spPr>
          <a:xfrm flipV="1">
            <a:off x="1828800" y="3674520"/>
            <a:ext cx="1795749" cy="2349001"/>
          </a:xfrm>
          <a:prstGeom prst="bentArrow">
            <a:avLst>
              <a:gd name="adj1" fmla="val 5489"/>
              <a:gd name="adj2" fmla="val 12421"/>
              <a:gd name="adj3" fmla="val 15758"/>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5" name="Скругленный прямоугольник 24"/>
          <p:cNvSpPr/>
          <p:nvPr/>
        </p:nvSpPr>
        <p:spPr>
          <a:xfrm>
            <a:off x="3624549" y="5265172"/>
            <a:ext cx="5098402" cy="968821"/>
          </a:xfrm>
          <a:prstGeom prst="roundRect">
            <a:avLst/>
          </a:prstGeom>
          <a:solidFill>
            <a:srgbClr val="FF000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Стрелка углом 26"/>
          <p:cNvSpPr/>
          <p:nvPr/>
        </p:nvSpPr>
        <p:spPr>
          <a:xfrm rot="5400000">
            <a:off x="8117197" y="-37123"/>
            <a:ext cx="2113401" cy="3796112"/>
          </a:xfrm>
          <a:prstGeom prst="bentArrow">
            <a:avLst>
              <a:gd name="adj1" fmla="val 5489"/>
              <a:gd name="adj2" fmla="val 12421"/>
              <a:gd name="adj3" fmla="val 15758"/>
              <a:gd name="adj4" fmla="val 43750"/>
            </a:avLst>
          </a:prstGeom>
          <a:solidFill>
            <a:schemeClr val="accent1">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 name="Номер слайда 1">
            <a:extLst>
              <a:ext uri="{FF2B5EF4-FFF2-40B4-BE49-F238E27FC236}">
                <a16:creationId xmlns:a16="http://schemas.microsoft.com/office/drawing/2014/main" id="{87791FB5-332B-0DCC-B737-2C6699ED40AC}"/>
              </a:ext>
            </a:extLst>
          </p:cNvPr>
          <p:cNvSpPr>
            <a:spLocks noGrp="1"/>
          </p:cNvSpPr>
          <p:nvPr>
            <p:ph type="sldNum" sz="quarter" idx="12"/>
          </p:nvPr>
        </p:nvSpPr>
        <p:spPr/>
        <p:txBody>
          <a:bodyPr/>
          <a:lstStyle/>
          <a:p>
            <a:fld id="{63FD4D05-77BA-4CC3-80CC-49ECE376452C}" type="slidenum">
              <a:rPr lang="ru-RU" smtClean="0"/>
              <a:t>3</a:t>
            </a:fld>
            <a:endParaRPr lang="ru-RU"/>
          </a:p>
        </p:txBody>
      </p:sp>
    </p:spTree>
    <p:extLst>
      <p:ext uri="{BB962C8B-B14F-4D97-AF65-F5344CB8AC3E}">
        <p14:creationId xmlns:p14="http://schemas.microsoft.com/office/powerpoint/2010/main" val="2601993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של מספר שקופית 3"/>
          <p:cNvSpPr>
            <a:spLocks noGrp="1"/>
          </p:cNvSpPr>
          <p:nvPr>
            <p:ph type="sldNum" sz="quarter" idx="12"/>
          </p:nvPr>
        </p:nvSpPr>
        <p:spPr>
          <a:xfrm>
            <a:off x="9641594" y="6439059"/>
            <a:ext cx="2133600" cy="365125"/>
          </a:xfrm>
        </p:spPr>
        <p:txBody>
          <a:bodyPr/>
          <a:lstStyle/>
          <a:p>
            <a:fld id="{0E5106EA-ACC3-4718-8424-EDD24B4BD7D7}" type="slidenum">
              <a:rPr lang="he-IL" smtClean="0">
                <a:solidFill>
                  <a:prstClr val="black">
                    <a:tint val="75000"/>
                  </a:prstClr>
                </a:solidFill>
              </a:rPr>
              <a:pPr/>
              <a:t>30</a:t>
            </a:fld>
            <a:endParaRPr lang="he-IL" dirty="0">
              <a:solidFill>
                <a:prstClr val="black">
                  <a:tint val="75000"/>
                </a:prstClr>
              </a:solidFill>
            </a:endParaRPr>
          </a:p>
        </p:txBody>
      </p:sp>
      <p:sp>
        <p:nvSpPr>
          <p:cNvPr id="22" name="Title 1"/>
          <p:cNvSpPr>
            <a:spLocks noGrp="1"/>
          </p:cNvSpPr>
          <p:nvPr>
            <p:ph type="title"/>
          </p:nvPr>
        </p:nvSpPr>
        <p:spPr>
          <a:xfrm>
            <a:off x="8333526" y="348097"/>
            <a:ext cx="3687335" cy="623326"/>
          </a:xfrm>
        </p:spPr>
        <p:txBody>
          <a:bodyPr>
            <a:normAutofit/>
          </a:bodyPr>
          <a:lstStyle/>
          <a:p>
            <a:pPr algn="r" rtl="0"/>
            <a:r>
              <a:rPr lang="ru-RU" sz="2200" b="1" dirty="0">
                <a:solidFill>
                  <a:srgbClr val="003399"/>
                </a:solidFill>
                <a:cs typeface="Angsana New" panose="02020603050405020304" pitchFamily="18" charset="-34"/>
              </a:rPr>
              <a:t>Шторм </a:t>
            </a:r>
            <a:r>
              <a:rPr lang="en-US" sz="2200" b="1" dirty="0">
                <a:solidFill>
                  <a:srgbClr val="003399"/>
                </a:solidFill>
                <a:cs typeface="Angsana New" panose="02020603050405020304" pitchFamily="18" charset="-34"/>
              </a:rPr>
              <a:t>“</a:t>
            </a:r>
            <a:r>
              <a:rPr lang="ru-RU" sz="2200" b="1" dirty="0" err="1">
                <a:solidFill>
                  <a:srgbClr val="003399"/>
                </a:solidFill>
                <a:cs typeface="Angsana New" panose="02020603050405020304" pitchFamily="18" charset="-34"/>
              </a:rPr>
              <a:t>Даниел</a:t>
            </a:r>
            <a:r>
              <a:rPr lang="en-US" sz="2200" b="1" dirty="0">
                <a:solidFill>
                  <a:srgbClr val="003399"/>
                </a:solidFill>
                <a:cs typeface="Angsana New" panose="02020603050405020304" pitchFamily="18" charset="-34"/>
              </a:rPr>
              <a:t>”</a:t>
            </a:r>
            <a:r>
              <a:rPr lang="ru-RU" sz="2200" b="1" dirty="0">
                <a:solidFill>
                  <a:srgbClr val="003399"/>
                </a:solidFill>
                <a:cs typeface="Angsana New" panose="02020603050405020304" pitchFamily="18" charset="-34"/>
              </a:rPr>
              <a:t> 06.09.2023</a:t>
            </a:r>
            <a:endParaRPr lang="he-IL" sz="2200" b="1" dirty="0">
              <a:solidFill>
                <a:srgbClr val="003399"/>
              </a:solidFill>
              <a:cs typeface="Angsana New" panose="02020603050405020304" pitchFamily="18" charset="-34"/>
            </a:endParaRPr>
          </a:p>
        </p:txBody>
      </p:sp>
      <p:pic>
        <p:nvPicPr>
          <p:cNvPr id="5" name="Picture 4">
            <a:extLst>
              <a:ext uri="{FF2B5EF4-FFF2-40B4-BE49-F238E27FC236}">
                <a16:creationId xmlns:a16="http://schemas.microsoft.com/office/drawing/2014/main" id="{708E8A5E-17BE-4893-8E38-81AED74119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740" y="1990657"/>
            <a:ext cx="8673050" cy="3012401"/>
          </a:xfrm>
          <a:prstGeom prst="rect">
            <a:avLst/>
          </a:prstGeom>
        </p:spPr>
      </p:pic>
      <p:pic>
        <p:nvPicPr>
          <p:cNvPr id="11" name="Picture 4">
            <a:extLst>
              <a:ext uri="{FF2B5EF4-FFF2-40B4-BE49-F238E27FC236}">
                <a16:creationId xmlns:a16="http://schemas.microsoft.com/office/drawing/2014/main" id="{708E8A5E-17BE-4893-8E38-81AED74119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 t="19658" r="95808" b="19637"/>
          <a:stretch/>
        </p:blipFill>
        <p:spPr>
          <a:xfrm>
            <a:off x="153409" y="2070252"/>
            <a:ext cx="673602" cy="3367998"/>
          </a:xfrm>
          <a:prstGeom prst="rect">
            <a:avLst/>
          </a:prstGeom>
        </p:spPr>
      </p:pic>
      <p:pic>
        <p:nvPicPr>
          <p:cNvPr id="12" name="Picture 4">
            <a:extLst>
              <a:ext uri="{FF2B5EF4-FFF2-40B4-BE49-F238E27FC236}">
                <a16:creationId xmlns:a16="http://schemas.microsoft.com/office/drawing/2014/main" id="{708E8A5E-17BE-4893-8E38-81AED74119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227" t="22457" r="388" b="22784"/>
          <a:stretch/>
        </p:blipFill>
        <p:spPr>
          <a:xfrm>
            <a:off x="8617026" y="2027492"/>
            <a:ext cx="1024568" cy="3051674"/>
          </a:xfrm>
          <a:prstGeom prst="rect">
            <a:avLst/>
          </a:prstGeom>
        </p:spPr>
      </p:pic>
      <p:pic>
        <p:nvPicPr>
          <p:cNvPr id="14" name="Picture 2">
            <a:extLst>
              <a:ext uri="{FF2B5EF4-FFF2-40B4-BE49-F238E27FC236}">
                <a16:creationId xmlns:a16="http://schemas.microsoft.com/office/drawing/2014/main" id="{E1076CB4-FDC4-4C5B-88AF-D5D31FD114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27" t="4894" r="66775"/>
          <a:stretch/>
        </p:blipFill>
        <p:spPr>
          <a:xfrm>
            <a:off x="9925093" y="941473"/>
            <a:ext cx="2181182" cy="2257558"/>
          </a:xfrm>
          <a:prstGeom prst="rect">
            <a:avLst/>
          </a:prstGeom>
        </p:spPr>
      </p:pic>
      <p:sp>
        <p:nvSpPr>
          <p:cNvPr id="6" name="TextBox 5">
            <a:extLst>
              <a:ext uri="{FF2B5EF4-FFF2-40B4-BE49-F238E27FC236}">
                <a16:creationId xmlns:a16="http://schemas.microsoft.com/office/drawing/2014/main" id="{A2615156-98D1-9F70-82BA-4E61E23EC892}"/>
              </a:ext>
            </a:extLst>
          </p:cNvPr>
          <p:cNvSpPr txBox="1"/>
          <p:nvPr/>
        </p:nvSpPr>
        <p:spPr>
          <a:xfrm>
            <a:off x="0" y="0"/>
            <a:ext cx="12191999" cy="461665"/>
          </a:xfrm>
          <a:prstGeom prst="rect">
            <a:avLst/>
          </a:prstGeom>
          <a:noFill/>
        </p:spPr>
        <p:txBody>
          <a:bodyPr wrap="square" rtlCol="0">
            <a:spAutoFit/>
          </a:bodyPr>
          <a:lstStyle/>
          <a:p>
            <a:pPr algn="ctr"/>
            <a:r>
              <a:rPr lang="ru-RU" sz="2400" b="1" dirty="0"/>
              <a:t>Облачно-аэрозольное взаимодействие и радиационный эффект облачности </a:t>
            </a:r>
          </a:p>
        </p:txBody>
      </p:sp>
      <p:sp>
        <p:nvSpPr>
          <p:cNvPr id="15" name="TextBox 14">
            <a:extLst>
              <a:ext uri="{FF2B5EF4-FFF2-40B4-BE49-F238E27FC236}">
                <a16:creationId xmlns:a16="http://schemas.microsoft.com/office/drawing/2014/main" id="{7B994B89-FF53-F60E-8ECC-DB90EBBBE416}"/>
              </a:ext>
            </a:extLst>
          </p:cNvPr>
          <p:cNvSpPr txBox="1"/>
          <p:nvPr/>
        </p:nvSpPr>
        <p:spPr>
          <a:xfrm>
            <a:off x="1172812" y="1192830"/>
            <a:ext cx="7446905" cy="400110"/>
          </a:xfrm>
          <a:prstGeom prst="rect">
            <a:avLst/>
          </a:prstGeom>
          <a:noFill/>
        </p:spPr>
        <p:txBody>
          <a:bodyPr wrap="square" rtlCol="0">
            <a:spAutoFit/>
          </a:bodyPr>
          <a:lstStyle/>
          <a:p>
            <a:r>
              <a:rPr lang="ru-RU" sz="2000" b="1" dirty="0"/>
              <a:t>Сумма осадков за 3 ч.                        Разность сумм осадков </a:t>
            </a:r>
          </a:p>
        </p:txBody>
      </p:sp>
      <p:sp>
        <p:nvSpPr>
          <p:cNvPr id="16" name="TextBox 15">
            <a:extLst>
              <a:ext uri="{FF2B5EF4-FFF2-40B4-BE49-F238E27FC236}">
                <a16:creationId xmlns:a16="http://schemas.microsoft.com/office/drawing/2014/main" id="{D06D2435-7817-0757-DDFE-6EC55EB90D39}"/>
              </a:ext>
            </a:extLst>
          </p:cNvPr>
          <p:cNvSpPr txBox="1"/>
          <p:nvPr/>
        </p:nvSpPr>
        <p:spPr>
          <a:xfrm>
            <a:off x="3476625" y="1609983"/>
            <a:ext cx="3118877" cy="707886"/>
          </a:xfrm>
          <a:prstGeom prst="rect">
            <a:avLst/>
          </a:prstGeom>
          <a:noFill/>
        </p:spPr>
        <p:txBody>
          <a:bodyPr wrap="square" rtlCol="0">
            <a:spAutoFit/>
          </a:bodyPr>
          <a:lstStyle/>
          <a:p>
            <a:r>
              <a:rPr lang="en-US" sz="2000" b="1" dirty="0"/>
              <a:t>CAMS </a:t>
            </a:r>
            <a:r>
              <a:rPr lang="en-US" sz="2000" b="1" dirty="0" err="1"/>
              <a:t>clim</a:t>
            </a:r>
            <a:r>
              <a:rPr lang="ru-RU" sz="2000" b="1" dirty="0"/>
              <a:t> - </a:t>
            </a:r>
            <a:r>
              <a:rPr lang="en-US" sz="2000" b="1" dirty="0" err="1"/>
              <a:t>Tegen</a:t>
            </a:r>
            <a:r>
              <a:rPr lang="en-US" sz="2000" b="1" dirty="0"/>
              <a:t> </a:t>
            </a:r>
            <a:r>
              <a:rPr lang="en-US" sz="2000" b="1" dirty="0" err="1"/>
              <a:t>clim</a:t>
            </a:r>
            <a:endParaRPr lang="ru-RU" sz="2000" b="1" dirty="0"/>
          </a:p>
          <a:p>
            <a:r>
              <a:rPr lang="ru-RU" sz="2000" b="1" dirty="0"/>
              <a:t>  </a:t>
            </a:r>
          </a:p>
        </p:txBody>
      </p:sp>
      <p:sp>
        <p:nvSpPr>
          <p:cNvPr id="17" name="TextBox 16">
            <a:extLst>
              <a:ext uri="{FF2B5EF4-FFF2-40B4-BE49-F238E27FC236}">
                <a16:creationId xmlns:a16="http://schemas.microsoft.com/office/drawing/2014/main" id="{C68D3B3A-8C68-6747-79DC-AA8B14226BDB}"/>
              </a:ext>
            </a:extLst>
          </p:cNvPr>
          <p:cNvSpPr txBox="1"/>
          <p:nvPr/>
        </p:nvSpPr>
        <p:spPr>
          <a:xfrm>
            <a:off x="6117000" y="1610241"/>
            <a:ext cx="2612272" cy="707886"/>
          </a:xfrm>
          <a:prstGeom prst="rect">
            <a:avLst/>
          </a:prstGeom>
          <a:noFill/>
        </p:spPr>
        <p:txBody>
          <a:bodyPr wrap="square" rtlCol="0">
            <a:spAutoFit/>
          </a:bodyPr>
          <a:lstStyle/>
          <a:p>
            <a:r>
              <a:rPr lang="en-US" sz="2000" b="1" dirty="0"/>
              <a:t>CAMS </a:t>
            </a:r>
            <a:r>
              <a:rPr lang="en-US" sz="2000" b="1" dirty="0" err="1"/>
              <a:t>fcst</a:t>
            </a:r>
            <a:r>
              <a:rPr lang="ru-RU" sz="2000" b="1" dirty="0"/>
              <a:t> - </a:t>
            </a:r>
            <a:r>
              <a:rPr lang="en-US" sz="2000" b="1" dirty="0" err="1"/>
              <a:t>Tegen</a:t>
            </a:r>
            <a:r>
              <a:rPr lang="en-US" sz="2000" b="1" dirty="0"/>
              <a:t> </a:t>
            </a:r>
            <a:r>
              <a:rPr lang="en-US" sz="2000" b="1" dirty="0" err="1"/>
              <a:t>clim</a:t>
            </a:r>
            <a:endParaRPr lang="ru-RU" sz="2000" b="1" dirty="0"/>
          </a:p>
          <a:p>
            <a:endParaRPr lang="ru-RU" sz="2000" b="1" dirty="0"/>
          </a:p>
        </p:txBody>
      </p:sp>
      <p:sp>
        <p:nvSpPr>
          <p:cNvPr id="20" name="TextBox 19">
            <a:extLst>
              <a:ext uri="{FF2B5EF4-FFF2-40B4-BE49-F238E27FC236}">
                <a16:creationId xmlns:a16="http://schemas.microsoft.com/office/drawing/2014/main" id="{D73A10AD-C28C-3EF7-2FE2-42F5A2124272}"/>
              </a:ext>
            </a:extLst>
          </p:cNvPr>
          <p:cNvSpPr txBox="1"/>
          <p:nvPr/>
        </p:nvSpPr>
        <p:spPr>
          <a:xfrm>
            <a:off x="1575167" y="1591676"/>
            <a:ext cx="1492654" cy="400110"/>
          </a:xfrm>
          <a:prstGeom prst="rect">
            <a:avLst/>
          </a:prstGeom>
          <a:noFill/>
        </p:spPr>
        <p:txBody>
          <a:bodyPr wrap="square" rtlCol="0">
            <a:spAutoFit/>
          </a:bodyPr>
          <a:lstStyle/>
          <a:p>
            <a:r>
              <a:rPr lang="en-US" sz="2000" b="1" dirty="0"/>
              <a:t>Tegen </a:t>
            </a:r>
            <a:r>
              <a:rPr lang="en-US" sz="2000" b="1" dirty="0" err="1"/>
              <a:t>clim</a:t>
            </a:r>
            <a:endParaRPr lang="ru-RU" sz="2000" b="1" dirty="0"/>
          </a:p>
        </p:txBody>
      </p:sp>
      <p:sp>
        <p:nvSpPr>
          <p:cNvPr id="19" name="TextBox 18"/>
          <p:cNvSpPr txBox="1"/>
          <p:nvPr/>
        </p:nvSpPr>
        <p:spPr>
          <a:xfrm>
            <a:off x="-4781" y="-22347"/>
            <a:ext cx="956236" cy="523220"/>
          </a:xfrm>
          <a:prstGeom prst="rect">
            <a:avLst/>
          </a:prstGeom>
          <a:noFill/>
        </p:spPr>
        <p:txBody>
          <a:bodyPr wrap="square" rtlCol="0">
            <a:spAutoFit/>
          </a:bodyPr>
          <a:lstStyle/>
          <a:p>
            <a:r>
              <a:rPr lang="en-US" sz="2800" b="1" i="1" dirty="0">
                <a:solidFill>
                  <a:srgbClr val="002060"/>
                </a:solidFill>
                <a:effectLst>
                  <a:outerShdw blurRad="38100" dist="38100" dir="2700000" algn="tl">
                    <a:srgbClr val="000000">
                      <a:alpha val="43137"/>
                    </a:srgbClr>
                  </a:outerShdw>
                </a:effectLst>
              </a:rPr>
              <a:t>ICON</a:t>
            </a:r>
            <a:endParaRPr lang="ru-RU" sz="2800" b="1" i="1" dirty="0">
              <a:solidFill>
                <a:srgbClr val="002060"/>
              </a:solidFill>
              <a:effectLst>
                <a:outerShdw blurRad="38100" dist="38100" dir="2700000" algn="tl">
                  <a:srgbClr val="000000">
                    <a:alpha val="43137"/>
                  </a:srgbClr>
                </a:outerShdw>
              </a:effectLst>
            </a:endParaRPr>
          </a:p>
        </p:txBody>
      </p:sp>
      <p:sp>
        <p:nvSpPr>
          <p:cNvPr id="2" name="TextBox 1"/>
          <p:cNvSpPr txBox="1"/>
          <p:nvPr/>
        </p:nvSpPr>
        <p:spPr>
          <a:xfrm>
            <a:off x="4801014" y="5042192"/>
            <a:ext cx="4085811" cy="369332"/>
          </a:xfrm>
          <a:prstGeom prst="rect">
            <a:avLst/>
          </a:prstGeom>
          <a:noFill/>
        </p:spPr>
        <p:txBody>
          <a:bodyPr wrap="square" rtlCol="0">
            <a:spAutoFit/>
          </a:bodyPr>
          <a:lstStyle/>
          <a:p>
            <a:r>
              <a:rPr lang="ru-RU" dirty="0"/>
              <a:t>Прогноз на 30 ч от 05.09.23, 00 ВСВ</a:t>
            </a:r>
          </a:p>
        </p:txBody>
      </p:sp>
      <p:sp>
        <p:nvSpPr>
          <p:cNvPr id="21" name="TextBox 20">
            <a:extLst>
              <a:ext uri="{FF2B5EF4-FFF2-40B4-BE49-F238E27FC236}">
                <a16:creationId xmlns:a16="http://schemas.microsoft.com/office/drawing/2014/main" id="{8C6F4BCE-8AA6-AC56-4BCF-F156C0A5547B}"/>
              </a:ext>
            </a:extLst>
          </p:cNvPr>
          <p:cNvSpPr txBox="1"/>
          <p:nvPr/>
        </p:nvSpPr>
        <p:spPr>
          <a:xfrm>
            <a:off x="7153275" y="6069727"/>
            <a:ext cx="4987423" cy="369332"/>
          </a:xfrm>
          <a:prstGeom prst="rect">
            <a:avLst/>
          </a:prstGeom>
          <a:noFill/>
        </p:spPr>
        <p:txBody>
          <a:bodyPr wrap="square">
            <a:spAutoFit/>
          </a:bodyPr>
          <a:lstStyle/>
          <a:p>
            <a:r>
              <a:rPr lang="ru-RU" dirty="0"/>
              <a:t>Из доклада </a:t>
            </a:r>
            <a:r>
              <a:rPr lang="en-US" dirty="0"/>
              <a:t>Muscatel H</a:t>
            </a:r>
            <a:r>
              <a:rPr lang="ru-RU" dirty="0"/>
              <a:t>. </a:t>
            </a:r>
            <a:r>
              <a:rPr lang="en-US" dirty="0"/>
              <a:t>et al., COSMO GM2025</a:t>
            </a:r>
            <a:r>
              <a:rPr lang="ru-RU" dirty="0"/>
              <a:t> </a:t>
            </a:r>
          </a:p>
        </p:txBody>
      </p:sp>
    </p:spTree>
    <p:extLst>
      <p:ext uri="{BB962C8B-B14F-4D97-AF65-F5344CB8AC3E}">
        <p14:creationId xmlns:p14="http://schemas.microsoft.com/office/powerpoint/2010/main" val="1458294869"/>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2967D-9694-6D6D-CC71-13F21CA67156}"/>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37435B46-84EB-1EBB-85E4-A0A2748C0C83}"/>
              </a:ext>
            </a:extLst>
          </p:cNvPr>
          <p:cNvPicPr>
            <a:picLocks noChangeAspect="1"/>
          </p:cNvPicPr>
          <p:nvPr/>
        </p:nvPicPr>
        <p:blipFill rotWithShape="1">
          <a:blip r:embed="rId3">
            <a:lum bright="3000" contrast="3000"/>
          </a:blip>
          <a:srcRect l="2401" t="-376" r="10825" b="376"/>
          <a:stretch/>
        </p:blipFill>
        <p:spPr>
          <a:xfrm>
            <a:off x="711750" y="374173"/>
            <a:ext cx="8390048" cy="5859013"/>
          </a:xfrm>
          <a:prstGeom prst="rect">
            <a:avLst/>
          </a:prstGeom>
          <a:ln>
            <a:noFill/>
          </a:ln>
          <a:effectLst/>
        </p:spPr>
      </p:pic>
      <p:sp>
        <p:nvSpPr>
          <p:cNvPr id="10" name="Прямоугольник 9">
            <a:extLst>
              <a:ext uri="{FF2B5EF4-FFF2-40B4-BE49-F238E27FC236}">
                <a16:creationId xmlns:a16="http://schemas.microsoft.com/office/drawing/2014/main" id="{83B0E77D-B23A-02D4-4B13-A772CA65D90B}"/>
              </a:ext>
            </a:extLst>
          </p:cNvPr>
          <p:cNvSpPr/>
          <p:nvPr/>
        </p:nvSpPr>
        <p:spPr>
          <a:xfrm>
            <a:off x="612949" y="374173"/>
            <a:ext cx="11414928" cy="5785467"/>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6A531E1D-90C5-88F4-0E20-8821E640FAFC}"/>
              </a:ext>
            </a:extLst>
          </p:cNvPr>
          <p:cNvSpPr txBox="1"/>
          <p:nvPr/>
        </p:nvSpPr>
        <p:spPr>
          <a:xfrm>
            <a:off x="0" y="0"/>
            <a:ext cx="12191999" cy="461665"/>
          </a:xfrm>
          <a:prstGeom prst="rect">
            <a:avLst/>
          </a:prstGeom>
          <a:noFill/>
        </p:spPr>
        <p:txBody>
          <a:bodyPr wrap="square" rtlCol="0">
            <a:spAutoFit/>
          </a:bodyPr>
          <a:lstStyle/>
          <a:p>
            <a:pPr algn="ctr"/>
            <a:r>
              <a:rPr lang="ru-RU" sz="2400" b="1" dirty="0"/>
              <a:t>Представление микрофизических процессов в модели</a:t>
            </a:r>
          </a:p>
        </p:txBody>
      </p:sp>
      <p:pic>
        <p:nvPicPr>
          <p:cNvPr id="7" name="Рисунок 6">
            <a:extLst>
              <a:ext uri="{FF2B5EF4-FFF2-40B4-BE49-F238E27FC236}">
                <a16:creationId xmlns:a16="http://schemas.microsoft.com/office/drawing/2014/main" id="{6C56C734-A312-F07A-959E-A122D540C77A}"/>
              </a:ext>
            </a:extLst>
          </p:cNvPr>
          <p:cNvPicPr>
            <a:picLocks noChangeAspect="1"/>
          </p:cNvPicPr>
          <p:nvPr/>
        </p:nvPicPr>
        <p:blipFill rotWithShape="1">
          <a:blip r:embed="rId3">
            <a:duotone>
              <a:prstClr val="black"/>
              <a:srgbClr val="D9C3A5">
                <a:tint val="50000"/>
                <a:satMod val="180000"/>
              </a:srgbClr>
            </a:duotone>
          </a:blip>
          <a:srcRect l="2401" t="15041" r="62460" b="46225"/>
          <a:stretch/>
        </p:blipFill>
        <p:spPr>
          <a:xfrm>
            <a:off x="711750" y="1266941"/>
            <a:ext cx="3397542" cy="2269474"/>
          </a:xfrm>
          <a:prstGeom prst="rect">
            <a:avLst/>
          </a:prstGeom>
          <a:ln>
            <a:noFill/>
          </a:ln>
          <a:effec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BF4C33B-8D11-F548-9203-A853E2E72D07}"/>
                  </a:ext>
                </a:extLst>
              </p:cNvPr>
              <p:cNvSpPr txBox="1"/>
              <p:nvPr/>
            </p:nvSpPr>
            <p:spPr>
              <a:xfrm>
                <a:off x="4210309" y="533717"/>
                <a:ext cx="8068777" cy="4154984"/>
              </a:xfrm>
              <a:prstGeom prst="rect">
                <a:avLst/>
              </a:prstGeom>
              <a:noFill/>
            </p:spPr>
            <p:txBody>
              <a:bodyPr wrap="square" rtlCol="0">
                <a:spAutoFit/>
              </a:bodyPr>
              <a:lstStyle/>
              <a:p>
                <a:r>
                  <a:rPr lang="ru-RU" sz="2400" b="1" u="sng" dirty="0">
                    <a:solidFill>
                      <a:srgbClr val="002060"/>
                    </a:solidFill>
                  </a:rPr>
                  <a:t>Схема Сигала – Хаина</a:t>
                </a:r>
                <a:endParaRPr lang="en-US" sz="2400" b="1" u="sng" dirty="0">
                  <a:solidFill>
                    <a:srgbClr val="002060"/>
                  </a:solidFill>
                </a:endParaRPr>
              </a:p>
              <a:p>
                <a:r>
                  <a:rPr lang="ru-RU" sz="2400" dirty="0">
                    <a:cs typeface="Arial" panose="020B0604020202020204" pitchFamily="34" charset="0"/>
                  </a:rPr>
                  <a:t>Концентрация капель вблизи нижней границе облака</a:t>
                </a:r>
                <a:endParaRPr lang="en-US" sz="2400" dirty="0">
                  <a:cs typeface="Arial" panose="020B0604020202020204" pitchFamily="34" charset="0"/>
                </a:endParaRPr>
              </a:p>
              <a:p>
                <a:r>
                  <a:rPr lang="ru-RU" sz="2400" dirty="0">
                    <a:cs typeface="Arial" panose="020B0604020202020204" pitchFamily="34" charset="0"/>
                  </a:rPr>
                  <a:t>                                   </a:t>
                </a:r>
                <a14:m>
                  <m:oMath xmlns:m="http://schemas.openxmlformats.org/officeDocument/2006/math">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𝑵</m:t>
                        </m:r>
                      </m:e>
                      <m:sub>
                        <m:r>
                          <a:rPr lang="en-US" sz="2400">
                            <a:latin typeface="Cambria Math" panose="02040503050406030204" pitchFamily="18" charset="0"/>
                            <a:cs typeface="Arial" panose="020B0604020202020204" pitchFamily="34" charset="0"/>
                          </a:rPr>
                          <m:t>𝒅</m:t>
                        </m:r>
                      </m:sub>
                    </m:sSub>
                    <m:r>
                      <a:rPr lang="en-US" sz="2400">
                        <a:latin typeface="Cambria Math" panose="02040503050406030204" pitchFamily="18" charset="0"/>
                        <a:cs typeface="Arial" panose="020B0604020202020204" pitchFamily="34" charset="0"/>
                      </a:rPr>
                      <m:t>=</m:t>
                    </m:r>
                    <m:r>
                      <a:rPr lang="en-US" sz="2400">
                        <a:latin typeface="Cambria Math" panose="02040503050406030204" pitchFamily="18" charset="0"/>
                        <a:cs typeface="Arial" panose="020B0604020202020204" pitchFamily="34" charset="0"/>
                      </a:rPr>
                      <m:t>𝒇</m:t>
                    </m:r>
                    <m:d>
                      <m:dPr>
                        <m:ctrlPr>
                          <a:rPr lang="en-US" sz="2400" i="1">
                            <a:latin typeface="Cambria Math" panose="02040503050406030204" pitchFamily="18" charset="0"/>
                            <a:cs typeface="Arial" panose="020B0604020202020204" pitchFamily="34" charset="0"/>
                          </a:rPr>
                        </m:ctrlPr>
                      </m:dPr>
                      <m:e>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𝑵</m:t>
                            </m:r>
                          </m:e>
                          <m:sub>
                            <m:r>
                              <m:rPr>
                                <m:sty m:val="p"/>
                              </m:rPr>
                              <a:rPr lang="en-US" sz="2400">
                                <a:latin typeface="Cambria Math" panose="02040503050406030204" pitchFamily="18" charset="0"/>
                                <a:cs typeface="Arial" panose="020B0604020202020204" pitchFamily="34" charset="0"/>
                              </a:rPr>
                              <m:t>CN</m:t>
                            </m:r>
                          </m:sub>
                        </m:sSub>
                        <m:r>
                          <a:rPr lang="en-US" sz="2400">
                            <a:latin typeface="Cambria Math" panose="02040503050406030204" pitchFamily="18" charset="0"/>
                            <a:cs typeface="Arial" panose="020B0604020202020204" pitchFamily="34" charset="0"/>
                          </a:rPr>
                          <m:t>,</m:t>
                        </m:r>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𝒘</m:t>
                            </m:r>
                          </m:e>
                          <m:sub>
                            <m:r>
                              <a:rPr lang="en-US" sz="2400">
                                <a:latin typeface="Cambria Math" panose="02040503050406030204" pitchFamily="18" charset="0"/>
                                <a:cs typeface="Arial" panose="020B0604020202020204" pitchFamily="34" charset="0"/>
                              </a:rPr>
                              <m:t>𝒄𝒃</m:t>
                            </m:r>
                          </m:sub>
                        </m:sSub>
                        <m:r>
                          <a:rPr lang="en-US" sz="2400">
                            <a:latin typeface="Cambria Math" panose="02040503050406030204" pitchFamily="18" charset="0"/>
                            <a:cs typeface="Arial" panose="020B0604020202020204" pitchFamily="34" charset="0"/>
                          </a:rPr>
                          <m:t>,</m:t>
                        </m:r>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𝝈</m:t>
                            </m:r>
                          </m:e>
                          <m:sub>
                            <m:r>
                              <a:rPr lang="en-US" sz="2400">
                                <a:latin typeface="Cambria Math" panose="02040503050406030204" pitchFamily="18" charset="0"/>
                                <a:cs typeface="Arial" panose="020B0604020202020204" pitchFamily="34" charset="0"/>
                              </a:rPr>
                              <m:t>𝒔</m:t>
                            </m:r>
                          </m:sub>
                        </m:sSub>
                        <m:r>
                          <a:rPr lang="en-US" sz="2400">
                            <a:latin typeface="Cambria Math" panose="02040503050406030204" pitchFamily="18" charset="0"/>
                            <a:cs typeface="Arial" panose="020B0604020202020204" pitchFamily="34" charset="0"/>
                          </a:rPr>
                          <m:t>,</m:t>
                        </m:r>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𝑹</m:t>
                            </m:r>
                          </m:e>
                          <m:sub>
                            <m:r>
                              <a:rPr lang="en-US" sz="2400">
                                <a:latin typeface="Cambria Math" panose="02040503050406030204" pitchFamily="18" charset="0"/>
                                <a:cs typeface="Arial" panose="020B0604020202020204" pitchFamily="34" charset="0"/>
                              </a:rPr>
                              <m:t>𝟐</m:t>
                            </m:r>
                          </m:sub>
                        </m:sSub>
                      </m:e>
                    </m:d>
                  </m:oMath>
                </a14:m>
                <a:endParaRPr lang="ru-RU" sz="2400" dirty="0">
                  <a:cs typeface="Arial" panose="020B0604020202020204" pitchFamily="34" charset="0"/>
                </a:endParaRPr>
              </a:p>
              <a:p>
                <a:endParaRPr lang="ru-RU" sz="2400" dirty="0">
                  <a:cs typeface="Arial" panose="020B0604020202020204" pitchFamily="34" charset="0"/>
                </a:endParaRPr>
              </a:p>
              <a:p>
                <a:r>
                  <a:rPr lang="ru-RU" sz="2400" b="1" i="1" dirty="0">
                    <a:cs typeface="Arial" panose="020B0604020202020204" pitchFamily="34" charset="0"/>
                  </a:rPr>
                  <a:t>В  модели </a:t>
                </a:r>
                <a:r>
                  <a:rPr lang="en-US" sz="2400" b="1" i="1" dirty="0">
                    <a:cs typeface="Arial" panose="020B0604020202020204" pitchFamily="34" charset="0"/>
                  </a:rPr>
                  <a:t>ICON</a:t>
                </a:r>
              </a:p>
              <a:p>
                <a:pPr marL="342900" indent="-342900">
                  <a:buFont typeface="Wingdings" panose="05000000000000000000" pitchFamily="2" charset="2"/>
                  <a:buChar char="§"/>
                </a:pPr>
                <a:r>
                  <a:rPr lang="en-US" sz="2400" b="1" i="1" dirty="0">
                    <a:cs typeface="Arial" panose="020B0604020202020204" pitchFamily="34" charset="0"/>
                  </a:rPr>
                  <a:t>N</a:t>
                </a:r>
                <a:r>
                  <a:rPr lang="en-US" sz="2400" b="1" i="1" baseline="-25000" dirty="0">
                    <a:cs typeface="Arial" panose="020B0604020202020204" pitchFamily="34" charset="0"/>
                  </a:rPr>
                  <a:t>CN</a:t>
                </a:r>
                <a:r>
                  <a:rPr lang="ru-RU" sz="2400" i="1" dirty="0">
                    <a:cs typeface="Arial" panose="020B0604020202020204" pitchFamily="34" charset="0"/>
                  </a:rPr>
                  <a:t> </a:t>
                </a:r>
                <a:r>
                  <a:rPr lang="en-US" sz="2400" dirty="0">
                    <a:cs typeface="Arial" panose="020B0604020202020204" pitchFamily="34" charset="0"/>
                  </a:rPr>
                  <a:t>– const / </a:t>
                </a:r>
                <a:r>
                  <a:rPr lang="ru-RU" sz="2400" dirty="0">
                    <a:cs typeface="Arial" panose="020B0604020202020204" pitchFamily="34" charset="0"/>
                  </a:rPr>
                  <a:t>климатология аэрозоля (</a:t>
                </a:r>
                <a:r>
                  <a:rPr lang="en-US" sz="2400" dirty="0">
                    <a:cs typeface="Arial" panose="020B0604020202020204" pitchFamily="34" charset="0"/>
                  </a:rPr>
                  <a:t>CAMS, Tegen</a:t>
                </a:r>
                <a:r>
                  <a:rPr lang="ru-RU" sz="2400" dirty="0">
                    <a:cs typeface="Arial" panose="020B0604020202020204" pitchFamily="34" charset="0"/>
                  </a:rPr>
                  <a:t> и др.)</a:t>
                </a:r>
                <a:r>
                  <a:rPr lang="en-US" sz="2400" dirty="0">
                    <a:cs typeface="Arial" panose="020B0604020202020204" pitchFamily="34" charset="0"/>
                  </a:rPr>
                  <a:t> / </a:t>
                </a:r>
                <a:r>
                  <a:rPr lang="ru-RU" sz="2400" dirty="0">
                    <a:cs typeface="Arial" panose="020B0604020202020204" pitchFamily="34" charset="0"/>
                  </a:rPr>
                  <a:t>прогностический аэрозоль </a:t>
                </a:r>
                <a:r>
                  <a:rPr lang="en-US" sz="2400" dirty="0">
                    <a:cs typeface="Arial" panose="020B0604020202020204" pitchFamily="34" charset="0"/>
                  </a:rPr>
                  <a:t>CAMS</a:t>
                </a:r>
                <a:r>
                  <a:rPr lang="ru-RU" sz="2400" dirty="0">
                    <a:cs typeface="Arial" panose="020B0604020202020204" pitchFamily="34" charset="0"/>
                  </a:rPr>
                  <a:t> </a:t>
                </a:r>
              </a:p>
              <a:p>
                <a:pPr marL="342900" indent="-342900">
                  <a:buFont typeface="Wingdings" panose="05000000000000000000" pitchFamily="2" charset="2"/>
                  <a:buChar char="§"/>
                </a:pPr>
                <a:r>
                  <a:rPr lang="en-US" sz="2400" b="1" i="1" dirty="0" err="1">
                    <a:solidFill>
                      <a:srgbClr val="FF0000"/>
                    </a:solidFill>
                    <a:cs typeface="Arial" panose="020B0604020202020204" pitchFamily="34" charset="0"/>
                  </a:rPr>
                  <a:t>W</a:t>
                </a:r>
                <a:r>
                  <a:rPr lang="en-US" sz="2400" b="1" i="1" baseline="-25000" dirty="0" err="1">
                    <a:solidFill>
                      <a:srgbClr val="FF0000"/>
                    </a:solidFill>
                    <a:cs typeface="Arial" panose="020B0604020202020204" pitchFamily="34" charset="0"/>
                  </a:rPr>
                  <a:t>cb</a:t>
                </a:r>
                <a:r>
                  <a:rPr lang="en-US" sz="2400" dirty="0">
                    <a:solidFill>
                      <a:srgbClr val="FF0000"/>
                    </a:solidFill>
                    <a:cs typeface="Arial" panose="020B0604020202020204" pitchFamily="34" charset="0"/>
                  </a:rPr>
                  <a:t> –</a:t>
                </a:r>
                <a:r>
                  <a:rPr lang="ru-RU" sz="2400" dirty="0">
                    <a:solidFill>
                      <a:srgbClr val="FF0000"/>
                    </a:solidFill>
                    <a:cs typeface="Arial" panose="020B0604020202020204" pitchFamily="34" charset="0"/>
                  </a:rPr>
                  <a:t> прогностическая переменная в узлах сетки модели </a:t>
                </a:r>
                <a:r>
                  <a:rPr lang="ru-RU" sz="2400" dirty="0">
                    <a:solidFill>
                      <a:srgbClr val="FF0000"/>
                    </a:solidFill>
                  </a:rPr>
                  <a:t>Не учитываются </a:t>
                </a:r>
                <a:r>
                  <a:rPr lang="ru-RU" sz="2400" dirty="0" err="1">
                    <a:solidFill>
                      <a:srgbClr val="FF0000"/>
                    </a:solidFill>
                  </a:rPr>
                  <a:t>подсеточные</a:t>
                </a:r>
                <a:r>
                  <a:rPr lang="ru-RU" sz="2400" dirty="0">
                    <a:solidFill>
                      <a:srgbClr val="FF0000"/>
                    </a:solidFill>
                  </a:rPr>
                  <a:t> флуктуации вертикальной скорости !</a:t>
                </a:r>
              </a:p>
              <a:p>
                <a:r>
                  <a:rPr lang="ru-RU" sz="2400" dirty="0">
                    <a:solidFill>
                      <a:srgbClr val="FF0000"/>
                    </a:solidFill>
                    <a:cs typeface="Arial" panose="020B0604020202020204" pitchFamily="34" charset="0"/>
                  </a:rPr>
                  <a:t> </a:t>
                </a:r>
                <a:r>
                  <a:rPr lang="ru-RU" sz="2400" b="1" dirty="0">
                    <a:cs typeface="Arial" panose="020B0604020202020204" pitchFamily="34" charset="0"/>
                    <a:sym typeface="Symbol" panose="05050102010706020507" pitchFamily="18" charset="2"/>
                  </a:rPr>
                  <a:t></a:t>
                </a:r>
                <a:r>
                  <a:rPr lang="en-US" sz="2400" b="1" i="1" baseline="-25000" dirty="0">
                    <a:cs typeface="Arial" panose="020B0604020202020204" pitchFamily="34" charset="0"/>
                    <a:sym typeface="Symbol" panose="05050102010706020507" pitchFamily="18" charset="2"/>
                  </a:rPr>
                  <a:t>s</a:t>
                </a:r>
                <a:r>
                  <a:rPr lang="en-US" sz="2400" b="1" dirty="0">
                    <a:cs typeface="Arial" panose="020B0604020202020204" pitchFamily="34" charset="0"/>
                    <a:sym typeface="Symbol" panose="05050102010706020507" pitchFamily="18" charset="2"/>
                  </a:rPr>
                  <a:t> </a:t>
                </a:r>
                <a:r>
                  <a:rPr lang="ru-RU" sz="2400" dirty="0">
                    <a:cs typeface="Arial" panose="020B0604020202020204" pitchFamily="34" charset="0"/>
                    <a:sym typeface="Symbol" panose="05050102010706020507" pitchFamily="18" charset="2"/>
                  </a:rPr>
                  <a:t>и</a:t>
                </a:r>
                <a:r>
                  <a:rPr lang="ru-RU" sz="2400" b="1" dirty="0">
                    <a:cs typeface="Arial" panose="020B0604020202020204" pitchFamily="34" charset="0"/>
                    <a:sym typeface="Symbol" panose="05050102010706020507" pitchFamily="18" charset="2"/>
                  </a:rPr>
                  <a:t> </a:t>
                </a:r>
                <a:r>
                  <a:rPr lang="en-US" sz="2400" b="1" i="1" dirty="0">
                    <a:cs typeface="Arial" panose="020B0604020202020204" pitchFamily="34" charset="0"/>
                    <a:sym typeface="Symbol" panose="05050102010706020507" pitchFamily="18" charset="2"/>
                  </a:rPr>
                  <a:t>R</a:t>
                </a:r>
                <a:r>
                  <a:rPr lang="en-US" sz="2400" b="1" i="1" baseline="-25000" dirty="0">
                    <a:cs typeface="Arial" panose="020B0604020202020204" pitchFamily="34" charset="0"/>
                    <a:sym typeface="Symbol" panose="05050102010706020507" pitchFamily="18" charset="2"/>
                  </a:rPr>
                  <a:t>2</a:t>
                </a:r>
                <a:r>
                  <a:rPr lang="en-US" sz="2400" b="1" i="1" dirty="0">
                    <a:cs typeface="Arial" panose="020B0604020202020204" pitchFamily="34" charset="0"/>
                    <a:sym typeface="Symbol" panose="05050102010706020507" pitchFamily="18" charset="2"/>
                  </a:rPr>
                  <a:t> </a:t>
                </a:r>
                <a:r>
                  <a:rPr lang="en-US" sz="2400" dirty="0">
                    <a:cs typeface="Arial" panose="020B0604020202020204" pitchFamily="34" charset="0"/>
                    <a:sym typeface="Symbol" panose="05050102010706020507" pitchFamily="18" charset="2"/>
                  </a:rPr>
                  <a:t>– </a:t>
                </a:r>
                <a:r>
                  <a:rPr lang="en-US" sz="2400" dirty="0">
                    <a:cs typeface="Arial" panose="020B0604020202020204" pitchFamily="34" charset="0"/>
                  </a:rPr>
                  <a:t>const</a:t>
                </a:r>
                <a:endParaRPr lang="ru-RU" sz="2400" u="sng" dirty="0"/>
              </a:p>
            </p:txBody>
          </p:sp>
        </mc:Choice>
        <mc:Fallback xmlns="">
          <p:sp>
            <p:nvSpPr>
              <p:cNvPr id="5" name="TextBox 4">
                <a:extLst>
                  <a:ext uri="{FF2B5EF4-FFF2-40B4-BE49-F238E27FC236}">
                    <a16:creationId xmlns:a16="http://schemas.microsoft.com/office/drawing/2014/main" id="{7BF4C33B-8D11-F548-9203-A853E2E72D07}"/>
                  </a:ext>
                </a:extLst>
              </p:cNvPr>
              <p:cNvSpPr txBox="1">
                <a:spLocks noRot="1" noChangeAspect="1" noMove="1" noResize="1" noEditPoints="1" noAdjustHandles="1" noChangeArrowheads="1" noChangeShapeType="1" noTextEdit="1"/>
              </p:cNvSpPr>
              <p:nvPr/>
            </p:nvSpPr>
            <p:spPr>
              <a:xfrm>
                <a:off x="4210309" y="533717"/>
                <a:ext cx="8068777" cy="4154984"/>
              </a:xfrm>
              <a:prstGeom prst="rect">
                <a:avLst/>
              </a:prstGeom>
              <a:blipFill>
                <a:blip r:embed="rId4"/>
                <a:stretch>
                  <a:fillRect l="-1209" t="-1175" r="-1058" b="-2496"/>
                </a:stretch>
              </a:blipFill>
            </p:spPr>
            <p:txBody>
              <a:bodyPr/>
              <a:lstStyle/>
              <a:p>
                <a:r>
                  <a:rPr lang="ru-RU">
                    <a:noFill/>
                  </a:rPr>
                  <a:t> </a:t>
                </a:r>
              </a:p>
            </p:txBody>
          </p:sp>
        </mc:Fallback>
      </mc:AlternateContent>
      <p:sp>
        <p:nvSpPr>
          <p:cNvPr id="12" name="Овал 11">
            <a:extLst>
              <a:ext uri="{FF2B5EF4-FFF2-40B4-BE49-F238E27FC236}">
                <a16:creationId xmlns:a16="http://schemas.microsoft.com/office/drawing/2014/main" id="{115A2BF9-89FC-8D3D-7A34-73BDE0F54B56}"/>
              </a:ext>
            </a:extLst>
          </p:cNvPr>
          <p:cNvSpPr/>
          <p:nvPr/>
        </p:nvSpPr>
        <p:spPr>
          <a:xfrm>
            <a:off x="8295509" y="1202719"/>
            <a:ext cx="617838" cy="617838"/>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Номер слайда 1">
            <a:extLst>
              <a:ext uri="{FF2B5EF4-FFF2-40B4-BE49-F238E27FC236}">
                <a16:creationId xmlns:a16="http://schemas.microsoft.com/office/drawing/2014/main" id="{B522F0C7-36C6-6CF0-23BB-956DE1AB9951}"/>
              </a:ext>
            </a:extLst>
          </p:cNvPr>
          <p:cNvSpPr>
            <a:spLocks noGrp="1"/>
          </p:cNvSpPr>
          <p:nvPr>
            <p:ph type="sldNum" sz="quarter" idx="12"/>
          </p:nvPr>
        </p:nvSpPr>
        <p:spPr/>
        <p:txBody>
          <a:bodyPr/>
          <a:lstStyle/>
          <a:p>
            <a:fld id="{63FD4D05-77BA-4CC3-80CC-49ECE376452C}" type="slidenum">
              <a:rPr lang="ru-RU" smtClean="0"/>
              <a:t>31</a:t>
            </a:fld>
            <a:endParaRPr lang="ru-RU"/>
          </a:p>
        </p:txBody>
      </p:sp>
    </p:spTree>
    <p:extLst>
      <p:ext uri="{BB962C8B-B14F-4D97-AF65-F5344CB8AC3E}">
        <p14:creationId xmlns:p14="http://schemas.microsoft.com/office/powerpoint/2010/main" val="3280801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89CAF-0EBE-1B22-2EEA-46BE179937C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9E329457-9AE4-C6E3-2AB7-5008B6808C9D}"/>
              </a:ext>
            </a:extLst>
          </p:cNvPr>
          <p:cNvSpPr txBox="1"/>
          <p:nvPr/>
        </p:nvSpPr>
        <p:spPr>
          <a:xfrm>
            <a:off x="0" y="0"/>
            <a:ext cx="12191999" cy="461665"/>
          </a:xfrm>
          <a:prstGeom prst="rect">
            <a:avLst/>
          </a:prstGeom>
          <a:noFill/>
        </p:spPr>
        <p:txBody>
          <a:bodyPr wrap="square" rtlCol="0">
            <a:spAutoFit/>
          </a:bodyPr>
          <a:lstStyle/>
          <a:p>
            <a:pPr algn="ctr"/>
            <a:r>
              <a:rPr lang="ru-RU" sz="2400" b="1" dirty="0"/>
              <a:t>Представление микрофизических процессов в модели</a:t>
            </a:r>
          </a:p>
        </p:txBody>
      </p:sp>
      <p:sp>
        <p:nvSpPr>
          <p:cNvPr id="5" name="TextBox 4">
            <a:extLst>
              <a:ext uri="{FF2B5EF4-FFF2-40B4-BE49-F238E27FC236}">
                <a16:creationId xmlns:a16="http://schemas.microsoft.com/office/drawing/2014/main" id="{30F50F78-8E95-62B0-82D8-3360092E55ED}"/>
              </a:ext>
            </a:extLst>
          </p:cNvPr>
          <p:cNvSpPr txBox="1"/>
          <p:nvPr/>
        </p:nvSpPr>
        <p:spPr>
          <a:xfrm>
            <a:off x="71446" y="461665"/>
            <a:ext cx="8068777" cy="1200329"/>
          </a:xfrm>
          <a:prstGeom prst="rect">
            <a:avLst/>
          </a:prstGeom>
          <a:noFill/>
        </p:spPr>
        <p:txBody>
          <a:bodyPr wrap="square" rtlCol="0">
            <a:spAutoFit/>
          </a:bodyPr>
          <a:lstStyle/>
          <a:p>
            <a:pPr marL="342900" indent="-342900">
              <a:buFont typeface="Wingdings" panose="05000000000000000000" pitchFamily="2" charset="2"/>
              <a:buChar char="§"/>
            </a:pPr>
            <a:r>
              <a:rPr lang="en-US" sz="2400" b="1" i="1" dirty="0" err="1">
                <a:solidFill>
                  <a:srgbClr val="FF0000"/>
                </a:solidFill>
                <a:cs typeface="Arial" panose="020B0604020202020204" pitchFamily="34" charset="0"/>
              </a:rPr>
              <a:t>W</a:t>
            </a:r>
            <a:r>
              <a:rPr lang="en-US" sz="2400" b="1" i="1" baseline="-25000" dirty="0" err="1">
                <a:solidFill>
                  <a:srgbClr val="FF0000"/>
                </a:solidFill>
                <a:cs typeface="Arial" panose="020B0604020202020204" pitchFamily="34" charset="0"/>
              </a:rPr>
              <a:t>cb</a:t>
            </a:r>
            <a:r>
              <a:rPr lang="en-US" sz="2400" dirty="0">
                <a:solidFill>
                  <a:srgbClr val="FF0000"/>
                </a:solidFill>
                <a:cs typeface="Arial" panose="020B0604020202020204" pitchFamily="34" charset="0"/>
              </a:rPr>
              <a:t> –</a:t>
            </a:r>
            <a:r>
              <a:rPr lang="ru-RU" sz="2400" dirty="0">
                <a:solidFill>
                  <a:srgbClr val="FF0000"/>
                </a:solidFill>
                <a:cs typeface="Arial" panose="020B0604020202020204" pitchFamily="34" charset="0"/>
              </a:rPr>
              <a:t> прогностическая переменная в узлах сетки модели </a:t>
            </a:r>
            <a:r>
              <a:rPr lang="ru-RU" sz="2400" dirty="0">
                <a:solidFill>
                  <a:srgbClr val="FF0000"/>
                </a:solidFill>
              </a:rPr>
              <a:t>Не учитываются </a:t>
            </a:r>
            <a:r>
              <a:rPr lang="ru-RU" sz="2400" dirty="0" err="1">
                <a:solidFill>
                  <a:srgbClr val="FF0000"/>
                </a:solidFill>
              </a:rPr>
              <a:t>подсеточные</a:t>
            </a:r>
            <a:r>
              <a:rPr lang="ru-RU" sz="2400" dirty="0">
                <a:solidFill>
                  <a:srgbClr val="FF0000"/>
                </a:solidFill>
              </a:rPr>
              <a:t> флуктуации вертикальной скорости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B50D564-94D7-4F4F-C6D3-048FE4379BE0}"/>
                  </a:ext>
                </a:extLst>
              </p:cNvPr>
              <p:cNvSpPr txBox="1"/>
              <p:nvPr/>
            </p:nvSpPr>
            <p:spPr>
              <a:xfrm>
                <a:off x="490888" y="2098307"/>
                <a:ext cx="11701111" cy="3268587"/>
              </a:xfrm>
              <a:prstGeom prst="rect">
                <a:avLst/>
              </a:prstGeom>
              <a:noFill/>
            </p:spPr>
            <p:txBody>
              <a:bodyPr wrap="square" rtlCol="0">
                <a:spAutoFit/>
              </a:bodyPr>
              <a:lstStyle/>
              <a:p>
                <a:r>
                  <a:rPr lang="ru-RU" sz="2400" dirty="0"/>
                  <a:t>Параметризация </a:t>
                </a:r>
                <a:r>
                  <a:rPr lang="ru-RU" sz="2400" dirty="0" err="1"/>
                  <a:t>подсеточной</a:t>
                </a:r>
                <a:r>
                  <a:rPr lang="ru-RU" sz="2400" dirty="0"/>
                  <a:t> составляющей </a:t>
                </a:r>
                <a:r>
                  <a:rPr lang="en-US" sz="2400" b="1" i="1" dirty="0" err="1">
                    <a:solidFill>
                      <a:srgbClr val="FF0000"/>
                    </a:solidFill>
                    <a:cs typeface="Arial" panose="020B0604020202020204" pitchFamily="34" charset="0"/>
                  </a:rPr>
                  <a:t>W</a:t>
                </a:r>
                <a:r>
                  <a:rPr lang="en-US" sz="2400" b="1" i="1" baseline="-25000" dirty="0" err="1">
                    <a:solidFill>
                      <a:srgbClr val="FF0000"/>
                    </a:solidFill>
                    <a:cs typeface="Arial" panose="020B0604020202020204" pitchFamily="34" charset="0"/>
                  </a:rPr>
                  <a:t>cb</a:t>
                </a:r>
                <a:endParaRPr lang="ru-RU" sz="2400" b="1" i="1" baseline="-25000" dirty="0">
                  <a:solidFill>
                    <a:srgbClr val="FF0000"/>
                  </a:solidFill>
                  <a:cs typeface="Arial" panose="020B0604020202020204" pitchFamily="34" charset="0"/>
                </a:endParaRPr>
              </a:p>
              <a:p>
                <a:endParaRPr lang="en-US" sz="2400" b="1" i="1" baseline="-25000" dirty="0">
                  <a:solidFill>
                    <a:srgbClr val="FF0000"/>
                  </a:solidFill>
                  <a:cs typeface="Arial" panose="020B0604020202020204" pitchFamily="34" charset="0"/>
                </a:endParaRPr>
              </a:p>
              <a:p>
                <a:pPr marL="285750" indent="-285750">
                  <a:buFont typeface="Wingdings" panose="05000000000000000000" pitchFamily="2" charset="2"/>
                  <a:buChar char="§"/>
                </a:pPr>
                <a:r>
                  <a:rPr lang="ru-RU" sz="2400" dirty="0"/>
                  <a:t>Вероятностный метод:  </a:t>
                </a:r>
                <a14:m>
                  <m:oMath xmlns:m="http://schemas.openxmlformats.org/officeDocument/2006/math">
                    <m:sSub>
                      <m:sSubPr>
                        <m:ctrlPr>
                          <a:rPr lang="ru-RU" sz="2400" i="1">
                            <a:latin typeface="Cambria Math" panose="02040503050406030204" pitchFamily="18" charset="0"/>
                          </a:rPr>
                        </m:ctrlPr>
                      </m:sSubPr>
                      <m:e>
                        <m:r>
                          <a:rPr lang="ru-RU" sz="2400" i="1">
                            <a:latin typeface="Cambria Math" panose="02040503050406030204" pitchFamily="18" charset="0"/>
                          </a:rPr>
                          <m:t>𝜎</m:t>
                        </m:r>
                      </m:e>
                      <m:sub>
                        <m:r>
                          <a:rPr lang="en-US" sz="2400" i="1">
                            <a:latin typeface="Cambria Math" panose="02040503050406030204" pitchFamily="18" charset="0"/>
                          </a:rPr>
                          <m:t>𝑤</m:t>
                        </m:r>
                      </m:sub>
                    </m:sSub>
                    <m:r>
                      <a:rPr lang="ru-RU" sz="2400" i="1">
                        <a:latin typeface="Cambria Math" panose="02040503050406030204" pitchFamily="18" charset="0"/>
                      </a:rPr>
                      <m:t>= </m:t>
                    </m:r>
                    <m:rad>
                      <m:radPr>
                        <m:degHide m:val="on"/>
                        <m:ctrlPr>
                          <a:rPr lang="ru-RU" sz="2400" i="1">
                            <a:latin typeface="Cambria Math" panose="02040503050406030204" pitchFamily="18" charset="0"/>
                          </a:rPr>
                        </m:ctrlPr>
                      </m:radPr>
                      <m:deg/>
                      <m:e>
                        <m:r>
                          <a:rPr lang="ru-RU" sz="2400" i="1">
                            <a:latin typeface="Cambria Math" panose="02040503050406030204" pitchFamily="18" charset="0"/>
                          </a:rPr>
                          <m:t>2</m:t>
                        </m:r>
                        <m:r>
                          <a:rPr lang="ru-RU" sz="2400" i="1">
                            <a:latin typeface="Cambria Math" panose="02040503050406030204" pitchFamily="18" charset="0"/>
                          </a:rPr>
                          <m:t>𝜋</m:t>
                        </m:r>
                      </m:e>
                    </m:rad>
                    <m:r>
                      <a:rPr lang="ru-RU" sz="2400" i="1">
                        <a:latin typeface="Cambria Math" panose="02040503050406030204" pitchFamily="18" charset="0"/>
                      </a:rPr>
                      <m:t>𝐾</m:t>
                    </m:r>
                    <m:r>
                      <a:rPr lang="ru-RU" sz="2400" i="1">
                        <a:latin typeface="Cambria Math" panose="02040503050406030204" pitchFamily="18" charset="0"/>
                      </a:rPr>
                      <m:t>/∆</m:t>
                    </m:r>
                    <m:r>
                      <a:rPr lang="ru-RU" sz="2400" i="1">
                        <a:latin typeface="Cambria Math" panose="02040503050406030204" pitchFamily="18" charset="0"/>
                      </a:rPr>
                      <m:t>𝑧</m:t>
                    </m:r>
                  </m:oMath>
                </a14:m>
                <a:r>
                  <a:rPr lang="ru-RU" sz="2400" dirty="0"/>
                  <a:t>, (</a:t>
                </a:r>
                <a:r>
                  <a:rPr lang="en-US" sz="2400" dirty="0" err="1"/>
                  <a:t>Ghan</a:t>
                </a:r>
                <a:r>
                  <a:rPr lang="en-US" sz="2400" dirty="0"/>
                  <a:t> et al</a:t>
                </a:r>
                <a:r>
                  <a:rPr lang="ru-RU" sz="2400" dirty="0"/>
                  <a:t>., 1997) </a:t>
                </a:r>
              </a:p>
              <a:p>
                <a:r>
                  <a:rPr lang="ru-RU" sz="2400" dirty="0"/>
                  <a:t>                                           K – коэффициент диффузии вихря, ∆z – толщина слоя</a:t>
                </a:r>
              </a:p>
              <a:p>
                <a:pPr marL="342900" indent="-342900">
                  <a:buFont typeface="Wingdings" panose="05000000000000000000" pitchFamily="2" charset="2"/>
                  <a:buChar char="§"/>
                </a:pPr>
                <a:r>
                  <a:rPr lang="ru-RU" sz="2400" dirty="0"/>
                  <a:t>Статистический метод</a:t>
                </a:r>
              </a:p>
              <a:p>
                <a:pPr marL="285750" indent="-285750">
                  <a:buFont typeface="Wingdings" panose="05000000000000000000" pitchFamily="2" charset="2"/>
                  <a:buChar char="§"/>
                </a:pPr>
                <a:r>
                  <a:rPr lang="ru-RU" sz="2400" dirty="0"/>
                  <a:t>Характеристический метод: </a:t>
                </a:r>
                <a14:m>
                  <m:oMath xmlns:m="http://schemas.openxmlformats.org/officeDocument/2006/math">
                    <m:r>
                      <a:rPr lang="ru-RU" sz="2400" b="1" i="1" smtClean="0">
                        <a:solidFill>
                          <a:srgbClr val="002060"/>
                        </a:solidFill>
                        <a:latin typeface="Cambria Math" panose="02040503050406030204" pitchFamily="18" charset="0"/>
                      </a:rPr>
                      <m:t>𝒘</m:t>
                    </m:r>
                    <m:r>
                      <a:rPr lang="ru-RU" sz="2400" b="1" i="1" smtClean="0">
                        <a:solidFill>
                          <a:srgbClr val="002060"/>
                        </a:solidFill>
                        <a:latin typeface="Cambria Math" panose="02040503050406030204" pitchFamily="18" charset="0"/>
                      </a:rPr>
                      <m:t>=</m:t>
                    </m:r>
                    <m:sSub>
                      <m:sSubPr>
                        <m:ctrlPr>
                          <a:rPr lang="ru-RU" sz="2400" b="1" i="1">
                            <a:solidFill>
                              <a:srgbClr val="002060"/>
                            </a:solidFill>
                            <a:latin typeface="Cambria Math" panose="02040503050406030204" pitchFamily="18" charset="0"/>
                          </a:rPr>
                        </m:ctrlPr>
                      </m:sSubPr>
                      <m:e>
                        <m:r>
                          <a:rPr lang="ru-RU" sz="2400" b="1" i="1">
                            <a:solidFill>
                              <a:srgbClr val="002060"/>
                            </a:solidFill>
                            <a:latin typeface="Cambria Math" panose="02040503050406030204" pitchFamily="18" charset="0"/>
                          </a:rPr>
                          <m:t>𝒘</m:t>
                        </m:r>
                      </m:e>
                      <m:sub>
                        <m:r>
                          <a:rPr lang="ru-RU" sz="2400" b="1" i="1">
                            <a:solidFill>
                              <a:srgbClr val="002060"/>
                            </a:solidFill>
                            <a:latin typeface="Cambria Math" panose="02040503050406030204" pitchFamily="18" charset="0"/>
                          </a:rPr>
                          <m:t>кр</m:t>
                        </m:r>
                      </m:sub>
                    </m:sSub>
                    <m:r>
                      <a:rPr lang="ru-RU" sz="2400" b="1" i="1">
                        <a:solidFill>
                          <a:srgbClr val="002060"/>
                        </a:solidFill>
                        <a:latin typeface="Cambria Math" panose="02040503050406030204" pitchFamily="18" charset="0"/>
                      </a:rPr>
                      <m:t>+</m:t>
                    </m:r>
                    <m:r>
                      <a:rPr lang="en-US" sz="2400" b="1" i="1" smtClean="0">
                        <a:solidFill>
                          <a:srgbClr val="002060"/>
                        </a:solidFill>
                        <a:latin typeface="Cambria Math" panose="02040503050406030204" pitchFamily="18" charset="0"/>
                      </a:rPr>
                      <m:t>𝟏</m:t>
                    </m:r>
                    <m:r>
                      <a:rPr lang="en-US" sz="2400" b="1" i="1" smtClean="0">
                        <a:solidFill>
                          <a:srgbClr val="002060"/>
                        </a:solidFill>
                        <a:latin typeface="Cambria Math" panose="02040503050406030204" pitchFamily="18" charset="0"/>
                      </a:rPr>
                      <m:t>,</m:t>
                    </m:r>
                    <m:r>
                      <a:rPr lang="en-US" sz="2400" b="1" i="1" smtClean="0">
                        <a:solidFill>
                          <a:srgbClr val="002060"/>
                        </a:solidFill>
                        <a:latin typeface="Cambria Math" panose="02040503050406030204" pitchFamily="18" charset="0"/>
                      </a:rPr>
                      <m:t>𝟑𝟑</m:t>
                    </m:r>
                    <m:rad>
                      <m:radPr>
                        <m:degHide m:val="on"/>
                        <m:ctrlPr>
                          <a:rPr lang="ru-RU" sz="2400" b="1" i="1">
                            <a:solidFill>
                              <a:srgbClr val="002060"/>
                            </a:solidFill>
                            <a:latin typeface="Cambria Math" panose="02040503050406030204" pitchFamily="18" charset="0"/>
                          </a:rPr>
                        </m:ctrlPr>
                      </m:radPr>
                      <m:deg/>
                      <m:e>
                        <m:r>
                          <a:rPr lang="ru-RU" sz="2400" b="1" i="1">
                            <a:solidFill>
                              <a:srgbClr val="002060"/>
                            </a:solidFill>
                            <a:latin typeface="Cambria Math" panose="02040503050406030204" pitchFamily="18" charset="0"/>
                          </a:rPr>
                          <m:t>𝑻𝑲𝑬</m:t>
                        </m:r>
                      </m:e>
                    </m:rad>
                  </m:oMath>
                </a14:m>
                <a:r>
                  <a:rPr lang="ru-RU" sz="2400" dirty="0"/>
                  <a:t>  (</a:t>
                </a:r>
                <a:r>
                  <a:rPr lang="en-US" sz="2400" dirty="0" err="1"/>
                  <a:t>Lohmann</a:t>
                </a:r>
                <a:r>
                  <a:rPr lang="en-US" sz="2400" dirty="0"/>
                  <a:t> et al</a:t>
                </a:r>
                <a:r>
                  <a:rPr lang="ru-RU" sz="2400" dirty="0"/>
                  <a:t>.,</a:t>
                </a:r>
                <a:r>
                  <a:rPr lang="en-US" sz="2400" dirty="0"/>
                  <a:t> </a:t>
                </a:r>
                <a:r>
                  <a:rPr lang="ru-RU" sz="2400" dirty="0"/>
                  <a:t>2007)</a:t>
                </a:r>
                <a:br>
                  <a:rPr lang="ru-RU" sz="2400" dirty="0"/>
                </a:br>
                <a:r>
                  <a:rPr lang="en-US" sz="2400" dirty="0"/>
                  <a:t>                                                      </a:t>
                </a:r>
                <a14:m>
                  <m:oMath xmlns:m="http://schemas.openxmlformats.org/officeDocument/2006/math">
                    <m:r>
                      <a:rPr lang="ru-RU" sz="2400">
                        <a:latin typeface="Cambria Math" panose="02040503050406030204" pitchFamily="18" charset="0"/>
                      </a:rPr>
                      <m:t>𝑤</m:t>
                    </m:r>
                    <m:r>
                      <a:rPr lang="ru-RU" sz="2400">
                        <a:latin typeface="Cambria Math" panose="02040503050406030204" pitchFamily="18" charset="0"/>
                      </a:rPr>
                      <m:t>= </m:t>
                    </m:r>
                    <m:sSub>
                      <m:sSubPr>
                        <m:ctrlPr>
                          <a:rPr lang="ru-RU" sz="2400" i="1">
                            <a:latin typeface="Cambria Math" panose="02040503050406030204" pitchFamily="18" charset="0"/>
                          </a:rPr>
                        </m:ctrlPr>
                      </m:sSubPr>
                      <m:e>
                        <m:r>
                          <a:rPr lang="ru-RU" sz="2400">
                            <a:latin typeface="Cambria Math" panose="02040503050406030204" pitchFamily="18" charset="0"/>
                          </a:rPr>
                          <m:t>𝑤</m:t>
                        </m:r>
                      </m:e>
                      <m:sub>
                        <m:r>
                          <a:rPr lang="ru-RU" sz="2400">
                            <a:latin typeface="Cambria Math" panose="02040503050406030204" pitchFamily="18" charset="0"/>
                          </a:rPr>
                          <m:t>кр</m:t>
                        </m:r>
                      </m:sub>
                    </m:sSub>
                    <m:r>
                      <a:rPr lang="ru-RU" sz="2400">
                        <a:latin typeface="Cambria Math" panose="02040503050406030204" pitchFamily="18" charset="0"/>
                      </a:rPr>
                      <m:t>+0,7</m:t>
                    </m:r>
                    <m:rad>
                      <m:radPr>
                        <m:degHide m:val="on"/>
                        <m:ctrlPr>
                          <a:rPr lang="ru-RU" sz="2400" i="1">
                            <a:latin typeface="Cambria Math" panose="02040503050406030204" pitchFamily="18" charset="0"/>
                          </a:rPr>
                        </m:ctrlPr>
                      </m:radPr>
                      <m:deg/>
                      <m:e>
                        <m:r>
                          <a:rPr lang="ru-RU" sz="2400">
                            <a:latin typeface="Cambria Math" panose="02040503050406030204" pitchFamily="18" charset="0"/>
                          </a:rPr>
                          <m:t>𝑇𝐾𝐸</m:t>
                        </m:r>
                      </m:e>
                    </m:rad>
                    <m:r>
                      <a:rPr lang="ru-RU" sz="2400">
                        <a:latin typeface="Cambria Math" panose="02040503050406030204" pitchFamily="18" charset="0"/>
                      </a:rPr>
                      <m:t>−</m:t>
                    </m:r>
                    <m:f>
                      <m:fPr>
                        <m:ctrlPr>
                          <a:rPr lang="ru-RU" sz="2400" i="1">
                            <a:latin typeface="Cambria Math" panose="02040503050406030204" pitchFamily="18" charset="0"/>
                          </a:rPr>
                        </m:ctrlPr>
                      </m:fPr>
                      <m:num>
                        <m:sSub>
                          <m:sSubPr>
                            <m:ctrlPr>
                              <a:rPr lang="ru-RU" sz="2400" i="1">
                                <a:latin typeface="Cambria Math" panose="02040503050406030204" pitchFamily="18" charset="0"/>
                              </a:rPr>
                            </m:ctrlPr>
                          </m:sSubPr>
                          <m:e>
                            <m:r>
                              <a:rPr lang="ru-RU" sz="2400">
                                <a:latin typeface="Cambria Math" panose="02040503050406030204" pitchFamily="18" charset="0"/>
                              </a:rPr>
                              <m:t>𝐶</m:t>
                            </m:r>
                          </m:e>
                          <m:sub>
                            <m:r>
                              <a:rPr lang="ru-RU" sz="2400">
                                <a:latin typeface="Cambria Math" panose="02040503050406030204" pitchFamily="18" charset="0"/>
                              </a:rPr>
                              <m:t>𝑃</m:t>
                            </m:r>
                          </m:sub>
                        </m:sSub>
                      </m:num>
                      <m:den>
                        <m:r>
                          <a:rPr lang="ru-RU" sz="2400">
                            <a:latin typeface="Cambria Math" panose="02040503050406030204" pitchFamily="18" charset="0"/>
                          </a:rPr>
                          <m:t>𝑔</m:t>
                        </m:r>
                      </m:den>
                    </m:f>
                    <m:sSub>
                      <m:sSubPr>
                        <m:ctrlPr>
                          <a:rPr lang="ru-RU" sz="2400" i="1">
                            <a:latin typeface="Cambria Math" panose="02040503050406030204" pitchFamily="18" charset="0"/>
                          </a:rPr>
                        </m:ctrlPr>
                      </m:sSubPr>
                      <m:e>
                        <m:d>
                          <m:dPr>
                            <m:ctrlPr>
                              <a:rPr lang="ru-RU" sz="2400" i="1">
                                <a:latin typeface="Cambria Math" panose="02040503050406030204" pitchFamily="18" charset="0"/>
                              </a:rPr>
                            </m:ctrlPr>
                          </m:dPr>
                          <m:e>
                            <m:f>
                              <m:fPr>
                                <m:ctrlPr>
                                  <a:rPr lang="ru-RU" sz="2400" i="1">
                                    <a:latin typeface="Cambria Math" panose="02040503050406030204" pitchFamily="18" charset="0"/>
                                  </a:rPr>
                                </m:ctrlPr>
                              </m:fPr>
                              <m:num>
                                <m:r>
                                  <a:rPr lang="ru-RU" sz="2400">
                                    <a:latin typeface="Cambria Math" panose="02040503050406030204" pitchFamily="18" charset="0"/>
                                  </a:rPr>
                                  <m:t>𝑑𝑇</m:t>
                                </m:r>
                              </m:num>
                              <m:den>
                                <m:r>
                                  <a:rPr lang="ru-RU" sz="2400">
                                    <a:latin typeface="Cambria Math" panose="02040503050406030204" pitchFamily="18" charset="0"/>
                                  </a:rPr>
                                  <m:t>𝑑𝑡</m:t>
                                </m:r>
                              </m:den>
                            </m:f>
                          </m:e>
                        </m:d>
                      </m:e>
                      <m:sub>
                        <m:r>
                          <a:rPr lang="ru-RU" sz="2400">
                            <a:latin typeface="Cambria Math" panose="02040503050406030204" pitchFamily="18" charset="0"/>
                          </a:rPr>
                          <m:t>𝑟𝑎𝑑</m:t>
                        </m:r>
                      </m:sub>
                    </m:sSub>
                  </m:oMath>
                </a14:m>
                <a:r>
                  <a:rPr lang="ru-RU" sz="2400" dirty="0"/>
                  <a:t>(</a:t>
                </a:r>
                <a:r>
                  <a:rPr lang="en-US" sz="2400" dirty="0" err="1"/>
                  <a:t>Bangert</a:t>
                </a:r>
                <a:r>
                  <a:rPr lang="en-US" sz="2400" dirty="0"/>
                  <a:t> et al</a:t>
                </a:r>
                <a:r>
                  <a:rPr lang="ru-RU" sz="2400" dirty="0"/>
                  <a:t>., 2011)</a:t>
                </a:r>
              </a:p>
              <a:p>
                <a:pPr marL="285750" indent="-285750">
                  <a:buFont typeface="Wingdings" panose="05000000000000000000" pitchFamily="2" charset="2"/>
                  <a:buChar char="§"/>
                </a:pPr>
                <a:endParaRPr lang="ru-RU" sz="2400" dirty="0"/>
              </a:p>
            </p:txBody>
          </p:sp>
        </mc:Choice>
        <mc:Fallback xmlns="">
          <p:sp>
            <p:nvSpPr>
              <p:cNvPr id="2" name="TextBox 1">
                <a:extLst>
                  <a:ext uri="{FF2B5EF4-FFF2-40B4-BE49-F238E27FC236}">
                    <a16:creationId xmlns:a16="http://schemas.microsoft.com/office/drawing/2014/main" id="{7B50D564-94D7-4F4F-C6D3-048FE4379BE0}"/>
                  </a:ext>
                </a:extLst>
              </p:cNvPr>
              <p:cNvSpPr txBox="1">
                <a:spLocks noRot="1" noChangeAspect="1" noMove="1" noResize="1" noEditPoints="1" noAdjustHandles="1" noChangeArrowheads="1" noChangeShapeType="1" noTextEdit="1"/>
              </p:cNvSpPr>
              <p:nvPr/>
            </p:nvSpPr>
            <p:spPr>
              <a:xfrm>
                <a:off x="490888" y="2098307"/>
                <a:ext cx="11701111" cy="3268587"/>
              </a:xfrm>
              <a:prstGeom prst="rect">
                <a:avLst/>
              </a:prstGeom>
              <a:blipFill>
                <a:blip r:embed="rId3"/>
                <a:stretch>
                  <a:fillRect l="-834" t="-1493"/>
                </a:stretch>
              </a:blipFill>
            </p:spPr>
            <p:txBody>
              <a:bodyPr/>
              <a:lstStyle/>
              <a:p>
                <a:r>
                  <a:rPr lang="ru-RU">
                    <a:noFill/>
                  </a:rPr>
                  <a:t> </a:t>
                </a:r>
              </a:p>
            </p:txBody>
          </p:sp>
        </mc:Fallback>
      </mc:AlternateContent>
      <p:sp>
        <p:nvSpPr>
          <p:cNvPr id="3" name="Номер слайда 2">
            <a:extLst>
              <a:ext uri="{FF2B5EF4-FFF2-40B4-BE49-F238E27FC236}">
                <a16:creationId xmlns:a16="http://schemas.microsoft.com/office/drawing/2014/main" id="{EE2D540F-F161-0232-7D91-A77EDD37E062}"/>
              </a:ext>
            </a:extLst>
          </p:cNvPr>
          <p:cNvSpPr>
            <a:spLocks noGrp="1"/>
          </p:cNvSpPr>
          <p:nvPr>
            <p:ph type="sldNum" sz="quarter" idx="12"/>
          </p:nvPr>
        </p:nvSpPr>
        <p:spPr/>
        <p:txBody>
          <a:bodyPr/>
          <a:lstStyle/>
          <a:p>
            <a:fld id="{63FD4D05-77BA-4CC3-80CC-49ECE376452C}" type="slidenum">
              <a:rPr lang="ru-RU" smtClean="0"/>
              <a:t>32</a:t>
            </a:fld>
            <a:endParaRPr lang="ru-RU"/>
          </a:p>
        </p:txBody>
      </p:sp>
    </p:spTree>
    <p:extLst>
      <p:ext uri="{BB962C8B-B14F-4D97-AF65-F5344CB8AC3E}">
        <p14:creationId xmlns:p14="http://schemas.microsoft.com/office/powerpoint/2010/main" val="1925187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590" y="2625959"/>
            <a:ext cx="4394536" cy="3027942"/>
          </a:xfrm>
          <a:prstGeom prst="rect">
            <a:avLst/>
          </a:prstGeom>
        </p:spPr>
      </p:pic>
      <p:sp>
        <p:nvSpPr>
          <p:cNvPr id="4" name="TextBox 3">
            <a:extLst>
              <a:ext uri="{FF2B5EF4-FFF2-40B4-BE49-F238E27FC236}">
                <a16:creationId xmlns:a16="http://schemas.microsoft.com/office/drawing/2014/main" id="{7F696089-2355-7C6E-C84C-78C64520C3B9}"/>
              </a:ext>
            </a:extLst>
          </p:cNvPr>
          <p:cNvSpPr txBox="1"/>
          <p:nvPr/>
        </p:nvSpPr>
        <p:spPr>
          <a:xfrm>
            <a:off x="0" y="0"/>
            <a:ext cx="12191999" cy="461665"/>
          </a:xfrm>
          <a:prstGeom prst="rect">
            <a:avLst/>
          </a:prstGeom>
          <a:noFill/>
        </p:spPr>
        <p:txBody>
          <a:bodyPr wrap="square" rtlCol="0">
            <a:spAutoFit/>
          </a:bodyPr>
          <a:lstStyle/>
          <a:p>
            <a:pPr algn="ctr"/>
            <a:r>
              <a:rPr lang="ru-RU" sz="2400" b="1" dirty="0"/>
              <a:t>Учет </a:t>
            </a:r>
            <a:r>
              <a:rPr lang="ru-RU" sz="2400" b="1" dirty="0" err="1"/>
              <a:t>подсеточной</a:t>
            </a:r>
            <a:r>
              <a:rPr lang="ru-RU" sz="2400" b="1" dirty="0"/>
              <a:t> вертикальной скорости</a:t>
            </a:r>
          </a:p>
        </p:txBody>
      </p:sp>
      <p:sp>
        <p:nvSpPr>
          <p:cNvPr id="10" name="Стрелка: вниз 9">
            <a:extLst>
              <a:ext uri="{FF2B5EF4-FFF2-40B4-BE49-F238E27FC236}">
                <a16:creationId xmlns:a16="http://schemas.microsoft.com/office/drawing/2014/main" id="{42433E4C-D1BD-739D-8ED1-9A75494AA046}"/>
              </a:ext>
            </a:extLst>
          </p:cNvPr>
          <p:cNvSpPr/>
          <p:nvPr/>
        </p:nvSpPr>
        <p:spPr>
          <a:xfrm>
            <a:off x="1496815" y="3228936"/>
            <a:ext cx="225819" cy="731519"/>
          </a:xfrm>
          <a:prstGeom prst="down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2" name="Прямоугольник 1"/>
              <p:cNvSpPr/>
              <p:nvPr/>
            </p:nvSpPr>
            <p:spPr>
              <a:xfrm>
                <a:off x="537979" y="904082"/>
                <a:ext cx="3262496" cy="946926"/>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ru-RU" sz="2400" b="1" i="1" smtClean="0">
                          <a:solidFill>
                            <a:srgbClr val="FF0000"/>
                          </a:solidFill>
                          <a:latin typeface="Cambria Math" panose="02040503050406030204" pitchFamily="18" charset="0"/>
                        </a:rPr>
                        <m:t>𝒘</m:t>
                      </m:r>
                      <m:r>
                        <a:rPr lang="ru-RU" sz="2400" b="1" i="1" smtClean="0">
                          <a:solidFill>
                            <a:srgbClr val="FF0000"/>
                          </a:solidFill>
                          <a:latin typeface="Cambria Math" panose="02040503050406030204" pitchFamily="18" charset="0"/>
                        </a:rPr>
                        <m:t>=</m:t>
                      </m:r>
                      <m:sSub>
                        <m:sSubPr>
                          <m:ctrlPr>
                            <a:rPr lang="ru-RU" sz="2400" b="1" i="1">
                              <a:solidFill>
                                <a:srgbClr val="FF0000"/>
                              </a:solidFill>
                              <a:latin typeface="Cambria Math" panose="02040503050406030204" pitchFamily="18" charset="0"/>
                            </a:rPr>
                          </m:ctrlPr>
                        </m:sSubPr>
                        <m:e>
                          <m:r>
                            <a:rPr lang="ru-RU" sz="2400" b="1" i="1">
                              <a:solidFill>
                                <a:srgbClr val="FF0000"/>
                              </a:solidFill>
                              <a:latin typeface="Cambria Math" panose="02040503050406030204" pitchFamily="18" charset="0"/>
                            </a:rPr>
                            <m:t>𝒘</m:t>
                          </m:r>
                        </m:e>
                        <m:sub>
                          <m:r>
                            <a:rPr lang="ru-RU" sz="2400" b="1" i="1">
                              <a:solidFill>
                                <a:srgbClr val="FF0000"/>
                              </a:solidFill>
                              <a:latin typeface="Cambria Math" panose="02040503050406030204" pitchFamily="18" charset="0"/>
                            </a:rPr>
                            <m:t>кр</m:t>
                          </m:r>
                        </m:sub>
                      </m:sSub>
                    </m:oMath>
                    <m:oMath xmlns:m="http://schemas.openxmlformats.org/officeDocument/2006/math">
                      <m:r>
                        <a:rPr lang="ru-RU" sz="2400" b="1" i="1" smtClean="0">
                          <a:solidFill>
                            <a:srgbClr val="0000FF"/>
                          </a:solidFill>
                          <a:latin typeface="Cambria Math" panose="02040503050406030204" pitchFamily="18" charset="0"/>
                        </a:rPr>
                        <m:t>𝒘</m:t>
                      </m:r>
                      <m:r>
                        <a:rPr lang="ru-RU" sz="2400" b="1" i="1" smtClean="0">
                          <a:solidFill>
                            <a:srgbClr val="0000FF"/>
                          </a:solidFill>
                          <a:latin typeface="Cambria Math" panose="02040503050406030204" pitchFamily="18" charset="0"/>
                        </a:rPr>
                        <m:t>=</m:t>
                      </m:r>
                      <m:sSub>
                        <m:sSubPr>
                          <m:ctrlPr>
                            <a:rPr lang="ru-RU" sz="2400" b="1" i="1">
                              <a:solidFill>
                                <a:srgbClr val="0000FF"/>
                              </a:solidFill>
                              <a:latin typeface="Cambria Math" panose="02040503050406030204" pitchFamily="18" charset="0"/>
                            </a:rPr>
                          </m:ctrlPr>
                        </m:sSubPr>
                        <m:e>
                          <m:r>
                            <a:rPr lang="ru-RU" sz="2400" b="1" i="1">
                              <a:solidFill>
                                <a:srgbClr val="0000FF"/>
                              </a:solidFill>
                              <a:latin typeface="Cambria Math" panose="02040503050406030204" pitchFamily="18" charset="0"/>
                            </a:rPr>
                            <m:t>𝒘</m:t>
                          </m:r>
                        </m:e>
                        <m:sub>
                          <m:r>
                            <a:rPr lang="ru-RU" sz="2400" b="1" i="1">
                              <a:solidFill>
                                <a:srgbClr val="0000FF"/>
                              </a:solidFill>
                              <a:latin typeface="Cambria Math" panose="02040503050406030204" pitchFamily="18" charset="0"/>
                            </a:rPr>
                            <m:t>кр</m:t>
                          </m:r>
                        </m:sub>
                      </m:sSub>
                      <m:r>
                        <a:rPr lang="ru-RU" sz="2400" b="1" i="1">
                          <a:solidFill>
                            <a:srgbClr val="0000FF"/>
                          </a:solidFill>
                          <a:latin typeface="Cambria Math" panose="02040503050406030204" pitchFamily="18" charset="0"/>
                        </a:rPr>
                        <m:t>+</m:t>
                      </m:r>
                      <m:r>
                        <a:rPr lang="en-US" sz="2400" b="1" i="1">
                          <a:solidFill>
                            <a:srgbClr val="0000FF"/>
                          </a:solidFill>
                          <a:latin typeface="Cambria Math" panose="02040503050406030204" pitchFamily="18" charset="0"/>
                        </a:rPr>
                        <m:t>𝟏</m:t>
                      </m:r>
                      <m:r>
                        <a:rPr lang="en-US" sz="2400" b="1" i="1">
                          <a:solidFill>
                            <a:srgbClr val="0000FF"/>
                          </a:solidFill>
                          <a:latin typeface="Cambria Math" panose="02040503050406030204" pitchFamily="18" charset="0"/>
                        </a:rPr>
                        <m:t>,</m:t>
                      </m:r>
                      <m:r>
                        <a:rPr lang="en-US" sz="2400" b="1" i="1">
                          <a:solidFill>
                            <a:srgbClr val="0000FF"/>
                          </a:solidFill>
                          <a:latin typeface="Cambria Math" panose="02040503050406030204" pitchFamily="18" charset="0"/>
                        </a:rPr>
                        <m:t>𝟑𝟑</m:t>
                      </m:r>
                      <m:rad>
                        <m:radPr>
                          <m:degHide m:val="on"/>
                          <m:ctrlPr>
                            <a:rPr lang="ru-RU" sz="2400" b="1" i="1">
                              <a:solidFill>
                                <a:srgbClr val="0000FF"/>
                              </a:solidFill>
                              <a:latin typeface="Cambria Math" panose="02040503050406030204" pitchFamily="18" charset="0"/>
                            </a:rPr>
                          </m:ctrlPr>
                        </m:radPr>
                        <m:deg/>
                        <m:e>
                          <m:r>
                            <a:rPr lang="ru-RU" sz="2400" b="1" i="1">
                              <a:solidFill>
                                <a:srgbClr val="0000FF"/>
                              </a:solidFill>
                              <a:latin typeface="Cambria Math" panose="02040503050406030204" pitchFamily="18" charset="0"/>
                            </a:rPr>
                            <m:t>𝑻𝑲𝑬</m:t>
                          </m:r>
                        </m:e>
                      </m:rad>
                    </m:oMath>
                  </m:oMathPara>
                </a14:m>
                <a:endParaRPr lang="ru-RU" sz="2400" dirty="0"/>
              </a:p>
            </p:txBody>
          </p:sp>
        </mc:Choice>
        <mc:Fallback xmlns="">
          <p:sp>
            <p:nvSpPr>
              <p:cNvPr id="2" name="Прямоугольник 1"/>
              <p:cNvSpPr>
                <a:spLocks noRot="1" noChangeAspect="1" noMove="1" noResize="1" noEditPoints="1" noAdjustHandles="1" noChangeArrowheads="1" noChangeShapeType="1" noTextEdit="1"/>
              </p:cNvSpPr>
              <p:nvPr/>
            </p:nvSpPr>
            <p:spPr>
              <a:xfrm>
                <a:off x="537979" y="904082"/>
                <a:ext cx="3262496" cy="946926"/>
              </a:xfrm>
              <a:prstGeom prst="rect">
                <a:avLst/>
              </a:prstGeom>
              <a:blipFill>
                <a:blip r:embed="rId4"/>
                <a:stretch>
                  <a:fillRect/>
                </a:stretch>
              </a:blipFill>
            </p:spPr>
            <p:txBody>
              <a:bodyPr/>
              <a:lstStyle/>
              <a:p>
                <a:r>
                  <a:rPr lang="ru-RU">
                    <a:noFill/>
                  </a:rPr>
                  <a:t> </a:t>
                </a:r>
              </a:p>
            </p:txBody>
          </p:sp>
        </mc:Fallback>
      </mc:AlternateContent>
      <p:sp>
        <p:nvSpPr>
          <p:cNvPr id="8" name="TextBox 7"/>
          <p:cNvSpPr txBox="1"/>
          <p:nvPr/>
        </p:nvSpPr>
        <p:spPr>
          <a:xfrm>
            <a:off x="-4781" y="-22347"/>
            <a:ext cx="956236" cy="523220"/>
          </a:xfrm>
          <a:prstGeom prst="rect">
            <a:avLst/>
          </a:prstGeom>
          <a:noFill/>
        </p:spPr>
        <p:txBody>
          <a:bodyPr wrap="square" rtlCol="0">
            <a:spAutoFit/>
          </a:bodyPr>
          <a:lstStyle/>
          <a:p>
            <a:r>
              <a:rPr lang="en-US" sz="2800" b="1" i="1" dirty="0">
                <a:solidFill>
                  <a:srgbClr val="002060"/>
                </a:solidFill>
                <a:effectLst>
                  <a:outerShdw blurRad="38100" dist="38100" dir="2700000" algn="tl">
                    <a:srgbClr val="000000">
                      <a:alpha val="43137"/>
                    </a:srgbClr>
                  </a:outerShdw>
                </a:effectLst>
              </a:rPr>
              <a:t>ICON</a:t>
            </a:r>
            <a:endParaRPr lang="ru-RU" sz="2800" b="1" i="1" dirty="0">
              <a:solidFill>
                <a:srgbClr val="002060"/>
              </a:solidFill>
              <a:effectLst>
                <a:outerShdw blurRad="38100" dist="38100" dir="2700000" algn="tl">
                  <a:srgbClr val="000000">
                    <a:alpha val="43137"/>
                  </a:srgbClr>
                </a:outerShdw>
              </a:effectLst>
            </a:endParaRPr>
          </a:p>
        </p:txBody>
      </p:sp>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9126" y="2451464"/>
            <a:ext cx="3446174" cy="3505027"/>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99122" y="2495551"/>
            <a:ext cx="3911268" cy="3736970"/>
          </a:xfrm>
          <a:prstGeom prst="rect">
            <a:avLst/>
          </a:prstGeom>
        </p:spPr>
      </p:pic>
      <p:sp>
        <p:nvSpPr>
          <p:cNvPr id="12" name="TextBox 11"/>
          <p:cNvSpPr txBox="1"/>
          <p:nvPr/>
        </p:nvSpPr>
        <p:spPr>
          <a:xfrm>
            <a:off x="3800475" y="6032465"/>
            <a:ext cx="5562600" cy="400110"/>
          </a:xfrm>
          <a:prstGeom prst="rect">
            <a:avLst/>
          </a:prstGeom>
          <a:noFill/>
        </p:spPr>
        <p:txBody>
          <a:bodyPr wrap="square" rtlCol="0">
            <a:spAutoFit/>
          </a:bodyPr>
          <a:lstStyle/>
          <a:p>
            <a:r>
              <a:rPr lang="ru-RU" sz="2000" i="1" dirty="0"/>
              <a:t>Период эксперимента - март-октябрь 2021 г. </a:t>
            </a:r>
          </a:p>
        </p:txBody>
      </p:sp>
      <p:sp>
        <p:nvSpPr>
          <p:cNvPr id="13" name="TextBox 12"/>
          <p:cNvSpPr txBox="1"/>
          <p:nvPr/>
        </p:nvSpPr>
        <p:spPr>
          <a:xfrm>
            <a:off x="4248150" y="546483"/>
            <a:ext cx="8007232" cy="2308324"/>
          </a:xfrm>
          <a:prstGeom prst="rect">
            <a:avLst/>
          </a:prstGeom>
          <a:noFill/>
        </p:spPr>
        <p:txBody>
          <a:bodyPr wrap="square" rtlCol="0">
            <a:spAutoFit/>
          </a:bodyPr>
          <a:lstStyle/>
          <a:p>
            <a:pPr marL="285750" indent="-285750">
              <a:buFont typeface="Wingdings" panose="05000000000000000000" pitchFamily="2" charset="2"/>
              <a:buChar char="§"/>
            </a:pPr>
            <a:r>
              <a:rPr lang="ru-RU" sz="2400" dirty="0"/>
              <a:t>Увеличение концентрации облачных капель</a:t>
            </a:r>
          </a:p>
          <a:p>
            <a:pPr marL="285750" indent="-285750">
              <a:buFont typeface="Wingdings" panose="05000000000000000000" pitchFamily="2" charset="2"/>
              <a:buChar char="§"/>
            </a:pPr>
            <a:r>
              <a:rPr lang="ru-RU" sz="2400" dirty="0"/>
              <a:t>Увеличение </a:t>
            </a:r>
            <a:r>
              <a:rPr lang="ru-RU" sz="2400" dirty="0" err="1"/>
              <a:t>водозапаса</a:t>
            </a:r>
            <a:r>
              <a:rPr lang="ru-RU" sz="2400" dirty="0"/>
              <a:t> облаков </a:t>
            </a:r>
          </a:p>
          <a:p>
            <a:pPr marL="285750" indent="-285750">
              <a:buFont typeface="Wingdings" panose="05000000000000000000" pitchFamily="2" charset="2"/>
              <a:buChar char="§"/>
            </a:pPr>
            <a:r>
              <a:rPr lang="ru-RU" sz="2400" dirty="0"/>
              <a:t>Незначительное снижение количества осадков</a:t>
            </a:r>
          </a:p>
          <a:p>
            <a:pPr marL="285750" indent="-285750">
              <a:buFont typeface="Wingdings" panose="05000000000000000000" pitchFamily="2" charset="2"/>
              <a:buChar char="§"/>
            </a:pPr>
            <a:r>
              <a:rPr lang="ru-RU" sz="2400" dirty="0"/>
              <a:t>Рост оптической толщины облаков</a:t>
            </a:r>
          </a:p>
          <a:p>
            <a:pPr marL="285750" indent="-285750">
              <a:buFont typeface="Wingdings" panose="05000000000000000000" pitchFamily="2" charset="2"/>
              <a:buChar char="§"/>
            </a:pPr>
            <a:r>
              <a:rPr lang="ru-RU" sz="2400" dirty="0"/>
              <a:t>Снижение суммарной радиации</a:t>
            </a:r>
          </a:p>
          <a:p>
            <a:pPr marL="285750" indent="-285750">
              <a:buFont typeface="Wingdings" panose="05000000000000000000" pitchFamily="2" charset="2"/>
              <a:buChar char="§"/>
            </a:pPr>
            <a:endParaRPr lang="ru-RU" sz="2400" dirty="0"/>
          </a:p>
        </p:txBody>
      </p:sp>
      <p:sp>
        <p:nvSpPr>
          <p:cNvPr id="3" name="Номер слайда 2">
            <a:extLst>
              <a:ext uri="{FF2B5EF4-FFF2-40B4-BE49-F238E27FC236}">
                <a16:creationId xmlns:a16="http://schemas.microsoft.com/office/drawing/2014/main" id="{F7439ABC-F846-462C-6016-A5F7407984AB}"/>
              </a:ext>
            </a:extLst>
          </p:cNvPr>
          <p:cNvSpPr>
            <a:spLocks noGrp="1"/>
          </p:cNvSpPr>
          <p:nvPr>
            <p:ph type="sldNum" sz="quarter" idx="12"/>
          </p:nvPr>
        </p:nvSpPr>
        <p:spPr/>
        <p:txBody>
          <a:bodyPr/>
          <a:lstStyle/>
          <a:p>
            <a:fld id="{63FD4D05-77BA-4CC3-80CC-49ECE376452C}" type="slidenum">
              <a:rPr lang="ru-RU" smtClean="0"/>
              <a:t>33</a:t>
            </a:fld>
            <a:endParaRPr lang="ru-RU"/>
          </a:p>
        </p:txBody>
      </p:sp>
    </p:spTree>
    <p:extLst>
      <p:ext uri="{BB962C8B-B14F-4D97-AF65-F5344CB8AC3E}">
        <p14:creationId xmlns:p14="http://schemas.microsoft.com/office/powerpoint/2010/main" val="1564048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2B8E56-2DC4-7181-1963-B9D65A3560B0}"/>
              </a:ext>
            </a:extLst>
          </p:cNvPr>
          <p:cNvSpPr txBox="1"/>
          <p:nvPr/>
        </p:nvSpPr>
        <p:spPr>
          <a:xfrm>
            <a:off x="0" y="0"/>
            <a:ext cx="12191999" cy="461665"/>
          </a:xfrm>
          <a:prstGeom prst="rect">
            <a:avLst/>
          </a:prstGeom>
          <a:noFill/>
        </p:spPr>
        <p:txBody>
          <a:bodyPr wrap="square" rtlCol="0">
            <a:spAutoFit/>
          </a:bodyPr>
          <a:lstStyle/>
          <a:p>
            <a:pPr algn="ctr"/>
            <a:r>
              <a:rPr lang="ru-RU" sz="2400" b="1" dirty="0"/>
              <a:t>Как верифицировать микрофизические схемы </a:t>
            </a:r>
          </a:p>
        </p:txBody>
      </p:sp>
      <p:sp>
        <p:nvSpPr>
          <p:cNvPr id="4" name="Овал 3">
            <a:extLst>
              <a:ext uri="{FF2B5EF4-FFF2-40B4-BE49-F238E27FC236}">
                <a16:creationId xmlns:a16="http://schemas.microsoft.com/office/drawing/2014/main" id="{6FB82EC2-47AA-F92B-D2D7-A9BF639855CF}"/>
              </a:ext>
            </a:extLst>
          </p:cNvPr>
          <p:cNvSpPr/>
          <p:nvPr/>
        </p:nvSpPr>
        <p:spPr>
          <a:xfrm>
            <a:off x="4788692" y="1699035"/>
            <a:ext cx="2604656" cy="2327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bIns="1476000" rtlCol="0" anchor="ctr"/>
          <a:lstStyle/>
          <a:p>
            <a:pPr algn="ctr"/>
            <a:r>
              <a:rPr lang="ru-RU" sz="2400" b="1" dirty="0"/>
              <a:t>модель</a:t>
            </a:r>
          </a:p>
        </p:txBody>
      </p:sp>
      <p:sp>
        <p:nvSpPr>
          <p:cNvPr id="5" name="Овал 4">
            <a:extLst>
              <a:ext uri="{FF2B5EF4-FFF2-40B4-BE49-F238E27FC236}">
                <a16:creationId xmlns:a16="http://schemas.microsoft.com/office/drawing/2014/main" id="{B031F207-E54D-103E-672A-211E0E6FFE3B}"/>
              </a:ext>
            </a:extLst>
          </p:cNvPr>
          <p:cNvSpPr/>
          <p:nvPr/>
        </p:nvSpPr>
        <p:spPr>
          <a:xfrm>
            <a:off x="5285507" y="2576945"/>
            <a:ext cx="1620983" cy="112617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3200" b="1" dirty="0">
                <a:solidFill>
                  <a:srgbClr val="002060"/>
                </a:solidFill>
              </a:rPr>
              <a:t>МФ</a:t>
            </a:r>
          </a:p>
        </p:txBody>
      </p:sp>
      <p:sp>
        <p:nvSpPr>
          <p:cNvPr id="9" name="Овал 8">
            <a:extLst>
              <a:ext uri="{FF2B5EF4-FFF2-40B4-BE49-F238E27FC236}">
                <a16:creationId xmlns:a16="http://schemas.microsoft.com/office/drawing/2014/main" id="{04286CEB-AF04-D527-9D28-411D35CFFF5B}"/>
              </a:ext>
            </a:extLst>
          </p:cNvPr>
          <p:cNvSpPr/>
          <p:nvPr/>
        </p:nvSpPr>
        <p:spPr>
          <a:xfrm>
            <a:off x="1085226" y="1616011"/>
            <a:ext cx="2766950" cy="1033153"/>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400" b="1" i="1" dirty="0">
                <a:solidFill>
                  <a:srgbClr val="002060"/>
                </a:solidFill>
              </a:rPr>
              <a:t>Спутники</a:t>
            </a:r>
            <a:endParaRPr lang="ru-RU" b="1" i="1" dirty="0">
              <a:solidFill>
                <a:srgbClr val="002060"/>
              </a:solidFill>
            </a:endParaRPr>
          </a:p>
        </p:txBody>
      </p:sp>
      <p:sp>
        <p:nvSpPr>
          <p:cNvPr id="10" name="Овал 9">
            <a:extLst>
              <a:ext uri="{FF2B5EF4-FFF2-40B4-BE49-F238E27FC236}">
                <a16:creationId xmlns:a16="http://schemas.microsoft.com/office/drawing/2014/main" id="{D2181D7A-9A96-220B-76CE-9D2DC014F976}"/>
              </a:ext>
            </a:extLst>
          </p:cNvPr>
          <p:cNvSpPr/>
          <p:nvPr/>
        </p:nvSpPr>
        <p:spPr>
          <a:xfrm>
            <a:off x="1085717" y="2773167"/>
            <a:ext cx="2766950" cy="1033153"/>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400" b="1" i="1" dirty="0" smtClean="0">
                <a:solidFill>
                  <a:srgbClr val="002060"/>
                </a:solidFill>
              </a:rPr>
              <a:t>Радары</a:t>
            </a:r>
            <a:endParaRPr lang="en-US" sz="2400" b="1" i="1" dirty="0" smtClean="0">
              <a:solidFill>
                <a:srgbClr val="002060"/>
              </a:solidFill>
            </a:endParaRPr>
          </a:p>
        </p:txBody>
      </p:sp>
      <p:sp>
        <p:nvSpPr>
          <p:cNvPr id="11" name="Овал 10">
            <a:extLst>
              <a:ext uri="{FF2B5EF4-FFF2-40B4-BE49-F238E27FC236}">
                <a16:creationId xmlns:a16="http://schemas.microsoft.com/office/drawing/2014/main" id="{00F65438-4DC2-BB28-37E6-E34434B0F389}"/>
              </a:ext>
            </a:extLst>
          </p:cNvPr>
          <p:cNvSpPr/>
          <p:nvPr/>
        </p:nvSpPr>
        <p:spPr>
          <a:xfrm>
            <a:off x="1128149" y="4054325"/>
            <a:ext cx="2766950" cy="1033153"/>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400" b="1" i="1" dirty="0">
                <a:solidFill>
                  <a:srgbClr val="002060"/>
                </a:solidFill>
              </a:rPr>
              <a:t>Лидары</a:t>
            </a:r>
            <a:endParaRPr lang="ru-RU" b="1" i="1" dirty="0">
              <a:solidFill>
                <a:srgbClr val="002060"/>
              </a:solidFill>
            </a:endParaRPr>
          </a:p>
        </p:txBody>
      </p:sp>
      <p:sp>
        <p:nvSpPr>
          <p:cNvPr id="12" name="Овал 11">
            <a:extLst>
              <a:ext uri="{FF2B5EF4-FFF2-40B4-BE49-F238E27FC236}">
                <a16:creationId xmlns:a16="http://schemas.microsoft.com/office/drawing/2014/main" id="{458EB78C-EF33-1EED-A460-3299F5D700D1}"/>
              </a:ext>
            </a:extLst>
          </p:cNvPr>
          <p:cNvSpPr/>
          <p:nvPr/>
        </p:nvSpPr>
        <p:spPr>
          <a:xfrm>
            <a:off x="2587880" y="5156122"/>
            <a:ext cx="2766950" cy="1033153"/>
          </a:xfrm>
          <a:prstGeom prst="ellipse">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b="1" i="1" dirty="0">
                <a:solidFill>
                  <a:srgbClr val="002060"/>
                </a:solidFill>
              </a:rPr>
              <a:t>Наземные </a:t>
            </a:r>
            <a:r>
              <a:rPr lang="ru-RU" b="1" i="1" dirty="0" smtClean="0">
                <a:solidFill>
                  <a:srgbClr val="002060"/>
                </a:solidFill>
              </a:rPr>
              <a:t>комплексы прямых наблюдений</a:t>
            </a:r>
            <a:endParaRPr lang="ru-RU" sz="1400" b="1" i="1" dirty="0">
              <a:solidFill>
                <a:srgbClr val="002060"/>
              </a:solidFill>
            </a:endParaRPr>
          </a:p>
        </p:txBody>
      </p:sp>
      <p:cxnSp>
        <p:nvCxnSpPr>
          <p:cNvPr id="15" name="Прямая со стрелкой 14">
            <a:extLst>
              <a:ext uri="{FF2B5EF4-FFF2-40B4-BE49-F238E27FC236}">
                <a16:creationId xmlns:a16="http://schemas.microsoft.com/office/drawing/2014/main" id="{78FF5B26-0E1E-ECD2-384B-C6CD9C01D293}"/>
              </a:ext>
            </a:extLst>
          </p:cNvPr>
          <p:cNvCxnSpPr>
            <a:cxnSpLocks/>
            <a:stCxn id="31" idx="2"/>
          </p:cNvCxnSpPr>
          <p:nvPr/>
        </p:nvCxnSpPr>
        <p:spPr>
          <a:xfrm flipH="1">
            <a:off x="7065818" y="2262457"/>
            <a:ext cx="1015071" cy="314488"/>
          </a:xfrm>
          <a:prstGeom prst="straightConnector1">
            <a:avLst/>
          </a:prstGeom>
          <a:ln w="952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a:extLst>
              <a:ext uri="{FF2B5EF4-FFF2-40B4-BE49-F238E27FC236}">
                <a16:creationId xmlns:a16="http://schemas.microsoft.com/office/drawing/2014/main" id="{A9D420F2-0CFD-CB08-578C-C266E2F7F16A}"/>
              </a:ext>
            </a:extLst>
          </p:cNvPr>
          <p:cNvCxnSpPr>
            <a:cxnSpLocks/>
            <a:stCxn id="9" idx="6"/>
            <a:endCxn id="5" idx="1"/>
          </p:cNvCxnSpPr>
          <p:nvPr/>
        </p:nvCxnSpPr>
        <p:spPr>
          <a:xfrm>
            <a:off x="3852176" y="2132588"/>
            <a:ext cx="1670718" cy="609282"/>
          </a:xfrm>
          <a:prstGeom prst="straightConnector1">
            <a:avLst/>
          </a:prstGeom>
          <a:ln w="952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a:extLst>
              <a:ext uri="{FF2B5EF4-FFF2-40B4-BE49-F238E27FC236}">
                <a16:creationId xmlns:a16="http://schemas.microsoft.com/office/drawing/2014/main" id="{6B07FED4-2DB9-BF07-B0B0-706468544543}"/>
              </a:ext>
            </a:extLst>
          </p:cNvPr>
          <p:cNvCxnSpPr>
            <a:cxnSpLocks/>
            <a:stCxn id="10" idx="6"/>
            <a:endCxn id="5" idx="2"/>
          </p:cNvCxnSpPr>
          <p:nvPr/>
        </p:nvCxnSpPr>
        <p:spPr>
          <a:xfrm flipV="1">
            <a:off x="3852667" y="3140033"/>
            <a:ext cx="1432840" cy="149711"/>
          </a:xfrm>
          <a:prstGeom prst="straightConnector1">
            <a:avLst/>
          </a:prstGeom>
          <a:ln w="952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a:extLst>
              <a:ext uri="{FF2B5EF4-FFF2-40B4-BE49-F238E27FC236}">
                <a16:creationId xmlns:a16="http://schemas.microsoft.com/office/drawing/2014/main" id="{FD8FDA12-FE6A-74C4-8CE4-D90F48B86009}"/>
              </a:ext>
            </a:extLst>
          </p:cNvPr>
          <p:cNvCxnSpPr>
            <a:cxnSpLocks/>
            <a:stCxn id="11" idx="6"/>
            <a:endCxn id="5" idx="3"/>
          </p:cNvCxnSpPr>
          <p:nvPr/>
        </p:nvCxnSpPr>
        <p:spPr>
          <a:xfrm flipV="1">
            <a:off x="3895099" y="3538195"/>
            <a:ext cx="1627795" cy="1032707"/>
          </a:xfrm>
          <a:prstGeom prst="straightConnector1">
            <a:avLst/>
          </a:prstGeom>
          <a:ln w="952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a:extLst>
              <a:ext uri="{FF2B5EF4-FFF2-40B4-BE49-F238E27FC236}">
                <a16:creationId xmlns:a16="http://schemas.microsoft.com/office/drawing/2014/main" id="{03F15AFE-83EA-A688-E4C5-77023AAFD53E}"/>
              </a:ext>
            </a:extLst>
          </p:cNvPr>
          <p:cNvCxnSpPr>
            <a:cxnSpLocks/>
            <a:stCxn id="12" idx="7"/>
            <a:endCxn id="5" idx="4"/>
          </p:cNvCxnSpPr>
          <p:nvPr/>
        </p:nvCxnSpPr>
        <p:spPr>
          <a:xfrm flipV="1">
            <a:off x="4949620" y="3703120"/>
            <a:ext cx="1146379" cy="1604304"/>
          </a:xfrm>
          <a:prstGeom prst="straightConnector1">
            <a:avLst/>
          </a:prstGeom>
          <a:ln w="952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0" name="Овал 29">
            <a:extLst>
              <a:ext uri="{FF2B5EF4-FFF2-40B4-BE49-F238E27FC236}">
                <a16:creationId xmlns:a16="http://schemas.microsoft.com/office/drawing/2014/main" id="{09A16FAC-660E-014A-A27B-8C4E613D2B5F}"/>
              </a:ext>
            </a:extLst>
          </p:cNvPr>
          <p:cNvSpPr/>
          <p:nvPr/>
        </p:nvSpPr>
        <p:spPr>
          <a:xfrm>
            <a:off x="8178935" y="3429000"/>
            <a:ext cx="2766950" cy="1033153"/>
          </a:xfrm>
          <a:prstGeom prst="ellipse">
            <a:avLst/>
          </a:prstGeom>
          <a:solidFill>
            <a:schemeClr val="accent2">
              <a:lumMod val="40000"/>
              <a:lumOff val="6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C00000"/>
                </a:solidFill>
              </a:rPr>
              <a:t>BSRN</a:t>
            </a:r>
            <a:endParaRPr lang="ru-RU" b="1" i="1" dirty="0">
              <a:solidFill>
                <a:srgbClr val="C00000"/>
              </a:solidFill>
            </a:endParaRPr>
          </a:p>
        </p:txBody>
      </p:sp>
      <p:sp>
        <p:nvSpPr>
          <p:cNvPr id="31" name="Овал 30">
            <a:extLst>
              <a:ext uri="{FF2B5EF4-FFF2-40B4-BE49-F238E27FC236}">
                <a16:creationId xmlns:a16="http://schemas.microsoft.com/office/drawing/2014/main" id="{82DE8499-3A40-FAD3-DB2C-6A4C1FE05ED2}"/>
              </a:ext>
            </a:extLst>
          </p:cNvPr>
          <p:cNvSpPr/>
          <p:nvPr/>
        </p:nvSpPr>
        <p:spPr>
          <a:xfrm>
            <a:off x="8080889" y="1745880"/>
            <a:ext cx="2766950" cy="1033153"/>
          </a:xfrm>
          <a:prstGeom prst="ellipse">
            <a:avLst/>
          </a:prstGeom>
          <a:solidFill>
            <a:schemeClr val="accent2">
              <a:lumMod val="40000"/>
              <a:lumOff val="6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400" b="1" i="1" dirty="0">
                <a:solidFill>
                  <a:srgbClr val="C00000"/>
                </a:solidFill>
              </a:rPr>
              <a:t>Спутники</a:t>
            </a:r>
            <a:endParaRPr lang="ru-RU" b="1" i="1" dirty="0">
              <a:solidFill>
                <a:srgbClr val="C00000"/>
              </a:solidFill>
            </a:endParaRPr>
          </a:p>
        </p:txBody>
      </p:sp>
      <p:cxnSp>
        <p:nvCxnSpPr>
          <p:cNvPr id="34" name="Прямая со стрелкой 33">
            <a:extLst>
              <a:ext uri="{FF2B5EF4-FFF2-40B4-BE49-F238E27FC236}">
                <a16:creationId xmlns:a16="http://schemas.microsoft.com/office/drawing/2014/main" id="{3F2139CF-645E-C802-A1A8-912134D21E4F}"/>
              </a:ext>
            </a:extLst>
          </p:cNvPr>
          <p:cNvCxnSpPr>
            <a:cxnSpLocks/>
            <a:stCxn id="30" idx="2"/>
          </p:cNvCxnSpPr>
          <p:nvPr/>
        </p:nvCxnSpPr>
        <p:spPr>
          <a:xfrm flipH="1" flipV="1">
            <a:off x="6906490" y="3612331"/>
            <a:ext cx="1272445" cy="333246"/>
          </a:xfrm>
          <a:prstGeom prst="straightConnector1">
            <a:avLst/>
          </a:prstGeom>
          <a:ln w="952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1" name="Овал 40">
            <a:extLst>
              <a:ext uri="{FF2B5EF4-FFF2-40B4-BE49-F238E27FC236}">
                <a16:creationId xmlns:a16="http://schemas.microsoft.com/office/drawing/2014/main" id="{54EABC8F-4F59-54B5-0814-0943E1819DC6}"/>
              </a:ext>
            </a:extLst>
          </p:cNvPr>
          <p:cNvSpPr/>
          <p:nvPr/>
        </p:nvSpPr>
        <p:spPr>
          <a:xfrm>
            <a:off x="5617555" y="5087478"/>
            <a:ext cx="2766950" cy="1033153"/>
          </a:xfrm>
          <a:prstGeom prst="ellipse">
            <a:avLst/>
          </a:prstGeom>
          <a:solidFill>
            <a:schemeClr val="accent1">
              <a:lumMod val="60000"/>
              <a:lumOff val="4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002060"/>
                </a:solidFill>
              </a:rPr>
              <a:t>AERONET</a:t>
            </a:r>
            <a:endParaRPr lang="ru-RU" b="1" i="1" dirty="0">
              <a:solidFill>
                <a:srgbClr val="002060"/>
              </a:solidFill>
            </a:endParaRPr>
          </a:p>
        </p:txBody>
      </p:sp>
      <p:cxnSp>
        <p:nvCxnSpPr>
          <p:cNvPr id="42" name="Прямая со стрелкой 41">
            <a:extLst>
              <a:ext uri="{FF2B5EF4-FFF2-40B4-BE49-F238E27FC236}">
                <a16:creationId xmlns:a16="http://schemas.microsoft.com/office/drawing/2014/main" id="{AD62F5B9-E2F4-DE16-2195-19AF00F1DDC3}"/>
              </a:ext>
            </a:extLst>
          </p:cNvPr>
          <p:cNvCxnSpPr>
            <a:cxnSpLocks/>
            <a:endCxn id="5" idx="4"/>
          </p:cNvCxnSpPr>
          <p:nvPr/>
        </p:nvCxnSpPr>
        <p:spPr>
          <a:xfrm flipH="1" flipV="1">
            <a:off x="6095999" y="3703120"/>
            <a:ext cx="511762" cy="1393680"/>
          </a:xfrm>
          <a:prstGeom prst="straightConnector1">
            <a:avLst/>
          </a:prstGeom>
          <a:ln w="952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5C3EEEE-6E95-26F2-3CD5-333A7702E080}"/>
              </a:ext>
            </a:extLst>
          </p:cNvPr>
          <p:cNvSpPr txBox="1"/>
          <p:nvPr/>
        </p:nvSpPr>
        <p:spPr>
          <a:xfrm>
            <a:off x="622344" y="669316"/>
            <a:ext cx="4881285" cy="830997"/>
          </a:xfrm>
          <a:prstGeom prst="rect">
            <a:avLst/>
          </a:prstGeom>
          <a:noFill/>
        </p:spPr>
        <p:txBody>
          <a:bodyPr wrap="square" rtlCol="0">
            <a:spAutoFit/>
          </a:bodyPr>
          <a:lstStyle/>
          <a:p>
            <a:pPr algn="ctr"/>
            <a:r>
              <a:rPr lang="ru-RU" sz="2400" b="1" i="1" dirty="0">
                <a:solidFill>
                  <a:srgbClr val="002060"/>
                </a:solidFill>
              </a:rPr>
              <a:t>Оценка рассчитанных микрофизических параметров</a:t>
            </a:r>
          </a:p>
        </p:txBody>
      </p:sp>
      <p:sp>
        <p:nvSpPr>
          <p:cNvPr id="56" name="TextBox 55">
            <a:extLst>
              <a:ext uri="{FF2B5EF4-FFF2-40B4-BE49-F238E27FC236}">
                <a16:creationId xmlns:a16="http://schemas.microsoft.com/office/drawing/2014/main" id="{8A9747A5-8DCF-D153-4924-BDF957CC3B60}"/>
              </a:ext>
            </a:extLst>
          </p:cNvPr>
          <p:cNvSpPr txBox="1"/>
          <p:nvPr/>
        </p:nvSpPr>
        <p:spPr>
          <a:xfrm>
            <a:off x="6351880" y="640727"/>
            <a:ext cx="4881285" cy="830997"/>
          </a:xfrm>
          <a:prstGeom prst="rect">
            <a:avLst/>
          </a:prstGeom>
          <a:noFill/>
        </p:spPr>
        <p:txBody>
          <a:bodyPr wrap="square" rtlCol="0">
            <a:spAutoFit/>
          </a:bodyPr>
          <a:lstStyle/>
          <a:p>
            <a:pPr algn="ctr"/>
            <a:r>
              <a:rPr lang="ru-RU" sz="2400" b="1" i="1" dirty="0">
                <a:solidFill>
                  <a:srgbClr val="C00000"/>
                </a:solidFill>
              </a:rPr>
              <a:t>Оценка зависимых от облачности характеристик</a:t>
            </a:r>
          </a:p>
        </p:txBody>
      </p:sp>
      <p:cxnSp>
        <p:nvCxnSpPr>
          <p:cNvPr id="58" name="Соединитель: изогнутый 57">
            <a:extLst>
              <a:ext uri="{FF2B5EF4-FFF2-40B4-BE49-F238E27FC236}">
                <a16:creationId xmlns:a16="http://schemas.microsoft.com/office/drawing/2014/main" id="{7837F1B0-CFC2-38DE-3090-A8C5DA7568FE}"/>
              </a:ext>
            </a:extLst>
          </p:cNvPr>
          <p:cNvCxnSpPr>
            <a:stCxn id="10" idx="2"/>
            <a:endCxn id="12" idx="2"/>
          </p:cNvCxnSpPr>
          <p:nvPr/>
        </p:nvCxnSpPr>
        <p:spPr>
          <a:xfrm rot="10800000" flipH="1" flipV="1">
            <a:off x="1085716" y="3289743"/>
            <a:ext cx="1502163" cy="2382955"/>
          </a:xfrm>
          <a:prstGeom prst="curvedConnector3">
            <a:avLst>
              <a:gd name="adj1" fmla="val -46840"/>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Соединитель: изогнутый 58">
            <a:extLst>
              <a:ext uri="{FF2B5EF4-FFF2-40B4-BE49-F238E27FC236}">
                <a16:creationId xmlns:a16="http://schemas.microsoft.com/office/drawing/2014/main" id="{AAFDDBB9-F649-2173-9A6E-65C11894C489}"/>
              </a:ext>
            </a:extLst>
          </p:cNvPr>
          <p:cNvCxnSpPr>
            <a:cxnSpLocks/>
            <a:endCxn id="11" idx="2"/>
          </p:cNvCxnSpPr>
          <p:nvPr/>
        </p:nvCxnSpPr>
        <p:spPr>
          <a:xfrm rot="5400000">
            <a:off x="618752" y="3951539"/>
            <a:ext cx="1128760" cy="109966"/>
          </a:xfrm>
          <a:prstGeom prst="curvedConnector4">
            <a:avLst>
              <a:gd name="adj1" fmla="val 5024"/>
              <a:gd name="adj2" fmla="val 480668"/>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Соединитель: изогнутый 63">
            <a:extLst>
              <a:ext uri="{FF2B5EF4-FFF2-40B4-BE49-F238E27FC236}">
                <a16:creationId xmlns:a16="http://schemas.microsoft.com/office/drawing/2014/main" id="{61913329-6E77-BAD2-2790-6FA309471750}"/>
              </a:ext>
            </a:extLst>
          </p:cNvPr>
          <p:cNvCxnSpPr>
            <a:cxnSpLocks/>
            <a:stCxn id="9" idx="2"/>
            <a:endCxn id="11" idx="1"/>
          </p:cNvCxnSpPr>
          <p:nvPr/>
        </p:nvCxnSpPr>
        <p:spPr>
          <a:xfrm rot="10800000" flipH="1" flipV="1">
            <a:off x="1085225" y="2132587"/>
            <a:ext cx="448133" cy="2073039"/>
          </a:xfrm>
          <a:prstGeom prst="curvedConnector4">
            <a:avLst>
              <a:gd name="adj1" fmla="val -202060"/>
              <a:gd name="adj2" fmla="val 98909"/>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Соединитель: изогнутый 72">
            <a:extLst>
              <a:ext uri="{FF2B5EF4-FFF2-40B4-BE49-F238E27FC236}">
                <a16:creationId xmlns:a16="http://schemas.microsoft.com/office/drawing/2014/main" id="{1AC26E23-ACEF-C2BE-3B21-5A1178294509}"/>
              </a:ext>
            </a:extLst>
          </p:cNvPr>
          <p:cNvCxnSpPr>
            <a:cxnSpLocks/>
            <a:endCxn id="30" idx="6"/>
          </p:cNvCxnSpPr>
          <p:nvPr/>
        </p:nvCxnSpPr>
        <p:spPr>
          <a:xfrm rot="16200000" flipH="1">
            <a:off x="9990366" y="2990058"/>
            <a:ext cx="1812992" cy="98046"/>
          </a:xfrm>
          <a:prstGeom prst="curvedConnector4">
            <a:avLst>
              <a:gd name="adj1" fmla="val 2347"/>
              <a:gd name="adj2" fmla="val 890308"/>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8" name="Номер слайда 77">
            <a:extLst>
              <a:ext uri="{FF2B5EF4-FFF2-40B4-BE49-F238E27FC236}">
                <a16:creationId xmlns:a16="http://schemas.microsoft.com/office/drawing/2014/main" id="{A775189E-360A-1E60-92DE-54C172BE1B96}"/>
              </a:ext>
            </a:extLst>
          </p:cNvPr>
          <p:cNvSpPr>
            <a:spLocks noGrp="1"/>
          </p:cNvSpPr>
          <p:nvPr>
            <p:ph type="sldNum" sz="quarter" idx="12"/>
          </p:nvPr>
        </p:nvSpPr>
        <p:spPr/>
        <p:txBody>
          <a:bodyPr/>
          <a:lstStyle/>
          <a:p>
            <a:fld id="{63FD4D05-77BA-4CC3-80CC-49ECE376452C}" type="slidenum">
              <a:rPr lang="ru-RU" smtClean="0"/>
              <a:t>34</a:t>
            </a:fld>
            <a:endParaRPr lang="ru-RU"/>
          </a:p>
        </p:txBody>
      </p:sp>
    </p:spTree>
    <p:extLst>
      <p:ext uri="{BB962C8B-B14F-4D97-AF65-F5344CB8AC3E}">
        <p14:creationId xmlns:p14="http://schemas.microsoft.com/office/powerpoint/2010/main" val="143485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63FD4D05-77BA-4CC3-80CC-49ECE376452C}" type="slidenum">
              <a:rPr lang="ru-RU" smtClean="0"/>
              <a:t>35</a:t>
            </a:fld>
            <a:endParaRPr lang="ru-RU"/>
          </a:p>
        </p:txBody>
      </p:sp>
      <p:sp>
        <p:nvSpPr>
          <p:cNvPr id="5" name="TextBox 4">
            <a:extLst>
              <a:ext uri="{FF2B5EF4-FFF2-40B4-BE49-F238E27FC236}">
                <a16:creationId xmlns:a16="http://schemas.microsoft.com/office/drawing/2014/main" id="{D42B8E56-2DC4-7181-1963-B9D65A3560B0}"/>
              </a:ext>
            </a:extLst>
          </p:cNvPr>
          <p:cNvSpPr txBox="1"/>
          <p:nvPr/>
        </p:nvSpPr>
        <p:spPr>
          <a:xfrm>
            <a:off x="0" y="0"/>
            <a:ext cx="12191999" cy="461665"/>
          </a:xfrm>
          <a:prstGeom prst="rect">
            <a:avLst/>
          </a:prstGeom>
          <a:noFill/>
        </p:spPr>
        <p:txBody>
          <a:bodyPr wrap="square" rtlCol="0">
            <a:spAutoFit/>
          </a:bodyPr>
          <a:lstStyle/>
          <a:p>
            <a:pPr algn="ctr"/>
            <a:r>
              <a:rPr lang="ru-RU" sz="2400" b="1" dirty="0"/>
              <a:t>Как верифицировать микрофизические схемы </a:t>
            </a:r>
          </a:p>
        </p:txBody>
      </p:sp>
      <p:pic>
        <p:nvPicPr>
          <p:cNvPr id="6" name="Рисунок 5"/>
          <p:cNvPicPr>
            <a:picLocks noChangeAspect="1"/>
          </p:cNvPicPr>
          <p:nvPr/>
        </p:nvPicPr>
        <p:blipFill rotWithShape="1">
          <a:blip r:embed="rId2">
            <a:extLst>
              <a:ext uri="{28A0092B-C50C-407E-A947-70E740481C1C}">
                <a14:useLocalDpi xmlns:a14="http://schemas.microsoft.com/office/drawing/2010/main" val="0"/>
              </a:ext>
            </a:extLst>
          </a:blip>
          <a:srcRect l="19385" t="20920" r="8008" b="6666"/>
          <a:stretch/>
        </p:blipFill>
        <p:spPr>
          <a:xfrm>
            <a:off x="194809" y="718916"/>
            <a:ext cx="4148591" cy="3329442"/>
          </a:xfrm>
          <a:prstGeom prst="rect">
            <a:avLst/>
          </a:prstGeom>
          <a:ln>
            <a:solidFill>
              <a:srgbClr val="002060"/>
            </a:solidFill>
          </a:ln>
        </p:spPr>
      </p:pic>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l="9937" r="4394"/>
          <a:stretch/>
        </p:blipFill>
        <p:spPr>
          <a:xfrm>
            <a:off x="3950225" y="3302452"/>
            <a:ext cx="3765025" cy="3097599"/>
          </a:xfrm>
          <a:prstGeom prst="rect">
            <a:avLst/>
          </a:prstGeom>
          <a:ln>
            <a:solidFill>
              <a:srgbClr val="002060"/>
            </a:solidFill>
          </a:ln>
        </p:spPr>
      </p:pic>
      <p:sp>
        <p:nvSpPr>
          <p:cNvPr id="8" name="Прямоугольник 7"/>
          <p:cNvSpPr/>
          <p:nvPr/>
        </p:nvSpPr>
        <p:spPr>
          <a:xfrm>
            <a:off x="4343400" y="627823"/>
            <a:ext cx="6096000" cy="1015663"/>
          </a:xfrm>
          <a:prstGeom prst="rect">
            <a:avLst/>
          </a:prstGeom>
        </p:spPr>
        <p:txBody>
          <a:bodyPr>
            <a:spAutoFit/>
          </a:bodyPr>
          <a:lstStyle/>
          <a:p>
            <a:pPr marL="342900" indent="-342900">
              <a:buFont typeface="Arial" panose="020B0604020202020204" pitchFamily="34" charset="0"/>
              <a:buChar char="•"/>
            </a:pPr>
            <a:r>
              <a:rPr lang="ru-RU" sz="2000" b="1" dirty="0">
                <a:solidFill>
                  <a:srgbClr val="002060"/>
                </a:solidFill>
                <a:cs typeface="Arial" panose="020B0604020202020204" pitchFamily="34" charset="0"/>
              </a:rPr>
              <a:t>Отражаемость </a:t>
            </a:r>
          </a:p>
          <a:p>
            <a:pPr marL="342900" indent="-342900">
              <a:buFont typeface="Arial" panose="020B0604020202020204" pitchFamily="34" charset="0"/>
              <a:buChar char="•"/>
            </a:pPr>
            <a:r>
              <a:rPr lang="ru-RU" sz="2000" b="1" dirty="0">
                <a:solidFill>
                  <a:srgbClr val="002060"/>
                </a:solidFill>
                <a:cs typeface="Arial" panose="020B0604020202020204" pitchFamily="34" charset="0"/>
              </a:rPr>
              <a:t>Скорость падения частиц</a:t>
            </a:r>
          </a:p>
          <a:p>
            <a:pPr marL="342900" indent="-342900">
              <a:buFont typeface="Arial" panose="020B0604020202020204" pitchFamily="34" charset="0"/>
              <a:buChar char="•"/>
            </a:pPr>
            <a:r>
              <a:rPr lang="ru-RU" sz="2000" b="1" dirty="0">
                <a:solidFill>
                  <a:srgbClr val="002060"/>
                </a:solidFill>
                <a:cs typeface="Arial" panose="020B0604020202020204" pitchFamily="34" charset="0"/>
              </a:rPr>
              <a:t>Ширина спектра</a:t>
            </a:r>
          </a:p>
        </p:txBody>
      </p:sp>
      <p:sp>
        <p:nvSpPr>
          <p:cNvPr id="9" name="TextBox 8"/>
          <p:cNvSpPr txBox="1"/>
          <p:nvPr/>
        </p:nvSpPr>
        <p:spPr>
          <a:xfrm>
            <a:off x="297575" y="4590829"/>
            <a:ext cx="4045825" cy="1938992"/>
          </a:xfrm>
          <a:prstGeom prst="rect">
            <a:avLst/>
          </a:prstGeom>
          <a:noFill/>
        </p:spPr>
        <p:txBody>
          <a:bodyPr wrap="square" rtlCol="0">
            <a:spAutoFit/>
          </a:bodyPr>
          <a:lstStyle/>
          <a:p>
            <a:pPr marL="342900" indent="-342900">
              <a:buFont typeface="Arial" panose="020B0604020202020204" pitchFamily="34" charset="0"/>
              <a:buChar char="•"/>
            </a:pPr>
            <a:r>
              <a:rPr lang="ru-RU" sz="2000" b="1" dirty="0" smtClean="0">
                <a:solidFill>
                  <a:srgbClr val="002060"/>
                </a:solidFill>
                <a:cs typeface="Arial" panose="020B0604020202020204" pitchFamily="34" charset="0"/>
              </a:rPr>
              <a:t>Интенсивность осадков </a:t>
            </a:r>
          </a:p>
          <a:p>
            <a:pPr marL="342900" indent="-342900">
              <a:buFont typeface="Arial" panose="020B0604020202020204" pitchFamily="34" charset="0"/>
              <a:buChar char="•"/>
            </a:pPr>
            <a:r>
              <a:rPr lang="ru-RU" sz="2000" b="1" dirty="0" smtClean="0">
                <a:solidFill>
                  <a:srgbClr val="002060"/>
                </a:solidFill>
                <a:cs typeface="Arial" panose="020B0604020202020204" pitchFamily="34" charset="0"/>
              </a:rPr>
              <a:t>Тип осадков</a:t>
            </a:r>
          </a:p>
          <a:p>
            <a:pPr marL="342900" indent="-342900">
              <a:buFont typeface="Arial" panose="020B0604020202020204" pitchFamily="34" charset="0"/>
              <a:buChar char="•"/>
            </a:pPr>
            <a:r>
              <a:rPr lang="ru-RU" sz="2000" b="1" dirty="0" smtClean="0">
                <a:solidFill>
                  <a:srgbClr val="002060"/>
                </a:solidFill>
                <a:cs typeface="Arial" panose="020B0604020202020204" pitchFamily="34" charset="0"/>
              </a:rPr>
              <a:t>Размер частиц </a:t>
            </a:r>
            <a:endParaRPr lang="ru-RU" sz="2000" b="1" dirty="0" smtClean="0">
              <a:solidFill>
                <a:srgbClr val="002060"/>
              </a:solidFill>
              <a:cs typeface="Arial" panose="020B0604020202020204" pitchFamily="34" charset="0"/>
            </a:endParaRPr>
          </a:p>
          <a:p>
            <a:pPr marL="342900" indent="-342900">
              <a:buFont typeface="Arial" panose="020B0604020202020204" pitchFamily="34" charset="0"/>
              <a:buChar char="•"/>
            </a:pPr>
            <a:r>
              <a:rPr lang="ru-RU" sz="2000" b="1" dirty="0">
                <a:solidFill>
                  <a:srgbClr val="002060"/>
                </a:solidFill>
                <a:cs typeface="Arial" panose="020B0604020202020204" pitchFamily="34" charset="0"/>
              </a:rPr>
              <a:t>Фазовый состав осадков</a:t>
            </a:r>
          </a:p>
          <a:p>
            <a:pPr marL="342900" indent="-342900">
              <a:buFont typeface="Arial" panose="020B0604020202020204" pitchFamily="34" charset="0"/>
              <a:buChar char="•"/>
            </a:pPr>
            <a:endParaRPr lang="ru-RU" sz="2000" b="1" dirty="0" smtClean="0">
              <a:solidFill>
                <a:srgbClr val="002060"/>
              </a:solidFill>
              <a:cs typeface="Arial" panose="020B0604020202020204" pitchFamily="34" charset="0"/>
            </a:endParaRPr>
          </a:p>
          <a:p>
            <a:pPr marL="342900" indent="-342900">
              <a:buFont typeface="Wingdings" panose="05000000000000000000" pitchFamily="2" charset="2"/>
              <a:buChar char="Ø"/>
            </a:pPr>
            <a:endParaRPr lang="ru-RU" sz="2000" b="1" dirty="0">
              <a:solidFill>
                <a:srgbClr val="002060"/>
              </a:solidFill>
              <a:cs typeface="Arial" panose="020B0604020202020204" pitchFamily="34" charset="0"/>
            </a:endParaRP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2171700"/>
            <a:ext cx="3874904" cy="2678712"/>
          </a:xfrm>
          <a:prstGeom prst="rect">
            <a:avLst/>
          </a:prstGeom>
        </p:spPr>
      </p:pic>
      <p:sp>
        <p:nvSpPr>
          <p:cNvPr id="12" name="Прямоугольник 11"/>
          <p:cNvSpPr/>
          <p:nvPr/>
        </p:nvSpPr>
        <p:spPr>
          <a:xfrm>
            <a:off x="8323995" y="5009294"/>
            <a:ext cx="3807902" cy="400110"/>
          </a:xfrm>
          <a:prstGeom prst="rect">
            <a:avLst/>
          </a:prstGeom>
        </p:spPr>
        <p:txBody>
          <a:bodyPr wrap="none">
            <a:spAutoFit/>
          </a:bodyPr>
          <a:lstStyle/>
          <a:p>
            <a:pPr marL="342900" indent="-342900">
              <a:buFont typeface="Arial" panose="020B0604020202020204" pitchFamily="34" charset="0"/>
              <a:buChar char="•"/>
            </a:pPr>
            <a:r>
              <a:rPr lang="ru-RU" sz="2000" b="1" dirty="0">
                <a:solidFill>
                  <a:srgbClr val="002060"/>
                </a:solidFill>
                <a:cs typeface="Arial" panose="020B0604020202020204" pitchFamily="34" charset="0"/>
              </a:rPr>
              <a:t>Особенности частиц осадков </a:t>
            </a:r>
          </a:p>
        </p:txBody>
      </p:sp>
    </p:spTree>
    <p:extLst>
      <p:ext uri="{BB962C8B-B14F-4D97-AF65-F5344CB8AC3E}">
        <p14:creationId xmlns:p14="http://schemas.microsoft.com/office/powerpoint/2010/main" val="32091260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EB1E8-1F5C-0771-500C-82D4D240995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4C0A185-1576-FEBA-0699-3E89B5563C0C}"/>
              </a:ext>
            </a:extLst>
          </p:cNvPr>
          <p:cNvSpPr txBox="1"/>
          <p:nvPr/>
        </p:nvSpPr>
        <p:spPr>
          <a:xfrm>
            <a:off x="0" y="0"/>
            <a:ext cx="12191999" cy="461665"/>
          </a:xfrm>
          <a:prstGeom prst="rect">
            <a:avLst/>
          </a:prstGeom>
          <a:noFill/>
        </p:spPr>
        <p:txBody>
          <a:bodyPr wrap="square" rtlCol="0">
            <a:spAutoFit/>
          </a:bodyPr>
          <a:lstStyle/>
          <a:p>
            <a:pPr algn="ctr"/>
            <a:r>
              <a:rPr lang="ru-RU" sz="2400" b="1" dirty="0"/>
              <a:t>Как верифицировать микрофизические схемы </a:t>
            </a:r>
          </a:p>
        </p:txBody>
      </p:sp>
      <p:graphicFrame>
        <p:nvGraphicFramePr>
          <p:cNvPr id="3" name="Таблица 2">
            <a:extLst>
              <a:ext uri="{FF2B5EF4-FFF2-40B4-BE49-F238E27FC236}">
                <a16:creationId xmlns:a16="http://schemas.microsoft.com/office/drawing/2014/main" id="{B9E5026F-58DC-F46A-FAC1-0F52789D179A}"/>
              </a:ext>
            </a:extLst>
          </p:cNvPr>
          <p:cNvGraphicFramePr>
            <a:graphicFrameLocks noGrp="1"/>
          </p:cNvGraphicFramePr>
          <p:nvPr>
            <p:extLst>
              <p:ext uri="{D42A27DB-BD31-4B8C-83A1-F6EECF244321}">
                <p14:modId xmlns:p14="http://schemas.microsoft.com/office/powerpoint/2010/main" val="2093986900"/>
              </p:ext>
            </p:extLst>
          </p:nvPr>
        </p:nvGraphicFramePr>
        <p:xfrm>
          <a:off x="395843" y="461665"/>
          <a:ext cx="11400312" cy="6004560"/>
        </p:xfrm>
        <a:graphic>
          <a:graphicData uri="http://schemas.openxmlformats.org/drawingml/2006/table">
            <a:tbl>
              <a:tblPr firstRow="1" bandRow="1">
                <a:tableStyleId>{5C22544A-7EE6-4342-B048-85BDC9FD1C3A}</a:tableStyleId>
              </a:tblPr>
              <a:tblGrid>
                <a:gridCol w="2303813">
                  <a:extLst>
                    <a:ext uri="{9D8B030D-6E8A-4147-A177-3AD203B41FA5}">
                      <a16:colId xmlns:a16="http://schemas.microsoft.com/office/drawing/2014/main" val="4032296985"/>
                    </a:ext>
                  </a:extLst>
                </a:gridCol>
                <a:gridCol w="4037610">
                  <a:extLst>
                    <a:ext uri="{9D8B030D-6E8A-4147-A177-3AD203B41FA5}">
                      <a16:colId xmlns:a16="http://schemas.microsoft.com/office/drawing/2014/main" val="3376100010"/>
                    </a:ext>
                  </a:extLst>
                </a:gridCol>
                <a:gridCol w="5058889">
                  <a:extLst>
                    <a:ext uri="{9D8B030D-6E8A-4147-A177-3AD203B41FA5}">
                      <a16:colId xmlns:a16="http://schemas.microsoft.com/office/drawing/2014/main" val="4134204634"/>
                    </a:ext>
                  </a:extLst>
                </a:gridCol>
              </a:tblGrid>
              <a:tr h="370840">
                <a:tc>
                  <a:txBody>
                    <a:bodyPr/>
                    <a:lstStyle/>
                    <a:p>
                      <a:r>
                        <a:rPr lang="ru-RU" sz="2200" dirty="0"/>
                        <a:t>Параметр</a:t>
                      </a:r>
                    </a:p>
                  </a:txBody>
                  <a:tcPr/>
                </a:tc>
                <a:tc>
                  <a:txBody>
                    <a:bodyPr/>
                    <a:lstStyle/>
                    <a:p>
                      <a:r>
                        <a:rPr lang="ru-RU" sz="2200" dirty="0"/>
                        <a:t>Источник данных</a:t>
                      </a:r>
                    </a:p>
                  </a:txBody>
                  <a:tcPr/>
                </a:tc>
                <a:tc>
                  <a:txBody>
                    <a:bodyPr/>
                    <a:lstStyle/>
                    <a:p>
                      <a:r>
                        <a:rPr lang="ru-RU" sz="2200" dirty="0"/>
                        <a:t>Особенности</a:t>
                      </a:r>
                    </a:p>
                  </a:txBody>
                  <a:tcPr/>
                </a:tc>
                <a:extLst>
                  <a:ext uri="{0D108BD9-81ED-4DB2-BD59-A6C34878D82A}">
                    <a16:rowId xmlns:a16="http://schemas.microsoft.com/office/drawing/2014/main" val="548190958"/>
                  </a:ext>
                </a:extLst>
              </a:tr>
              <a:tr h="370840">
                <a:tc>
                  <a:txBody>
                    <a:bodyPr/>
                    <a:lstStyle/>
                    <a:p>
                      <a:r>
                        <a:rPr lang="ru-RU" sz="2200" dirty="0"/>
                        <a:t>Радиус облачных капель</a:t>
                      </a:r>
                    </a:p>
                  </a:txBody>
                  <a:tcPr/>
                </a:tc>
                <a:tc>
                  <a:txBody>
                    <a:bodyPr/>
                    <a:lstStyle/>
                    <a:p>
                      <a:r>
                        <a:rPr lang="ru-RU" sz="2200" dirty="0"/>
                        <a:t>Самолетное зондирование</a:t>
                      </a:r>
                      <a:endParaRPr lang="en-US" sz="2200" dirty="0"/>
                    </a:p>
                    <a:p>
                      <a:r>
                        <a:rPr lang="ru-RU" sz="2200" dirty="0"/>
                        <a:t>Лидары</a:t>
                      </a:r>
                    </a:p>
                    <a:p>
                      <a:r>
                        <a:rPr lang="ru-RU" sz="2200" dirty="0"/>
                        <a:t>Спутниковое зондирование</a:t>
                      </a:r>
                    </a:p>
                  </a:txBody>
                  <a:tcPr/>
                </a:tc>
                <a:tc>
                  <a:txBody>
                    <a:bodyPr/>
                    <a:lstStyle/>
                    <a:p>
                      <a:r>
                        <a:rPr lang="ru-RU" sz="2200" dirty="0"/>
                        <a:t>Измерения вдоль траектории полета</a:t>
                      </a:r>
                      <a:endParaRPr lang="en-US" sz="2200" dirty="0"/>
                    </a:p>
                    <a:p>
                      <a:r>
                        <a:rPr lang="ru-RU" sz="2200" dirty="0"/>
                        <a:t>1</a:t>
                      </a:r>
                      <a:r>
                        <a:rPr lang="en-US" sz="2200" dirty="0"/>
                        <a:t>D</a:t>
                      </a:r>
                      <a:r>
                        <a:rPr lang="ru-RU" sz="2200" dirty="0"/>
                        <a:t>, высокое временное разрешение</a:t>
                      </a:r>
                    </a:p>
                    <a:p>
                      <a:r>
                        <a:rPr lang="ru-RU" sz="2200" dirty="0"/>
                        <a:t>2</a:t>
                      </a:r>
                      <a:r>
                        <a:rPr lang="en-US" sz="2200" dirty="0"/>
                        <a:t>D</a:t>
                      </a:r>
                      <a:r>
                        <a:rPr lang="ru-RU" sz="2200" dirty="0"/>
                        <a:t>, зависимость от условий облачности</a:t>
                      </a:r>
                    </a:p>
                  </a:txBody>
                  <a:tcPr/>
                </a:tc>
                <a:extLst>
                  <a:ext uri="{0D108BD9-81ED-4DB2-BD59-A6C34878D82A}">
                    <a16:rowId xmlns:a16="http://schemas.microsoft.com/office/drawing/2014/main" val="2815293024"/>
                  </a:ext>
                </a:extLst>
              </a:tr>
              <a:tr h="370840">
                <a:tc>
                  <a:txBody>
                    <a:bodyPr/>
                    <a:lstStyle/>
                    <a:p>
                      <a:r>
                        <a:rPr lang="ru-RU" sz="2200" dirty="0"/>
                        <a:t>Распределение по размерам</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200" dirty="0"/>
                        <a:t>Самолетное зондирование</a:t>
                      </a:r>
                      <a:endParaRPr lang="en-US" sz="2200"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2200" dirty="0"/>
                        <a:t>Спутниковое зондирование</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200" dirty="0"/>
                        <a:t>1</a:t>
                      </a:r>
                      <a:r>
                        <a:rPr lang="en-US" sz="2200" dirty="0"/>
                        <a:t>D – </a:t>
                      </a:r>
                      <a:r>
                        <a:rPr lang="ru-RU" sz="2200" dirty="0"/>
                        <a:t>вдоль траектории полета</a:t>
                      </a:r>
                    </a:p>
                    <a:p>
                      <a:r>
                        <a:rPr lang="ru-RU" sz="2200" dirty="0"/>
                        <a:t>2</a:t>
                      </a:r>
                      <a:r>
                        <a:rPr lang="en-US" sz="2200" dirty="0"/>
                        <a:t>D</a:t>
                      </a:r>
                      <a:r>
                        <a:rPr lang="ru-RU" sz="2200" dirty="0"/>
                        <a:t>, зависимость от условий облачности</a:t>
                      </a:r>
                    </a:p>
                  </a:txBody>
                  <a:tcPr/>
                </a:tc>
                <a:extLst>
                  <a:ext uri="{0D108BD9-81ED-4DB2-BD59-A6C34878D82A}">
                    <a16:rowId xmlns:a16="http://schemas.microsoft.com/office/drawing/2014/main" val="1978337772"/>
                  </a:ext>
                </a:extLst>
              </a:tr>
              <a:tr h="370840">
                <a:tc>
                  <a:txBody>
                    <a:bodyPr/>
                    <a:lstStyle/>
                    <a:p>
                      <a:r>
                        <a:rPr lang="ru-RU" sz="2200" dirty="0"/>
                        <a:t>Размер частиц осадков</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200" dirty="0"/>
                        <a:t>Самолетное зондирование</a:t>
                      </a:r>
                      <a:endParaRPr lang="en-US" sz="2200" dirty="0"/>
                    </a:p>
                    <a:p>
                      <a:r>
                        <a:rPr lang="ru-RU" sz="2200" dirty="0"/>
                        <a:t>Наземные измерительные комплексы</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200" dirty="0"/>
                        <a:t>1</a:t>
                      </a:r>
                      <a:r>
                        <a:rPr lang="en-US" sz="2200" dirty="0"/>
                        <a:t>D – </a:t>
                      </a:r>
                      <a:r>
                        <a:rPr lang="ru-RU" sz="2200" dirty="0"/>
                        <a:t>вдоль траектории полета</a:t>
                      </a:r>
                    </a:p>
                    <a:p>
                      <a:r>
                        <a:rPr lang="ru-RU" sz="2200" dirty="0"/>
                        <a:t>1</a:t>
                      </a:r>
                      <a:r>
                        <a:rPr lang="en-US" sz="2200" dirty="0"/>
                        <a:t>D</a:t>
                      </a:r>
                      <a:r>
                        <a:rPr lang="ru-RU" sz="2200" dirty="0"/>
                        <a:t>, возможно оценить форму ледяных гидрометеоров</a:t>
                      </a:r>
                    </a:p>
                  </a:txBody>
                  <a:tcPr/>
                </a:tc>
                <a:extLst>
                  <a:ext uri="{0D108BD9-81ED-4DB2-BD59-A6C34878D82A}">
                    <a16:rowId xmlns:a16="http://schemas.microsoft.com/office/drawing/2014/main" val="1083073977"/>
                  </a:ext>
                </a:extLst>
              </a:tr>
              <a:tr h="370840">
                <a:tc>
                  <a:txBody>
                    <a:bodyPr/>
                    <a:lstStyle/>
                    <a:p>
                      <a:r>
                        <a:rPr lang="ru-RU" sz="2200" dirty="0"/>
                        <a:t>Количество/ интенсивность осадков</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200" dirty="0"/>
                        <a:t>Радары</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2200"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2200" dirty="0"/>
                        <a:t>Наземные измерительные комплексы</a:t>
                      </a:r>
                    </a:p>
                  </a:txBody>
                  <a:tcPr/>
                </a:tc>
                <a:tc>
                  <a:txBody>
                    <a:bodyPr/>
                    <a:lstStyle/>
                    <a:p>
                      <a:r>
                        <a:rPr lang="ru-RU" sz="2200" dirty="0"/>
                        <a:t>3</a:t>
                      </a:r>
                      <a:r>
                        <a:rPr lang="en-US" sz="2200" dirty="0"/>
                        <a:t>D, </a:t>
                      </a:r>
                      <a:r>
                        <a:rPr lang="ru-RU" sz="2200" dirty="0"/>
                        <a:t>в радиусе до 100 км, в зависимости от условий</a:t>
                      </a:r>
                      <a:endParaRPr lang="en-US" sz="2200" dirty="0"/>
                    </a:p>
                    <a:p>
                      <a:r>
                        <a:rPr lang="en-US" sz="2200" dirty="0"/>
                        <a:t>1D</a:t>
                      </a:r>
                      <a:endParaRPr lang="ru-RU" sz="2200" dirty="0"/>
                    </a:p>
                  </a:txBody>
                  <a:tcPr/>
                </a:tc>
                <a:extLst>
                  <a:ext uri="{0D108BD9-81ED-4DB2-BD59-A6C34878D82A}">
                    <a16:rowId xmlns:a16="http://schemas.microsoft.com/office/drawing/2014/main" val="3390187424"/>
                  </a:ext>
                </a:extLst>
              </a:tr>
              <a:tr h="370840">
                <a:tc>
                  <a:txBody>
                    <a:bodyPr/>
                    <a:lstStyle/>
                    <a:p>
                      <a:r>
                        <a:rPr lang="ru-RU" sz="2200" dirty="0"/>
                        <a:t>Интегральное </a:t>
                      </a:r>
                      <a:r>
                        <a:rPr lang="ru-RU" sz="2200" dirty="0" err="1"/>
                        <a:t>водосодержание</a:t>
                      </a:r>
                      <a:endParaRPr lang="ru-RU" sz="2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200" dirty="0"/>
                        <a:t>Спутниковое зондирование</a:t>
                      </a:r>
                    </a:p>
                    <a:p>
                      <a:endParaRPr lang="ru-RU" sz="2200" dirty="0"/>
                    </a:p>
                  </a:txBody>
                  <a:tcPr/>
                </a:tc>
                <a:tc>
                  <a:txBody>
                    <a:bodyPr/>
                    <a:lstStyle/>
                    <a:p>
                      <a:r>
                        <a:rPr lang="ru-RU" sz="2200" dirty="0"/>
                        <a:t>2</a:t>
                      </a:r>
                      <a:r>
                        <a:rPr lang="en-US" sz="2200" dirty="0"/>
                        <a:t>D</a:t>
                      </a:r>
                      <a:endParaRPr lang="ru-RU" sz="2200" dirty="0"/>
                    </a:p>
                  </a:txBody>
                  <a:tcPr/>
                </a:tc>
                <a:extLst>
                  <a:ext uri="{0D108BD9-81ED-4DB2-BD59-A6C34878D82A}">
                    <a16:rowId xmlns:a16="http://schemas.microsoft.com/office/drawing/2014/main" val="4277861661"/>
                  </a:ext>
                </a:extLst>
              </a:tr>
              <a:tr h="370840">
                <a:tc>
                  <a:txBody>
                    <a:bodyPr/>
                    <a:lstStyle/>
                    <a:p>
                      <a:r>
                        <a:rPr lang="ru-RU" sz="2200" dirty="0"/>
                        <a:t>Высота ВГО</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200" dirty="0"/>
                        <a:t>Спутниковое зондирование</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200" dirty="0"/>
                        <a:t>2</a:t>
                      </a:r>
                      <a:r>
                        <a:rPr lang="en-US" sz="2200" dirty="0"/>
                        <a:t>D</a:t>
                      </a:r>
                      <a:endParaRPr lang="ru-RU" sz="2200" dirty="0"/>
                    </a:p>
                  </a:txBody>
                  <a:tcPr/>
                </a:tc>
                <a:extLst>
                  <a:ext uri="{0D108BD9-81ED-4DB2-BD59-A6C34878D82A}">
                    <a16:rowId xmlns:a16="http://schemas.microsoft.com/office/drawing/2014/main" val="849960343"/>
                  </a:ext>
                </a:extLst>
              </a:tr>
            </a:tbl>
          </a:graphicData>
        </a:graphic>
      </p:graphicFrame>
      <p:sp>
        <p:nvSpPr>
          <p:cNvPr id="4" name="Номер слайда 3">
            <a:extLst>
              <a:ext uri="{FF2B5EF4-FFF2-40B4-BE49-F238E27FC236}">
                <a16:creationId xmlns:a16="http://schemas.microsoft.com/office/drawing/2014/main" id="{2D986C12-DB17-DCF2-B819-D890B0ED0DB6}"/>
              </a:ext>
            </a:extLst>
          </p:cNvPr>
          <p:cNvSpPr>
            <a:spLocks noGrp="1"/>
          </p:cNvSpPr>
          <p:nvPr>
            <p:ph type="sldNum" sz="quarter" idx="12"/>
          </p:nvPr>
        </p:nvSpPr>
        <p:spPr/>
        <p:txBody>
          <a:bodyPr/>
          <a:lstStyle/>
          <a:p>
            <a:fld id="{63FD4D05-77BA-4CC3-80CC-49ECE376452C}" type="slidenum">
              <a:rPr lang="ru-RU" smtClean="0"/>
              <a:t>36</a:t>
            </a:fld>
            <a:endParaRPr lang="ru-RU"/>
          </a:p>
        </p:txBody>
      </p:sp>
    </p:spTree>
    <p:extLst>
      <p:ext uri="{BB962C8B-B14F-4D97-AF65-F5344CB8AC3E}">
        <p14:creationId xmlns:p14="http://schemas.microsoft.com/office/powerpoint/2010/main" val="3983127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4A9ECF-1391-6D95-A58F-4AE70504C707}"/>
              </a:ext>
            </a:extLst>
          </p:cNvPr>
          <p:cNvSpPr txBox="1"/>
          <p:nvPr/>
        </p:nvSpPr>
        <p:spPr>
          <a:xfrm>
            <a:off x="471638" y="171642"/>
            <a:ext cx="11271183" cy="5262979"/>
          </a:xfrm>
          <a:prstGeom prst="rect">
            <a:avLst/>
          </a:prstGeom>
          <a:noFill/>
        </p:spPr>
        <p:txBody>
          <a:bodyPr wrap="square" rtlCol="0">
            <a:spAutoFit/>
          </a:bodyPr>
          <a:lstStyle/>
          <a:p>
            <a:r>
              <a:rPr lang="ru-RU" sz="2400" b="1" i="1" dirty="0">
                <a:solidFill>
                  <a:srgbClr val="002060"/>
                </a:solidFill>
              </a:rPr>
              <a:t>Заключение</a:t>
            </a:r>
          </a:p>
          <a:p>
            <a:endParaRPr lang="ru-RU" sz="2400" dirty="0"/>
          </a:p>
          <a:p>
            <a:pPr marL="342900" indent="-342900">
              <a:buFont typeface="Wingdings" panose="05000000000000000000" pitchFamily="2" charset="2"/>
              <a:buChar char="q"/>
            </a:pPr>
            <a:r>
              <a:rPr lang="ru-RU" sz="2400" dirty="0"/>
              <a:t>В современных моделях численного прогноза погоды в мировых прогностических центрах для оперативных задач:</a:t>
            </a:r>
          </a:p>
          <a:p>
            <a:pPr marL="800100" lvl="1" indent="-342900">
              <a:buFont typeface="Wingdings" panose="05000000000000000000" pitchFamily="2" charset="2"/>
              <a:buChar char="§"/>
            </a:pPr>
            <a:r>
              <a:rPr lang="ru-RU" sz="2400" dirty="0"/>
              <a:t>отмечается переход к двух-моментной схеме при описании микрофизики облачности</a:t>
            </a:r>
          </a:p>
          <a:p>
            <a:pPr marL="800100" lvl="1" indent="-342900">
              <a:buFont typeface="Wingdings" panose="05000000000000000000" pitchFamily="2" charset="2"/>
              <a:buChar char="§"/>
            </a:pPr>
            <a:r>
              <a:rPr lang="ru-RU" sz="2400" dirty="0"/>
              <a:t>в отдельных реализациях, для локальных версий моделей ЧПП, применяются упрощенные версии спектральных микрофизических схем</a:t>
            </a:r>
          </a:p>
          <a:p>
            <a:pPr marL="800100" lvl="1" indent="-342900">
              <a:buFont typeface="Wingdings" panose="05000000000000000000" pitchFamily="2" charset="2"/>
              <a:buChar char="§"/>
            </a:pPr>
            <a:r>
              <a:rPr lang="ru-RU" sz="2400" dirty="0"/>
              <a:t>в микрофизических схемах учитывается аэрозоль, в т.ч. прогностический</a:t>
            </a:r>
          </a:p>
          <a:p>
            <a:pPr lvl="1"/>
            <a:endParaRPr lang="ru-RU" sz="2400" dirty="0"/>
          </a:p>
          <a:p>
            <a:pPr marL="342900" indent="-342900">
              <a:buFont typeface="Wingdings" panose="05000000000000000000" pitchFamily="2" charset="2"/>
              <a:buChar char="q"/>
            </a:pPr>
            <a:r>
              <a:rPr lang="ru-RU" sz="2400" dirty="0"/>
              <a:t>Совершенствование микрофизических схем ведет к повышению качества прогнозирования не только осадков, но и оптических свойств облачности, что отражается на прогнозе радиационных характеристик </a:t>
            </a:r>
          </a:p>
          <a:p>
            <a:endParaRPr lang="ru-RU" sz="2400" dirty="0"/>
          </a:p>
        </p:txBody>
      </p:sp>
      <p:sp>
        <p:nvSpPr>
          <p:cNvPr id="2" name="Номер слайда 1">
            <a:extLst>
              <a:ext uri="{FF2B5EF4-FFF2-40B4-BE49-F238E27FC236}">
                <a16:creationId xmlns:a16="http://schemas.microsoft.com/office/drawing/2014/main" id="{1A5EE87C-A60D-FA23-0E32-3E9192289517}"/>
              </a:ext>
            </a:extLst>
          </p:cNvPr>
          <p:cNvSpPr>
            <a:spLocks noGrp="1"/>
          </p:cNvSpPr>
          <p:nvPr>
            <p:ph type="sldNum" sz="quarter" idx="12"/>
          </p:nvPr>
        </p:nvSpPr>
        <p:spPr/>
        <p:txBody>
          <a:bodyPr/>
          <a:lstStyle/>
          <a:p>
            <a:fld id="{63FD4D05-77BA-4CC3-80CC-49ECE376452C}" type="slidenum">
              <a:rPr lang="ru-RU" smtClean="0"/>
              <a:t>37</a:t>
            </a:fld>
            <a:endParaRPr lang="ru-RU" dirty="0"/>
          </a:p>
        </p:txBody>
      </p:sp>
    </p:spTree>
    <p:extLst>
      <p:ext uri="{BB962C8B-B14F-4D97-AF65-F5344CB8AC3E}">
        <p14:creationId xmlns:p14="http://schemas.microsoft.com/office/powerpoint/2010/main" val="4123917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80938"/>
            <a:ext cx="12192000" cy="461665"/>
          </a:xfrm>
          <a:prstGeom prst="rect">
            <a:avLst/>
          </a:prstGeom>
          <a:noFill/>
        </p:spPr>
        <p:txBody>
          <a:bodyPr wrap="square" rtlCol="0">
            <a:spAutoFit/>
          </a:bodyPr>
          <a:lstStyle/>
          <a:p>
            <a:pPr algn="ctr"/>
            <a:r>
              <a:rPr lang="ru-RU" sz="2400" dirty="0"/>
              <a:t>Два подхода к представлению микрофизики облачности</a:t>
            </a:r>
          </a:p>
        </p:txBody>
      </p:sp>
      <p:sp>
        <p:nvSpPr>
          <p:cNvPr id="3" name="TextBox 2"/>
          <p:cNvSpPr txBox="1"/>
          <p:nvPr/>
        </p:nvSpPr>
        <p:spPr>
          <a:xfrm>
            <a:off x="7179276" y="533991"/>
            <a:ext cx="4695568" cy="461665"/>
          </a:xfrm>
          <a:prstGeom prst="rect">
            <a:avLst/>
          </a:prstGeom>
          <a:noFill/>
        </p:spPr>
        <p:txBody>
          <a:bodyPr wrap="square" rtlCol="0">
            <a:spAutoFit/>
          </a:bodyPr>
          <a:lstStyle/>
          <a:p>
            <a:r>
              <a:rPr lang="ru-RU" sz="2400" u="sng" dirty="0">
                <a:solidFill>
                  <a:srgbClr val="002060"/>
                </a:solidFill>
                <a:cs typeface="Arial" panose="020B0604020202020204" pitchFamily="34" charset="0"/>
              </a:rPr>
              <a:t>Спектральные модели (</a:t>
            </a:r>
            <a:r>
              <a:rPr lang="en-US" sz="2400" b="1" u="sng" dirty="0">
                <a:solidFill>
                  <a:srgbClr val="002060"/>
                </a:solidFill>
                <a:cs typeface="Arial" panose="020B0604020202020204" pitchFamily="34" charset="0"/>
              </a:rPr>
              <a:t>bin</a:t>
            </a:r>
            <a:r>
              <a:rPr lang="ru-RU" sz="2400" u="sng" dirty="0">
                <a:solidFill>
                  <a:srgbClr val="002060"/>
                </a:solidFill>
                <a:cs typeface="Arial" panose="020B0604020202020204" pitchFamily="34" charset="0"/>
              </a:rPr>
              <a:t>-схемы) </a:t>
            </a:r>
          </a:p>
        </p:txBody>
      </p:sp>
      <p:sp>
        <p:nvSpPr>
          <p:cNvPr id="8" name="TextBox 7"/>
          <p:cNvSpPr txBox="1"/>
          <p:nvPr/>
        </p:nvSpPr>
        <p:spPr>
          <a:xfrm>
            <a:off x="393357" y="551646"/>
            <a:ext cx="4860324" cy="461665"/>
          </a:xfrm>
          <a:prstGeom prst="rect">
            <a:avLst/>
          </a:prstGeom>
          <a:noFill/>
        </p:spPr>
        <p:txBody>
          <a:bodyPr wrap="square" rtlCol="0">
            <a:spAutoFit/>
          </a:bodyPr>
          <a:lstStyle/>
          <a:p>
            <a:r>
              <a:rPr lang="ru-RU" sz="2400" u="sng" dirty="0">
                <a:solidFill>
                  <a:srgbClr val="002060"/>
                </a:solidFill>
                <a:cs typeface="Arial" panose="020B0604020202020204" pitchFamily="34" charset="0"/>
              </a:rPr>
              <a:t>Интегральные модели (</a:t>
            </a:r>
            <a:r>
              <a:rPr lang="en-US" sz="2400" b="1" u="sng" dirty="0">
                <a:solidFill>
                  <a:srgbClr val="002060"/>
                </a:solidFill>
                <a:cs typeface="Arial" panose="020B0604020202020204" pitchFamily="34" charset="0"/>
              </a:rPr>
              <a:t>bulk</a:t>
            </a:r>
            <a:r>
              <a:rPr lang="ru-RU" sz="2400" u="sng" dirty="0">
                <a:solidFill>
                  <a:srgbClr val="002060"/>
                </a:solidFill>
                <a:cs typeface="Arial" panose="020B0604020202020204" pitchFamily="34" charset="0"/>
              </a:rPr>
              <a:t>-схемы) </a:t>
            </a:r>
          </a:p>
        </p:txBody>
      </p:sp>
      <mc:AlternateContent xmlns:mc="http://schemas.openxmlformats.org/markup-compatibility/2006" xmlns:a14="http://schemas.microsoft.com/office/drawing/2010/main">
        <mc:Choice Requires="a14">
          <p:sp>
            <p:nvSpPr>
              <p:cNvPr id="6" name="TextBox 5"/>
              <p:cNvSpPr txBox="1"/>
              <p:nvPr/>
            </p:nvSpPr>
            <p:spPr>
              <a:xfrm>
                <a:off x="6096000" y="1292941"/>
                <a:ext cx="5909187" cy="108606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ru-RU" sz="2400" i="1">
                              <a:latin typeface="Cambria Math" panose="02040503050406030204" pitchFamily="18" charset="0"/>
                            </a:rPr>
                          </m:ctrlPr>
                        </m:fPr>
                        <m:num>
                          <m:r>
                            <a:rPr lang="ru-RU"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𝑓</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𝑥</m:t>
                              </m:r>
                            </m:e>
                          </m:d>
                        </m:num>
                        <m:den>
                          <m:r>
                            <a:rPr lang="ru-RU"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𝑡</m:t>
                          </m:r>
                        </m:den>
                      </m:f>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rPr>
                        <m:t>𝛻</m:t>
                      </m:r>
                      <m:d>
                        <m:dPr>
                          <m:begChr m:val="["/>
                          <m:endChr m:val="]"/>
                          <m:ctrlPr>
                            <a:rPr lang="en-US" sz="2400" i="1">
                              <a:latin typeface="Cambria Math" panose="02040503050406030204" pitchFamily="18" charset="0"/>
                              <a:ea typeface="Cambria Math" panose="02040503050406030204" pitchFamily="18" charset="0"/>
                            </a:rPr>
                          </m:ctrlPr>
                        </m:dPr>
                        <m:e>
                          <m:r>
                            <a:rPr lang="en-US" sz="2400" b="1">
                              <a:latin typeface="Cambria Math" panose="02040503050406030204" pitchFamily="18" charset="0"/>
                              <a:ea typeface="Cambria Math" panose="02040503050406030204" pitchFamily="18" charset="0"/>
                            </a:rPr>
                            <m:t>𝐯</m:t>
                          </m:r>
                          <m:r>
                            <a:rPr lang="en-US" sz="2400" i="1">
                              <a:latin typeface="Cambria Math" panose="02040503050406030204" pitchFamily="18" charset="0"/>
                              <a:ea typeface="Cambria Math" panose="02040503050406030204" pitchFamily="18" charset="0"/>
                            </a:rPr>
                            <m:t>𝑓</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𝑥</m:t>
                              </m:r>
                            </m:e>
                          </m:d>
                        </m:e>
                      </m:d>
                      <m:r>
                        <m:rPr>
                          <m:nor/>
                        </m:rPr>
                        <a:rPr lang="en-US" sz="2400" dirty="0"/>
                        <m:t>+</m:t>
                      </m:r>
                      <m:f>
                        <m:fPr>
                          <m:ctrlPr>
                            <a:rPr lang="en-US" sz="2400" i="1" dirty="0">
                              <a:latin typeface="Cambria Math" panose="02040503050406030204" pitchFamily="18" charset="0"/>
                            </a:rPr>
                          </m:ctrlPr>
                        </m:fPr>
                        <m:num>
                          <m:r>
                            <a:rPr lang="en-US" sz="2400" i="1" dirty="0">
                              <a:latin typeface="Cambria Math" panose="02040503050406030204" pitchFamily="18" charset="0"/>
                              <a:ea typeface="Cambria Math" panose="02040503050406030204" pitchFamily="18" charset="0"/>
                            </a:rPr>
                            <m:t>𝜕</m:t>
                          </m:r>
                        </m:num>
                        <m:den>
                          <m:r>
                            <a:rPr lang="en-US" sz="2400" i="1" dirty="0">
                              <a:latin typeface="Cambria Math" panose="02040503050406030204" pitchFamily="18" charset="0"/>
                              <a:ea typeface="Cambria Math" panose="02040503050406030204" pitchFamily="18" charset="0"/>
                            </a:rPr>
                            <m:t>𝜕</m:t>
                          </m:r>
                          <m:r>
                            <a:rPr lang="en-US" sz="2400" i="1" dirty="0">
                              <a:latin typeface="Cambria Math" panose="02040503050406030204" pitchFamily="18" charset="0"/>
                              <a:ea typeface="Cambria Math" panose="02040503050406030204" pitchFamily="18" charset="0"/>
                            </a:rPr>
                            <m:t>𝑧</m:t>
                          </m:r>
                        </m:den>
                      </m:f>
                      <m:d>
                        <m:dPr>
                          <m:begChr m:val="["/>
                          <m:endChr m:val="]"/>
                          <m:ctrlPr>
                            <a:rPr lang="en-US" sz="2400" i="1" dirty="0">
                              <a:latin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𝑣</m:t>
                              </m:r>
                            </m:e>
                            <m:sub>
                              <m:r>
                                <a:rPr lang="en-US" sz="2400" i="1" dirty="0">
                                  <a:latin typeface="Cambria Math" panose="02040503050406030204" pitchFamily="18" charset="0"/>
                                </a:rPr>
                                <m:t>𝑇</m:t>
                              </m:r>
                            </m:sub>
                          </m:sSub>
                          <m:d>
                            <m:dPr>
                              <m:ctrlPr>
                                <a:rPr lang="en-US" sz="2400" i="1" dirty="0">
                                  <a:latin typeface="Cambria Math" panose="02040503050406030204" pitchFamily="18" charset="0"/>
                                </a:rPr>
                              </m:ctrlPr>
                            </m:dPr>
                            <m:e>
                              <m:r>
                                <a:rPr lang="en-US" sz="2400" i="1" dirty="0">
                                  <a:latin typeface="Cambria Math" panose="02040503050406030204" pitchFamily="18" charset="0"/>
                                </a:rPr>
                                <m:t>𝑥</m:t>
                              </m:r>
                            </m:e>
                          </m:d>
                          <m:r>
                            <a:rPr lang="en-US" sz="2400" i="1">
                              <a:latin typeface="Cambria Math" panose="02040503050406030204" pitchFamily="18" charset="0"/>
                              <a:ea typeface="Cambria Math" panose="02040503050406030204" pitchFamily="18" charset="0"/>
                            </a:rPr>
                            <m:t>𝑓</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𝑥</m:t>
                              </m:r>
                            </m:e>
                          </m:d>
                        </m:e>
                      </m:d>
                      <m:r>
                        <a:rPr lang="en-US" sz="2400" i="1" dirty="0">
                          <a:latin typeface="Cambria Math" panose="02040503050406030204" pitchFamily="18" charset="0"/>
                        </a:rPr>
                        <m:t>=</m:t>
                      </m:r>
                      <m:r>
                        <a:rPr lang="en-US" sz="2400" i="1" dirty="0" smtClean="0">
                          <a:latin typeface="Cambria Math" panose="02040503050406030204" pitchFamily="18" charset="0"/>
                          <a:ea typeface="Cambria Math" panose="02040503050406030204" pitchFamily="18" charset="0"/>
                        </a:rPr>
                        <m:t>ℱ</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𝑥</m:t>
                          </m:r>
                        </m:e>
                      </m:d>
                    </m:oMath>
                  </m:oMathPara>
                </a14:m>
                <a:endParaRPr lang="ru-RU" sz="2400" dirty="0"/>
              </a:p>
              <a:p>
                <a:endParaRPr lang="ru-RU"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6096000" y="1292941"/>
                <a:ext cx="5909187" cy="1086067"/>
              </a:xfrm>
              <a:prstGeom prst="rect">
                <a:avLst/>
              </a:prstGeom>
              <a:blipFill>
                <a:blip r:embed="rId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14584" y="4365902"/>
                <a:ext cx="5909187" cy="108606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ru-RU" sz="2400" i="1" smtClean="0">
                              <a:latin typeface="Cambria Math" panose="02040503050406030204" pitchFamily="18" charset="0"/>
                            </a:rPr>
                          </m:ctrlPr>
                        </m:fPr>
                        <m:num>
                          <m:r>
                            <a:rPr lang="ru-RU"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𝑁</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𝑥</m:t>
                              </m:r>
                            </m:e>
                          </m:d>
                        </m:num>
                        <m:den>
                          <m:r>
                            <a:rPr lang="ru-RU"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𝑡</m:t>
                          </m:r>
                        </m:den>
                      </m:f>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rPr>
                        <m:t>𝛻</m:t>
                      </m:r>
                      <m:d>
                        <m:dPr>
                          <m:begChr m:val="["/>
                          <m:endChr m:val="]"/>
                          <m:ctrlPr>
                            <a:rPr lang="en-US" sz="2400" i="1">
                              <a:latin typeface="Cambria Math" panose="02040503050406030204" pitchFamily="18" charset="0"/>
                              <a:ea typeface="Cambria Math" panose="02040503050406030204" pitchFamily="18" charset="0"/>
                            </a:rPr>
                          </m:ctrlPr>
                        </m:dPr>
                        <m:e>
                          <m:r>
                            <a:rPr lang="en-US" sz="2400" b="1">
                              <a:latin typeface="Cambria Math" panose="02040503050406030204" pitchFamily="18" charset="0"/>
                              <a:ea typeface="Cambria Math" panose="02040503050406030204" pitchFamily="18" charset="0"/>
                            </a:rPr>
                            <m:t>𝐯</m:t>
                          </m:r>
                          <m:r>
                            <a:rPr lang="en-US" sz="2400" b="0" i="1" smtClean="0">
                              <a:latin typeface="Cambria Math" panose="02040503050406030204" pitchFamily="18" charset="0"/>
                              <a:ea typeface="Cambria Math" panose="02040503050406030204" pitchFamily="18" charset="0"/>
                            </a:rPr>
                            <m:t>𝑁</m:t>
                          </m:r>
                        </m:e>
                      </m:d>
                      <m:r>
                        <m:rPr>
                          <m:nor/>
                        </m:rPr>
                        <a:rPr lang="en-US" sz="2400" dirty="0"/>
                        <m:t>+</m:t>
                      </m:r>
                      <m:f>
                        <m:fPr>
                          <m:ctrlPr>
                            <a:rPr lang="en-US" sz="2400" i="1" dirty="0">
                              <a:latin typeface="Cambria Math" panose="02040503050406030204" pitchFamily="18" charset="0"/>
                            </a:rPr>
                          </m:ctrlPr>
                        </m:fPr>
                        <m:num>
                          <m:r>
                            <a:rPr lang="en-US" sz="2400" i="1" dirty="0">
                              <a:latin typeface="Cambria Math" panose="02040503050406030204" pitchFamily="18" charset="0"/>
                              <a:ea typeface="Cambria Math" panose="02040503050406030204" pitchFamily="18" charset="0"/>
                            </a:rPr>
                            <m:t>𝜕</m:t>
                          </m:r>
                        </m:num>
                        <m:den>
                          <m:r>
                            <a:rPr lang="en-US" sz="2400" i="1" dirty="0">
                              <a:latin typeface="Cambria Math" panose="02040503050406030204" pitchFamily="18" charset="0"/>
                              <a:ea typeface="Cambria Math" panose="02040503050406030204" pitchFamily="18" charset="0"/>
                            </a:rPr>
                            <m:t>𝜕</m:t>
                          </m:r>
                          <m:r>
                            <a:rPr lang="en-US" sz="2400" i="1" dirty="0">
                              <a:latin typeface="Cambria Math" panose="02040503050406030204" pitchFamily="18" charset="0"/>
                              <a:ea typeface="Cambria Math" panose="02040503050406030204" pitchFamily="18" charset="0"/>
                            </a:rPr>
                            <m:t>𝑧</m:t>
                          </m:r>
                        </m:den>
                      </m:f>
                      <m:d>
                        <m:dPr>
                          <m:begChr m:val="["/>
                          <m:endChr m:val="]"/>
                          <m:ctrlPr>
                            <a:rPr lang="en-US" sz="2400" i="1" dirty="0">
                              <a:latin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𝑣</m:t>
                              </m:r>
                            </m:e>
                            <m:sub>
                              <m:r>
                                <a:rPr lang="en-US" sz="2400" b="0" i="1" dirty="0" smtClean="0">
                                  <a:latin typeface="Cambria Math" panose="02040503050406030204" pitchFamily="18" charset="0"/>
                                </a:rPr>
                                <m:t>𝑁</m:t>
                              </m:r>
                            </m:sub>
                          </m:sSub>
                          <m:d>
                            <m:dPr>
                              <m:ctrlPr>
                                <a:rPr lang="en-US" sz="2400" i="1" dirty="0">
                                  <a:latin typeface="Cambria Math" panose="02040503050406030204" pitchFamily="18" charset="0"/>
                                </a:rPr>
                              </m:ctrlPr>
                            </m:dPr>
                            <m:e>
                              <m:acc>
                                <m:accPr>
                                  <m:chr m:val="̅"/>
                                  <m:ctrlPr>
                                    <a:rPr lang="en-US" sz="2400" i="1" dirty="0" smtClean="0">
                                      <a:latin typeface="Cambria Math" panose="02040503050406030204" pitchFamily="18" charset="0"/>
                                    </a:rPr>
                                  </m:ctrlPr>
                                </m:accPr>
                                <m:e>
                                  <m:r>
                                    <a:rPr lang="en-US" sz="2400" b="0" i="1" dirty="0" smtClean="0">
                                      <a:latin typeface="Cambria Math" panose="02040503050406030204" pitchFamily="18" charset="0"/>
                                    </a:rPr>
                                    <m:t>𝑥</m:t>
                                  </m:r>
                                </m:e>
                              </m:acc>
                            </m:e>
                          </m:d>
                          <m:r>
                            <a:rPr lang="en-US" sz="2400" b="0" i="1" dirty="0" smtClean="0">
                              <a:latin typeface="Cambria Math" panose="02040503050406030204" pitchFamily="18" charset="0"/>
                            </a:rPr>
                            <m:t>𝑁</m:t>
                          </m:r>
                        </m:e>
                      </m:d>
                      <m:r>
                        <a:rPr lang="en-US" sz="2400" i="1" dirty="0">
                          <a:latin typeface="Cambria Math" panose="02040503050406030204" pitchFamily="18" charset="0"/>
                        </a:rPr>
                        <m:t>=</m:t>
                      </m:r>
                      <m:r>
                        <a:rPr lang="en-US" sz="2400" b="0" i="1" dirty="0" smtClean="0">
                          <a:latin typeface="Cambria Math" panose="02040503050406030204" pitchFamily="18" charset="0"/>
                        </a:rPr>
                        <m:t>𝑁</m:t>
                      </m:r>
                      <m:r>
                        <a:rPr lang="en-US" sz="2400" b="0" i="1" dirty="0" smtClean="0">
                          <a:latin typeface="Cambria Math" panose="02040503050406030204" pitchFamily="18" charset="0"/>
                          <a:ea typeface="Cambria Math" panose="02040503050406030204" pitchFamily="18" charset="0"/>
                        </a:rPr>
                        <m:t>𝒢</m:t>
                      </m:r>
                      <m:d>
                        <m:dPr>
                          <m:ctrlPr>
                            <a:rPr lang="en-US" sz="2400" i="1">
                              <a:latin typeface="Cambria Math" panose="02040503050406030204" pitchFamily="18" charset="0"/>
                              <a:ea typeface="Cambria Math" panose="02040503050406030204" pitchFamily="18" charset="0"/>
                            </a:rPr>
                          </m:ctrlPr>
                        </m:dPr>
                        <m:e>
                          <m:acc>
                            <m:accPr>
                              <m:chr m:val="̅"/>
                              <m:ctrlPr>
                                <a:rPr lang="en-US" sz="2400" i="1" smtClean="0">
                                  <a:latin typeface="Cambria Math" panose="02040503050406030204" pitchFamily="18"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𝑥</m:t>
                              </m:r>
                            </m:e>
                          </m:acc>
                        </m:e>
                      </m:d>
                    </m:oMath>
                  </m:oMathPara>
                </a14:m>
                <a:endParaRPr lang="ru-RU" sz="2400" dirty="0"/>
              </a:p>
              <a:p>
                <a:endParaRPr lang="ru-RU" sz="2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614584" y="4365902"/>
                <a:ext cx="5909187" cy="1086067"/>
              </a:xfrm>
              <a:prstGeom prst="rect">
                <a:avLst/>
              </a:prstGeom>
              <a:blipFill>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14583" y="5359738"/>
                <a:ext cx="5909187" cy="108606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ru-RU" sz="2400" i="1" smtClean="0">
                              <a:latin typeface="Cambria Math" panose="02040503050406030204" pitchFamily="18" charset="0"/>
                            </a:rPr>
                          </m:ctrlPr>
                        </m:fPr>
                        <m:num>
                          <m:r>
                            <a:rPr lang="ru-RU"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𝐿</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𝑥</m:t>
                              </m:r>
                            </m:e>
                          </m:d>
                        </m:num>
                        <m:den>
                          <m:r>
                            <a:rPr lang="ru-RU"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𝑡</m:t>
                          </m:r>
                        </m:den>
                      </m:f>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rPr>
                        <m:t>𝛻</m:t>
                      </m:r>
                      <m:d>
                        <m:dPr>
                          <m:begChr m:val="["/>
                          <m:endChr m:val="]"/>
                          <m:ctrlPr>
                            <a:rPr lang="en-US" sz="2400" i="1">
                              <a:latin typeface="Cambria Math" panose="02040503050406030204" pitchFamily="18" charset="0"/>
                              <a:ea typeface="Cambria Math" panose="02040503050406030204" pitchFamily="18" charset="0"/>
                            </a:rPr>
                          </m:ctrlPr>
                        </m:dPr>
                        <m:e>
                          <m:r>
                            <a:rPr lang="en-US" sz="2400" b="1">
                              <a:latin typeface="Cambria Math" panose="02040503050406030204" pitchFamily="18" charset="0"/>
                              <a:ea typeface="Cambria Math" panose="02040503050406030204" pitchFamily="18" charset="0"/>
                            </a:rPr>
                            <m:t>𝐯</m:t>
                          </m:r>
                          <m:r>
                            <a:rPr lang="en-US" sz="2400" b="0" i="1" smtClean="0">
                              <a:latin typeface="Cambria Math" panose="02040503050406030204" pitchFamily="18" charset="0"/>
                              <a:ea typeface="Cambria Math" panose="02040503050406030204" pitchFamily="18" charset="0"/>
                            </a:rPr>
                            <m:t>𝐿</m:t>
                          </m:r>
                        </m:e>
                      </m:d>
                      <m:r>
                        <m:rPr>
                          <m:nor/>
                        </m:rPr>
                        <a:rPr lang="en-US" sz="2400" dirty="0"/>
                        <m:t>+</m:t>
                      </m:r>
                      <m:f>
                        <m:fPr>
                          <m:ctrlPr>
                            <a:rPr lang="en-US" sz="2400" i="1" dirty="0">
                              <a:latin typeface="Cambria Math" panose="02040503050406030204" pitchFamily="18" charset="0"/>
                            </a:rPr>
                          </m:ctrlPr>
                        </m:fPr>
                        <m:num>
                          <m:r>
                            <a:rPr lang="en-US" sz="2400" i="1" dirty="0">
                              <a:latin typeface="Cambria Math" panose="02040503050406030204" pitchFamily="18" charset="0"/>
                              <a:ea typeface="Cambria Math" panose="02040503050406030204" pitchFamily="18" charset="0"/>
                            </a:rPr>
                            <m:t>𝜕</m:t>
                          </m:r>
                        </m:num>
                        <m:den>
                          <m:r>
                            <a:rPr lang="en-US" sz="2400" i="1" dirty="0">
                              <a:latin typeface="Cambria Math" panose="02040503050406030204" pitchFamily="18" charset="0"/>
                              <a:ea typeface="Cambria Math" panose="02040503050406030204" pitchFamily="18" charset="0"/>
                            </a:rPr>
                            <m:t>𝜕</m:t>
                          </m:r>
                          <m:r>
                            <a:rPr lang="en-US" sz="2400" i="1" dirty="0">
                              <a:latin typeface="Cambria Math" panose="02040503050406030204" pitchFamily="18" charset="0"/>
                              <a:ea typeface="Cambria Math" panose="02040503050406030204" pitchFamily="18" charset="0"/>
                            </a:rPr>
                            <m:t>𝑧</m:t>
                          </m:r>
                        </m:den>
                      </m:f>
                      <m:d>
                        <m:dPr>
                          <m:begChr m:val="["/>
                          <m:endChr m:val="]"/>
                          <m:ctrlPr>
                            <a:rPr lang="en-US" sz="2400" i="1" dirty="0">
                              <a:latin typeface="Cambria Math" panose="02040503050406030204" pitchFamily="18" charset="0"/>
                            </a:rPr>
                          </m:ctrlPr>
                        </m:dPr>
                        <m:e>
                          <m:sSub>
                            <m:sSubPr>
                              <m:ctrlPr>
                                <a:rPr lang="en-US" sz="2400" i="1" dirty="0">
                                  <a:latin typeface="Cambria Math" panose="02040503050406030204" pitchFamily="18" charset="0"/>
                                </a:rPr>
                              </m:ctrlPr>
                            </m:sSubPr>
                            <m:e>
                              <m:r>
                                <a:rPr lang="en-US" sz="2400" i="1" dirty="0">
                                  <a:latin typeface="Cambria Math" panose="02040503050406030204" pitchFamily="18" charset="0"/>
                                </a:rPr>
                                <m:t>𝑣</m:t>
                              </m:r>
                            </m:e>
                            <m:sub>
                              <m:r>
                                <a:rPr lang="en-US" sz="2400" b="0" i="1" dirty="0" smtClean="0">
                                  <a:latin typeface="Cambria Math" panose="02040503050406030204" pitchFamily="18" charset="0"/>
                                </a:rPr>
                                <m:t>𝐿</m:t>
                              </m:r>
                            </m:sub>
                          </m:sSub>
                          <m:d>
                            <m:dPr>
                              <m:ctrlPr>
                                <a:rPr lang="en-US" sz="2400" i="1" dirty="0">
                                  <a:latin typeface="Cambria Math" panose="02040503050406030204" pitchFamily="18" charset="0"/>
                                </a:rPr>
                              </m:ctrlPr>
                            </m:dPr>
                            <m:e>
                              <m:acc>
                                <m:accPr>
                                  <m:chr m:val="̅"/>
                                  <m:ctrlPr>
                                    <a:rPr lang="en-US" sz="2400" i="1" dirty="0" smtClean="0">
                                      <a:latin typeface="Cambria Math" panose="02040503050406030204" pitchFamily="18" charset="0"/>
                                    </a:rPr>
                                  </m:ctrlPr>
                                </m:accPr>
                                <m:e>
                                  <m:r>
                                    <a:rPr lang="en-US" sz="2400" b="0" i="1" dirty="0" smtClean="0">
                                      <a:latin typeface="Cambria Math" panose="02040503050406030204" pitchFamily="18" charset="0"/>
                                    </a:rPr>
                                    <m:t>𝑥</m:t>
                                  </m:r>
                                </m:e>
                              </m:acc>
                            </m:e>
                          </m:d>
                          <m:r>
                            <a:rPr lang="en-US" sz="2400" b="0" i="1" dirty="0" smtClean="0">
                              <a:latin typeface="Cambria Math" panose="02040503050406030204" pitchFamily="18" charset="0"/>
                            </a:rPr>
                            <m:t>𝐿</m:t>
                          </m:r>
                        </m:e>
                      </m:d>
                      <m:r>
                        <a:rPr lang="en-US" sz="2400" i="1" dirty="0">
                          <a:latin typeface="Cambria Math" panose="02040503050406030204" pitchFamily="18" charset="0"/>
                        </a:rPr>
                        <m:t>=</m:t>
                      </m:r>
                      <m:r>
                        <a:rPr lang="en-US" sz="2400" b="0" i="1" dirty="0" smtClean="0">
                          <a:latin typeface="Cambria Math" panose="02040503050406030204" pitchFamily="18" charset="0"/>
                        </a:rPr>
                        <m:t>𝑁</m:t>
                      </m:r>
                      <m:r>
                        <a:rPr lang="en-US" sz="2400" b="0" i="1" dirty="0" smtClean="0">
                          <a:latin typeface="Cambria Math" panose="02040503050406030204" pitchFamily="18" charset="0"/>
                          <a:ea typeface="Cambria Math" panose="02040503050406030204" pitchFamily="18" charset="0"/>
                        </a:rPr>
                        <m:t>ℋ</m:t>
                      </m:r>
                      <m:d>
                        <m:dPr>
                          <m:ctrlPr>
                            <a:rPr lang="en-US" sz="2400" i="1">
                              <a:latin typeface="Cambria Math" panose="02040503050406030204" pitchFamily="18" charset="0"/>
                              <a:ea typeface="Cambria Math" panose="02040503050406030204" pitchFamily="18" charset="0"/>
                            </a:rPr>
                          </m:ctrlPr>
                        </m:dPr>
                        <m:e>
                          <m:acc>
                            <m:accPr>
                              <m:chr m:val="̅"/>
                              <m:ctrlPr>
                                <a:rPr lang="en-US" sz="2400" i="1" smtClean="0">
                                  <a:latin typeface="Cambria Math" panose="02040503050406030204" pitchFamily="18"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𝑥</m:t>
                              </m:r>
                            </m:e>
                          </m:acc>
                        </m:e>
                      </m:d>
                    </m:oMath>
                  </m:oMathPara>
                </a14:m>
                <a:endParaRPr lang="ru-RU" sz="2400" dirty="0"/>
              </a:p>
              <a:p>
                <a:endParaRPr lang="ru-RU" sz="2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614583" y="5359738"/>
                <a:ext cx="5909187" cy="1086067"/>
              </a:xfrm>
              <a:prstGeom prst="rect">
                <a:avLst/>
              </a:prstGeom>
              <a:blipFill>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0" y="1339429"/>
                <a:ext cx="5909187" cy="108606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ru-RU" sz="2400" i="1" smtClean="0">
                              <a:latin typeface="Cambria Math" panose="02040503050406030204" pitchFamily="18" charset="0"/>
                            </a:rPr>
                          </m:ctrlPr>
                        </m:fPr>
                        <m:num>
                          <m:r>
                            <a:rPr lang="ru-RU"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𝐿</m:t>
                          </m:r>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𝑥</m:t>
                              </m:r>
                            </m:e>
                          </m:d>
                        </m:num>
                        <m:den>
                          <m:r>
                            <a:rPr lang="ru-RU"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𝑡</m:t>
                          </m:r>
                        </m:den>
                      </m:f>
                      <m:r>
                        <a:rPr lang="en-US" sz="2400" i="1">
                          <a:latin typeface="Cambria Math" panose="02040503050406030204" pitchFamily="18" charset="0"/>
                        </a:rPr>
                        <m:t>+</m:t>
                      </m:r>
                      <m:r>
                        <a:rPr lang="en-US" sz="2400" i="1">
                          <a:latin typeface="Cambria Math" panose="02040503050406030204" pitchFamily="18" charset="0"/>
                          <a:ea typeface="Cambria Math" panose="02040503050406030204" pitchFamily="18" charset="0"/>
                        </a:rPr>
                        <m:t>𝛻</m:t>
                      </m:r>
                      <m:d>
                        <m:dPr>
                          <m:begChr m:val="["/>
                          <m:endChr m:val="]"/>
                          <m:ctrlPr>
                            <a:rPr lang="en-US" sz="2400" i="1">
                              <a:latin typeface="Cambria Math" panose="02040503050406030204" pitchFamily="18" charset="0"/>
                              <a:ea typeface="Cambria Math" panose="02040503050406030204" pitchFamily="18" charset="0"/>
                            </a:rPr>
                          </m:ctrlPr>
                        </m:dPr>
                        <m:e>
                          <m:r>
                            <a:rPr lang="en-US" sz="2400" b="1">
                              <a:latin typeface="Cambria Math" panose="02040503050406030204" pitchFamily="18" charset="0"/>
                              <a:ea typeface="Cambria Math" panose="02040503050406030204" pitchFamily="18" charset="0"/>
                            </a:rPr>
                            <m:t>𝐯</m:t>
                          </m:r>
                          <m:r>
                            <a:rPr lang="en-US" sz="2400" b="0" i="1" smtClean="0">
                              <a:latin typeface="Cambria Math" panose="02040503050406030204" pitchFamily="18" charset="0"/>
                              <a:ea typeface="Cambria Math" panose="02040503050406030204" pitchFamily="18" charset="0"/>
                            </a:rPr>
                            <m:t>𝐿</m:t>
                          </m:r>
                        </m:e>
                      </m:d>
                      <m:r>
                        <m:rPr>
                          <m:nor/>
                        </m:rPr>
                        <a:rPr lang="en-US" sz="2400" dirty="0"/>
                        <m:t>+</m:t>
                      </m:r>
                      <m:f>
                        <m:fPr>
                          <m:ctrlPr>
                            <a:rPr lang="en-US" sz="2400" i="1" dirty="0">
                              <a:latin typeface="Cambria Math" panose="02040503050406030204" pitchFamily="18" charset="0"/>
                            </a:rPr>
                          </m:ctrlPr>
                        </m:fPr>
                        <m:num>
                          <m:r>
                            <a:rPr lang="en-US" sz="2400" i="1" dirty="0">
                              <a:latin typeface="Cambria Math" panose="02040503050406030204" pitchFamily="18" charset="0"/>
                              <a:ea typeface="Cambria Math" panose="02040503050406030204" pitchFamily="18" charset="0"/>
                            </a:rPr>
                            <m:t>𝜕</m:t>
                          </m:r>
                        </m:num>
                        <m:den>
                          <m:r>
                            <a:rPr lang="en-US" sz="2400" i="1" dirty="0">
                              <a:latin typeface="Cambria Math" panose="02040503050406030204" pitchFamily="18" charset="0"/>
                              <a:ea typeface="Cambria Math" panose="02040503050406030204" pitchFamily="18" charset="0"/>
                            </a:rPr>
                            <m:t>𝜕</m:t>
                          </m:r>
                          <m:r>
                            <a:rPr lang="en-US" sz="2400" i="1" dirty="0">
                              <a:latin typeface="Cambria Math" panose="02040503050406030204" pitchFamily="18" charset="0"/>
                              <a:ea typeface="Cambria Math" panose="02040503050406030204" pitchFamily="18" charset="0"/>
                            </a:rPr>
                            <m:t>𝑧</m:t>
                          </m:r>
                        </m:den>
                      </m:f>
                      <m:d>
                        <m:dPr>
                          <m:begChr m:val="["/>
                          <m:endChr m:val="]"/>
                          <m:ctrlPr>
                            <a:rPr lang="en-US" sz="2400" i="1" dirty="0">
                              <a:latin typeface="Cambria Math" panose="02040503050406030204" pitchFamily="18" charset="0"/>
                            </a:rPr>
                          </m:ctrlPr>
                        </m:dPr>
                        <m:e>
                          <m:sSub>
                            <m:sSubPr>
                              <m:ctrlPr>
                                <a:rPr lang="en-US" sz="2400" i="1" dirty="0">
                                  <a:latin typeface="Cambria Math" panose="02040503050406030204" pitchFamily="18" charset="0"/>
                                </a:rPr>
                              </m:ctrlPr>
                            </m:sSubPr>
                            <m:e>
                              <m:acc>
                                <m:accPr>
                                  <m:chr m:val="̃"/>
                                  <m:ctrlPr>
                                    <a:rPr lang="en-US" sz="2400" i="1" dirty="0" smtClean="0">
                                      <a:latin typeface="Cambria Math" panose="02040503050406030204" pitchFamily="18" charset="0"/>
                                    </a:rPr>
                                  </m:ctrlPr>
                                </m:accPr>
                                <m:e>
                                  <m:r>
                                    <a:rPr lang="en-US" sz="2400" i="1" dirty="0">
                                      <a:latin typeface="Cambria Math" panose="02040503050406030204" pitchFamily="18" charset="0"/>
                                    </a:rPr>
                                    <m:t>𝑣</m:t>
                                  </m:r>
                                </m:e>
                              </m:acc>
                            </m:e>
                            <m:sub>
                              <m:r>
                                <a:rPr lang="en-US" sz="2400" b="0" i="1" dirty="0" smtClean="0">
                                  <a:latin typeface="Cambria Math" panose="02040503050406030204" pitchFamily="18" charset="0"/>
                                </a:rPr>
                                <m:t>𝐿</m:t>
                              </m:r>
                            </m:sub>
                          </m:sSub>
                          <m:d>
                            <m:dPr>
                              <m:ctrlPr>
                                <a:rPr lang="en-US" sz="2400" i="1" dirty="0">
                                  <a:latin typeface="Cambria Math" panose="02040503050406030204" pitchFamily="18" charset="0"/>
                                </a:rPr>
                              </m:ctrlPr>
                            </m:dPr>
                            <m:e>
                              <m:r>
                                <a:rPr lang="en-US" sz="2400" b="0" i="1" dirty="0" smtClean="0">
                                  <a:latin typeface="Cambria Math" panose="02040503050406030204" pitchFamily="18" charset="0"/>
                                </a:rPr>
                                <m:t>𝐿</m:t>
                              </m:r>
                            </m:e>
                          </m:d>
                          <m:r>
                            <a:rPr lang="en-US" sz="2400" b="0" i="1" dirty="0" smtClean="0">
                              <a:latin typeface="Cambria Math" panose="02040503050406030204" pitchFamily="18" charset="0"/>
                            </a:rPr>
                            <m:t>𝐿</m:t>
                          </m:r>
                        </m:e>
                      </m:d>
                      <m:r>
                        <a:rPr lang="en-US" sz="2400" i="1" dirty="0">
                          <a:latin typeface="Cambria Math" panose="02040503050406030204" pitchFamily="18" charset="0"/>
                        </a:rPr>
                        <m:t>=</m:t>
                      </m:r>
                      <m:r>
                        <a:rPr lang="en-US" sz="2400" b="0" i="1" dirty="0" smtClean="0">
                          <a:latin typeface="Cambria Math" panose="02040503050406030204" pitchFamily="18" charset="0"/>
                        </a:rPr>
                        <m:t>𝑆</m:t>
                      </m:r>
                      <m:d>
                        <m:dPr>
                          <m:ctrlPr>
                            <a:rPr lang="en-US" sz="2400" i="1">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𝐿</m:t>
                          </m:r>
                        </m:e>
                      </m:d>
                    </m:oMath>
                  </m:oMathPara>
                </a14:m>
                <a:endParaRPr lang="ru-RU" sz="2400" dirty="0"/>
              </a:p>
              <a:p>
                <a:endParaRPr lang="ru-RU" sz="2400" dirty="0"/>
              </a:p>
            </p:txBody>
          </p:sp>
        </mc:Choice>
        <mc:Fallback xmlns="">
          <p:sp>
            <p:nvSpPr>
              <p:cNvPr id="15" name="TextBox 14"/>
              <p:cNvSpPr txBox="1">
                <a:spLocks noRot="1" noChangeAspect="1" noMove="1" noResize="1" noEditPoints="1" noAdjustHandles="1" noChangeArrowheads="1" noChangeShapeType="1" noTextEdit="1"/>
              </p:cNvSpPr>
              <p:nvPr/>
            </p:nvSpPr>
            <p:spPr>
              <a:xfrm>
                <a:off x="0" y="1339429"/>
                <a:ext cx="5909187" cy="1086067"/>
              </a:xfrm>
              <a:prstGeom prst="rect">
                <a:avLst/>
              </a:prstGeom>
              <a:blipFill>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2403987" y="2705126"/>
                <a:ext cx="5909187" cy="119917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ru-RU" sz="2400" i="1" smtClean="0">
                              <a:latin typeface="Cambria Math" panose="02040503050406030204" pitchFamily="18" charset="0"/>
                            </a:rPr>
                          </m:ctrlPr>
                        </m:fPr>
                        <m:num>
                          <m:r>
                            <a:rPr lang="ru-RU"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𝜓</m:t>
                          </m:r>
                        </m:num>
                        <m:den>
                          <m:r>
                            <a:rPr lang="ru-RU"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𝑡</m:t>
                          </m:r>
                        </m:den>
                      </m:f>
                      <m:r>
                        <a:rPr lang="ru-RU" sz="2400" b="0" i="1" smtClean="0">
                          <a:latin typeface="Cambria Math" panose="02040503050406030204" pitchFamily="18" charset="0"/>
                          <a:ea typeface="Cambria Math" panose="02040503050406030204" pitchFamily="18" charset="0"/>
                        </a:rPr>
                        <m:t>=</m:t>
                      </m:r>
                      <m:f>
                        <m:fPr>
                          <m:ctrlPr>
                            <a:rPr lang="en-US" sz="2400" i="1" dirty="0">
                              <a:latin typeface="Cambria Math" panose="02040503050406030204" pitchFamily="18" charset="0"/>
                            </a:rPr>
                          </m:ctrlPr>
                        </m:fPr>
                        <m:num>
                          <m:r>
                            <a:rPr lang="en-US" sz="2400" i="1" dirty="0">
                              <a:latin typeface="Cambria Math" panose="02040503050406030204" pitchFamily="18" charset="0"/>
                              <a:ea typeface="Cambria Math" panose="02040503050406030204" pitchFamily="18" charset="0"/>
                            </a:rPr>
                            <m:t>𝜕</m:t>
                          </m:r>
                        </m:num>
                        <m:den>
                          <m:r>
                            <a:rPr lang="en-US" sz="2400" i="1" dirty="0">
                              <a:latin typeface="Cambria Math" panose="02040503050406030204" pitchFamily="18" charset="0"/>
                              <a:ea typeface="Cambria Math" panose="02040503050406030204" pitchFamily="18" charset="0"/>
                            </a:rPr>
                            <m:t>𝜕</m:t>
                          </m:r>
                          <m:r>
                            <a:rPr lang="en-US" sz="2400" i="1" dirty="0">
                              <a:latin typeface="Cambria Math" panose="02040503050406030204" pitchFamily="18" charset="0"/>
                              <a:ea typeface="Cambria Math" panose="02040503050406030204" pitchFamily="18" charset="0"/>
                            </a:rPr>
                            <m:t>𝑧</m:t>
                          </m:r>
                        </m:den>
                      </m:f>
                      <m:d>
                        <m:dPr>
                          <m:ctrlPr>
                            <a:rPr lang="en-US" sz="2400" i="1" dirty="0" smtClean="0">
                              <a:latin typeface="Cambria Math" panose="02040503050406030204" pitchFamily="18" charset="0"/>
                              <a:ea typeface="Cambria Math" panose="02040503050406030204" pitchFamily="18" charset="0"/>
                            </a:rPr>
                          </m:ctrlPr>
                        </m:dPr>
                        <m:e>
                          <m:r>
                            <a:rPr lang="en-US" sz="2400" b="0" i="1" dirty="0" smtClean="0">
                              <a:latin typeface="Cambria Math" panose="02040503050406030204" pitchFamily="18" charset="0"/>
                              <a:ea typeface="Cambria Math" panose="02040503050406030204" pitchFamily="18" charset="0"/>
                            </a:rPr>
                            <m:t>𝐾</m:t>
                          </m:r>
                          <m:f>
                            <m:fPr>
                              <m:ctrlPr>
                                <a:rPr lang="en-US" sz="2400" b="0" i="1" dirty="0" smtClean="0">
                                  <a:latin typeface="Cambria Math" panose="02040503050406030204" pitchFamily="18" charset="0"/>
                                  <a:ea typeface="Cambria Math" panose="02040503050406030204" pitchFamily="18" charset="0"/>
                                </a:rPr>
                              </m:ctrlPr>
                            </m:fPr>
                            <m:num>
                              <m:r>
                                <a:rPr lang="ru-RU"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𝜓</m:t>
                              </m:r>
                            </m:num>
                            <m:den>
                              <m:r>
                                <a:rPr lang="en-US" sz="2400" i="1" dirty="0">
                                  <a:latin typeface="Cambria Math" panose="02040503050406030204" pitchFamily="18" charset="0"/>
                                  <a:ea typeface="Cambria Math" panose="02040503050406030204" pitchFamily="18" charset="0"/>
                                </a:rPr>
                                <m:t>𝜕</m:t>
                              </m:r>
                              <m:r>
                                <a:rPr lang="en-US" sz="2400" i="1" dirty="0">
                                  <a:latin typeface="Cambria Math" panose="02040503050406030204" pitchFamily="18" charset="0"/>
                                  <a:ea typeface="Cambria Math" panose="02040503050406030204" pitchFamily="18" charset="0"/>
                                </a:rPr>
                                <m:t>𝑧</m:t>
                              </m:r>
                            </m:den>
                          </m:f>
                        </m:e>
                      </m:d>
                      <m:r>
                        <a:rPr lang="en-US" sz="2400" b="0" i="1" dirty="0"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ea typeface="Cambria Math" panose="02040503050406030204" pitchFamily="18" charset="0"/>
                        </a:rPr>
                        <m:t>𝑉</m:t>
                      </m:r>
                      <m:r>
                        <a:rPr lang="en-US" sz="2400" b="0" i="1" dirty="0" smtClean="0">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𝛻𝜓</m:t>
                      </m:r>
                      <m:r>
                        <a:rPr lang="en-US" sz="2400" b="0" i="1"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𝑆</m:t>
                      </m:r>
                    </m:oMath>
                  </m:oMathPara>
                </a14:m>
                <a:endParaRPr lang="ru-RU" sz="2400" dirty="0"/>
              </a:p>
              <a:p>
                <a:endParaRPr lang="ru-RU" sz="2400" dirty="0"/>
              </a:p>
            </p:txBody>
          </p:sp>
        </mc:Choice>
        <mc:Fallback xmlns="">
          <p:sp>
            <p:nvSpPr>
              <p:cNvPr id="16" name="TextBox 15"/>
              <p:cNvSpPr txBox="1">
                <a:spLocks noRot="1" noChangeAspect="1" noMove="1" noResize="1" noEditPoints="1" noAdjustHandles="1" noChangeArrowheads="1" noChangeShapeType="1" noTextEdit="1"/>
              </p:cNvSpPr>
              <p:nvPr/>
            </p:nvSpPr>
            <p:spPr>
              <a:xfrm>
                <a:off x="2403987" y="2705126"/>
                <a:ext cx="5909187" cy="1199174"/>
              </a:xfrm>
              <a:prstGeom prst="rect">
                <a:avLst/>
              </a:prstGeom>
              <a:blipFill>
                <a:blip r:embed="rId7"/>
                <a:stretch>
                  <a:fillRect/>
                </a:stretch>
              </a:blipFill>
            </p:spPr>
            <p:txBody>
              <a:bodyPr/>
              <a:lstStyle/>
              <a:p>
                <a:r>
                  <a:rPr lang="ru-RU">
                    <a:noFill/>
                  </a:rPr>
                  <a:t> </a:t>
                </a:r>
              </a:p>
            </p:txBody>
          </p:sp>
        </mc:Fallback>
      </mc:AlternateContent>
      <p:sp>
        <p:nvSpPr>
          <p:cNvPr id="4" name="Номер слайда 3">
            <a:extLst>
              <a:ext uri="{FF2B5EF4-FFF2-40B4-BE49-F238E27FC236}">
                <a16:creationId xmlns:a16="http://schemas.microsoft.com/office/drawing/2014/main" id="{32F7DAE3-7E91-397D-BC0B-09B93A73A265}"/>
              </a:ext>
            </a:extLst>
          </p:cNvPr>
          <p:cNvSpPr>
            <a:spLocks noGrp="1"/>
          </p:cNvSpPr>
          <p:nvPr>
            <p:ph type="sldNum" sz="quarter" idx="12"/>
          </p:nvPr>
        </p:nvSpPr>
        <p:spPr/>
        <p:txBody>
          <a:bodyPr/>
          <a:lstStyle/>
          <a:p>
            <a:fld id="{63FD4D05-77BA-4CC3-80CC-49ECE376452C}" type="slidenum">
              <a:rPr lang="ru-RU" smtClean="0"/>
              <a:t>38</a:t>
            </a:fld>
            <a:endParaRPr lang="ru-RU"/>
          </a:p>
        </p:txBody>
      </p:sp>
    </p:spTree>
    <p:extLst>
      <p:ext uri="{BB962C8B-B14F-4D97-AF65-F5344CB8AC3E}">
        <p14:creationId xmlns:p14="http://schemas.microsoft.com/office/powerpoint/2010/main" val="38179642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מלבן 7">
            <a:extLst>
              <a:ext uri="{FF2B5EF4-FFF2-40B4-BE49-F238E27FC236}">
                <a16:creationId xmlns:a16="http://schemas.microsoft.com/office/drawing/2014/main" id="{0065713E-D17A-4B6D-9165-6E2019CD0F4F}"/>
              </a:ext>
            </a:extLst>
          </p:cNvPr>
          <p:cNvSpPr/>
          <p:nvPr/>
        </p:nvSpPr>
        <p:spPr>
          <a:xfrm>
            <a:off x="1524000" y="1"/>
            <a:ext cx="9135454" cy="908719"/>
          </a:xfrm>
          <a:prstGeom prst="rect">
            <a:avLst/>
          </a:prstGeom>
          <a:solidFill>
            <a:schemeClr val="bg2">
              <a:lumMod val="50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4" name="מציין מיקום של מספר שקופית 3"/>
          <p:cNvSpPr>
            <a:spLocks noGrp="1"/>
          </p:cNvSpPr>
          <p:nvPr>
            <p:ph type="sldNum" sz="quarter" idx="12"/>
          </p:nvPr>
        </p:nvSpPr>
        <p:spPr/>
        <p:txBody>
          <a:bodyPr/>
          <a:lstStyle/>
          <a:p>
            <a:fld id="{0E5106EA-ACC3-4718-8424-EDD24B4BD7D7}" type="slidenum">
              <a:rPr lang="he-IL" smtClean="0">
                <a:solidFill>
                  <a:prstClr val="black">
                    <a:tint val="75000"/>
                  </a:prstClr>
                </a:solidFill>
              </a:rPr>
              <a:pPr/>
              <a:t>39</a:t>
            </a:fld>
            <a:endParaRPr lang="he-IL" dirty="0">
              <a:solidFill>
                <a:prstClr val="black">
                  <a:tint val="75000"/>
                </a:prstClr>
              </a:solidFill>
            </a:endParaRPr>
          </a:p>
        </p:txBody>
      </p:sp>
      <p:cxnSp>
        <p:nvCxnSpPr>
          <p:cNvPr id="11" name="מחבר ישר 30">
            <a:extLst>
              <a:ext uri="{FF2B5EF4-FFF2-40B4-BE49-F238E27FC236}">
                <a16:creationId xmlns:a16="http://schemas.microsoft.com/office/drawing/2014/main" id="{2146334A-DD13-4125-B4E1-F42F37CD7CCB}"/>
              </a:ext>
            </a:extLst>
          </p:cNvPr>
          <p:cNvCxnSpPr/>
          <p:nvPr/>
        </p:nvCxnSpPr>
        <p:spPr>
          <a:xfrm>
            <a:off x="1524000" y="908720"/>
            <a:ext cx="9144000" cy="0"/>
          </a:xfrm>
          <a:prstGeom prst="line">
            <a:avLst/>
          </a:prstGeom>
          <a:ln w="38100">
            <a:solidFill>
              <a:srgbClr val="003399"/>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9107F3C8-8398-41BA-BC77-E91A68BDBF8E}"/>
              </a:ext>
            </a:extLst>
          </p:cNvPr>
          <p:cNvSpPr txBox="1">
            <a:spLocks/>
          </p:cNvSpPr>
          <p:nvPr/>
        </p:nvSpPr>
        <p:spPr>
          <a:xfrm>
            <a:off x="1994179" y="35832"/>
            <a:ext cx="8229600" cy="893899"/>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rtl="0"/>
            <a:r>
              <a:rPr lang="en-US" sz="3200" b="1" dirty="0">
                <a:solidFill>
                  <a:srgbClr val="003399"/>
                </a:solidFill>
                <a:cs typeface="Angsana New" panose="02020603050405020304" pitchFamily="18" charset="-34"/>
              </a:rPr>
              <a:t>Cloud Droplets Number Concentration - CDNC</a:t>
            </a:r>
            <a:endParaRPr lang="he-IL" sz="3200" b="1" dirty="0">
              <a:solidFill>
                <a:srgbClr val="003399"/>
              </a:solidFill>
              <a:cs typeface="Angsana New" panose="02020603050405020304" pitchFamily="18" charset="-34"/>
            </a:endParaRPr>
          </a:p>
        </p:txBody>
      </p:sp>
      <p:pic>
        <p:nvPicPr>
          <p:cNvPr id="13" name="תמונה 8">
            <a:extLst>
              <a:ext uri="{FF2B5EF4-FFF2-40B4-BE49-F238E27FC236}">
                <a16:creationId xmlns:a16="http://schemas.microsoft.com/office/drawing/2014/main" id="{EB334023-0121-4B45-A5F7-A597339BB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9795" y="1160557"/>
            <a:ext cx="4643864" cy="2512375"/>
          </a:xfrm>
          <a:prstGeom prst="rect">
            <a:avLst/>
          </a:prstGeom>
          <a:ln>
            <a:solidFill>
              <a:schemeClr val="tx1"/>
            </a:solidFill>
          </a:ln>
        </p:spPr>
      </p:pic>
      <mc:AlternateContent xmlns:mc="http://schemas.openxmlformats.org/markup-compatibility/2006" xmlns:a14="http://schemas.microsoft.com/office/drawing/2010/main">
        <mc:Choice Requires="a14">
          <p:sp>
            <p:nvSpPr>
              <p:cNvPr id="17" name="Textfeld 4">
                <a:extLst>
                  <a:ext uri="{FF2B5EF4-FFF2-40B4-BE49-F238E27FC236}">
                    <a16:creationId xmlns:a16="http://schemas.microsoft.com/office/drawing/2014/main" id="{3F239EDE-4170-4A7D-B0A6-5412157D908E}"/>
                  </a:ext>
                </a:extLst>
              </p:cNvPr>
              <p:cNvSpPr txBox="1">
                <a:spLocks noChangeArrowheads="1"/>
              </p:cNvSpPr>
              <p:nvPr/>
            </p:nvSpPr>
            <p:spPr bwMode="auto">
              <a:xfrm>
                <a:off x="1079467" y="2758284"/>
                <a:ext cx="9675031" cy="337470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40000"/>
                  </a:spcBef>
                  <a:buClr>
                    <a:schemeClr val="tx2"/>
                  </a:buClr>
                  <a:buSzPct val="95000"/>
                  <a:buFont typeface="Wingdings" pitchFamily="2" charset="2"/>
                  <a:buChar char="è"/>
                  <a:defRPr>
                    <a:solidFill>
                      <a:schemeClr val="tx1"/>
                    </a:solidFill>
                    <a:latin typeface="Arial" pitchFamily="34" charset="0"/>
                  </a:defRPr>
                </a:lvl1pPr>
                <a:lvl2pPr marL="742950" indent="-285750">
                  <a:spcBef>
                    <a:spcPct val="40000"/>
                  </a:spcBef>
                  <a:buClr>
                    <a:schemeClr val="tx2"/>
                  </a:buClr>
                  <a:buSzPct val="95000"/>
                  <a:buFont typeface="Wingdings" pitchFamily="2" charset="2"/>
                  <a:buChar char="è"/>
                  <a:defRPr>
                    <a:solidFill>
                      <a:schemeClr val="tx1"/>
                    </a:solidFill>
                    <a:latin typeface="Arial" pitchFamily="34" charset="0"/>
                  </a:defRPr>
                </a:lvl2pPr>
                <a:lvl3pPr marL="1143000" indent="-228600">
                  <a:spcBef>
                    <a:spcPct val="40000"/>
                  </a:spcBef>
                  <a:buClr>
                    <a:schemeClr val="tx2"/>
                  </a:buClr>
                  <a:buSzPct val="95000"/>
                  <a:buFont typeface="Wingdings" pitchFamily="2" charset="2"/>
                  <a:buChar char="è"/>
                  <a:defRPr>
                    <a:solidFill>
                      <a:schemeClr val="tx1"/>
                    </a:solidFill>
                    <a:latin typeface="Arial" pitchFamily="34" charset="0"/>
                  </a:defRPr>
                </a:lvl3pPr>
                <a:lvl4pPr marL="1600200" indent="-228600">
                  <a:spcBef>
                    <a:spcPct val="40000"/>
                  </a:spcBef>
                  <a:buClr>
                    <a:schemeClr val="tx2"/>
                  </a:buClr>
                  <a:buSzPct val="95000"/>
                  <a:buFont typeface="Wingdings" pitchFamily="2" charset="2"/>
                  <a:buChar char="è"/>
                  <a:defRPr>
                    <a:solidFill>
                      <a:schemeClr val="tx1"/>
                    </a:solidFill>
                    <a:latin typeface="Arial" pitchFamily="34" charset="0"/>
                  </a:defRPr>
                </a:lvl4pPr>
                <a:lvl5pPr marL="2057400" indent="-228600">
                  <a:spcBef>
                    <a:spcPct val="40000"/>
                  </a:spcBef>
                  <a:buClr>
                    <a:schemeClr val="tx2"/>
                  </a:buClr>
                  <a:buSzPct val="95000"/>
                  <a:buFont typeface="Wingdings" pitchFamily="2" charset="2"/>
                  <a:buChar char="è"/>
                  <a:defRPr>
                    <a:solidFill>
                      <a:schemeClr val="tx1"/>
                    </a:solidFill>
                    <a:latin typeface="Arial" pitchFamily="34" charset="0"/>
                  </a:defRPr>
                </a:lvl5pPr>
                <a:lvl6pPr marL="25146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6pPr>
                <a:lvl7pPr marL="29718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7pPr>
                <a:lvl8pPr marL="34290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8pPr>
                <a:lvl9pPr marL="3886200" indent="-228600" algn="l" rtl="0" eaLnBrk="0" fontAlgn="base" hangingPunct="0">
                  <a:spcBef>
                    <a:spcPct val="40000"/>
                  </a:spcBef>
                  <a:spcAft>
                    <a:spcPct val="0"/>
                  </a:spcAft>
                  <a:buClr>
                    <a:schemeClr val="tx2"/>
                  </a:buClr>
                  <a:buSzPct val="95000"/>
                  <a:buFont typeface="Wingdings" pitchFamily="2" charset="2"/>
                  <a:buChar char="è"/>
                  <a:defRPr>
                    <a:solidFill>
                      <a:schemeClr val="tx1"/>
                    </a:solidFill>
                    <a:latin typeface="Arial" pitchFamily="34" charset="0"/>
                  </a:defRPr>
                </a:lvl9pPr>
              </a:lstStyle>
              <a:p>
                <a:pPr marL="1200150" lvl="1" indent="-457200" algn="just">
                  <a:lnSpc>
                    <a:spcPct val="150000"/>
                  </a:lnSpc>
                  <a:spcBef>
                    <a:spcPct val="0"/>
                  </a:spcBef>
                  <a:buClrTx/>
                  <a:buSzTx/>
                  <a:buFont typeface="Arial" panose="020B0604020202020204" pitchFamily="34" charset="0"/>
                  <a:buChar char="•"/>
                </a:pPr>
                <a:r>
                  <a:rPr lang="en-US" sz="2000" dirty="0"/>
                  <a:t>Aerosol </a:t>
                </a:r>
                <a:r>
                  <a:rPr lang="en-US" sz="2000" dirty="0">
                    <a:solidFill>
                      <a:srgbClr val="0000FF"/>
                    </a:solidFill>
                  </a:rPr>
                  <a:t>direct effect </a:t>
                </a:r>
                <a:r>
                  <a:rPr lang="en-US" sz="2000" dirty="0"/>
                  <a:t>– scattering absorption LW/SW</a:t>
                </a:r>
              </a:p>
              <a:p>
                <a:pPr marL="1200150" lvl="1" indent="-457200" algn="just">
                  <a:lnSpc>
                    <a:spcPct val="150000"/>
                  </a:lnSpc>
                  <a:spcBef>
                    <a:spcPct val="0"/>
                  </a:spcBef>
                  <a:buClrTx/>
                  <a:buSzTx/>
                  <a:buFont typeface="Arial" panose="020B0604020202020204" pitchFamily="34" charset="0"/>
                  <a:buChar char="•"/>
                </a:pPr>
                <a:r>
                  <a:rPr lang="en-US" sz="2000" dirty="0"/>
                  <a:t>First radiative </a:t>
                </a:r>
                <a:r>
                  <a:rPr lang="en-US" sz="2000" dirty="0">
                    <a:solidFill>
                      <a:srgbClr val="0000FF"/>
                    </a:solidFill>
                  </a:rPr>
                  <a:t>indirect effect </a:t>
                </a:r>
                <a:r>
                  <a:rPr lang="en-US" sz="2000" dirty="0"/>
                  <a:t>– more aerosols </a:t>
                </a:r>
                <a:r>
                  <a:rPr lang="en-US" sz="2000" dirty="0">
                    <a:sym typeface="Wingdings" panose="05000000000000000000" pitchFamily="2" charset="2"/>
                  </a:rPr>
                  <a:t> </a:t>
                </a:r>
                <a:r>
                  <a:rPr lang="en-US" sz="2000" dirty="0"/>
                  <a:t>more CDNC higher CAL</a:t>
                </a:r>
              </a:p>
              <a:p>
                <a:pPr lvl="1" indent="0" algn="just">
                  <a:lnSpc>
                    <a:spcPct val="150000"/>
                  </a:lnSpc>
                  <a:spcBef>
                    <a:spcPct val="0"/>
                  </a:spcBef>
                  <a:buClrTx/>
                  <a:buSzTx/>
                  <a:buNone/>
                </a:pPr>
                <a:r>
                  <a:rPr lang="en-US" sz="2000" dirty="0"/>
                  <a:t>	    more aerosols </a:t>
                </a:r>
                <a:r>
                  <a:rPr lang="en-US" sz="2000" dirty="0">
                    <a:sym typeface="Wingdings" panose="05000000000000000000" pitchFamily="2" charset="2"/>
                  </a:rPr>
                  <a:t> </a:t>
                </a:r>
                <a:r>
                  <a:rPr lang="en-US" sz="2000" dirty="0"/>
                  <a:t>smaller </a:t>
                </a:r>
                <a:r>
                  <a:rPr lang="en-US" sz="2000" dirty="0" err="1"/>
                  <a:t>R</a:t>
                </a:r>
                <a:r>
                  <a:rPr lang="en-US" sz="2000" baseline="-25000" dirty="0" err="1"/>
                  <a:t>eff</a:t>
                </a:r>
                <a:r>
                  <a:rPr lang="en-US" sz="2000" baseline="-25000" dirty="0"/>
                  <a:t> </a:t>
                </a:r>
                <a:r>
                  <a:rPr lang="en-US" sz="2000" dirty="0">
                    <a:sym typeface="Wingdings" panose="05000000000000000000" pitchFamily="2" charset="2"/>
                  </a:rPr>
                  <a:t>  h</a:t>
                </a:r>
                <a:r>
                  <a:rPr lang="en-US" sz="2000" dirty="0"/>
                  <a:t>igher β and </a:t>
                </a:r>
                <a:r>
                  <a:rPr lang="el-GR" sz="2000" dirty="0"/>
                  <a:t>ω</a:t>
                </a:r>
                <a:r>
                  <a:rPr lang="en-US" sz="2000" dirty="0"/>
                  <a:t> smaller g:  </a:t>
                </a:r>
                <a14:m>
                  <m:oMath xmlns:m="http://schemas.openxmlformats.org/officeDocument/2006/math">
                    <m:r>
                      <a:rPr lang="en-US" sz="2000" i="1">
                        <a:solidFill>
                          <a:srgbClr val="FF0000"/>
                        </a:solidFill>
                        <a:latin typeface="Cambria Math" panose="02040503050406030204" pitchFamily="18" charset="0"/>
                        <a:ea typeface="Cambria Math" panose="02040503050406030204" pitchFamily="18" charset="0"/>
                      </a:rPr>
                      <m:t>𝜏</m:t>
                    </m:r>
                    <m:r>
                      <a:rPr lang="en-US" sz="2000" i="1">
                        <a:solidFill>
                          <a:srgbClr val="FF0000"/>
                        </a:solidFill>
                        <a:latin typeface="Cambria Math" panose="02040503050406030204" pitchFamily="18" charset="0"/>
                        <a:ea typeface="Cambria Math" panose="02040503050406030204" pitchFamily="18" charset="0"/>
                      </a:rPr>
                      <m:t>∝</m:t>
                    </m:r>
                    <m:sSup>
                      <m:sSupPr>
                        <m:ctrlPr>
                          <a:rPr lang="en-US" sz="2000" i="1">
                            <a:solidFill>
                              <a:srgbClr val="FF0000"/>
                            </a:solidFill>
                            <a:latin typeface="Cambria Math" panose="02040503050406030204" pitchFamily="18" charset="0"/>
                            <a:ea typeface="Cambria Math" panose="02040503050406030204" pitchFamily="18" charset="0"/>
                          </a:rPr>
                        </m:ctrlPr>
                      </m:sSupPr>
                      <m:e>
                        <m:r>
                          <a:rPr lang="en-US" sz="2000" i="1">
                            <a:solidFill>
                              <a:srgbClr val="FF0000"/>
                            </a:solidFill>
                            <a:latin typeface="Cambria Math" panose="02040503050406030204" pitchFamily="18" charset="0"/>
                            <a:ea typeface="Cambria Math" panose="02040503050406030204" pitchFamily="18" charset="0"/>
                          </a:rPr>
                          <m:t>𝐶𝐷𝑁𝐶</m:t>
                        </m:r>
                      </m:e>
                      <m:sup>
                        <m:r>
                          <a:rPr lang="en-US" sz="2000" i="1">
                            <a:solidFill>
                              <a:srgbClr val="FF0000"/>
                            </a:solidFill>
                            <a:latin typeface="Cambria Math" panose="02040503050406030204" pitchFamily="18" charset="0"/>
                            <a:ea typeface="Cambria Math" panose="02040503050406030204" pitchFamily="18" charset="0"/>
                          </a:rPr>
                          <m:t>1/3</m:t>
                        </m:r>
                      </m:sup>
                    </m:sSup>
                  </m:oMath>
                </a14:m>
                <a:endParaRPr lang="en-US" sz="2000" baseline="-25000" dirty="0"/>
              </a:p>
              <a:p>
                <a:pPr marL="1085850" lvl="1" indent="-342900" algn="just">
                  <a:lnSpc>
                    <a:spcPct val="150000"/>
                  </a:lnSpc>
                  <a:spcBef>
                    <a:spcPct val="0"/>
                  </a:spcBef>
                  <a:buClrTx/>
                  <a:buSzTx/>
                  <a:buFont typeface="Arial" panose="020B0604020202020204" pitchFamily="34" charset="0"/>
                  <a:buChar char="•"/>
                </a:pPr>
                <a:r>
                  <a:rPr lang="en-US" sz="2000" dirty="0">
                    <a:solidFill>
                      <a:srgbClr val="0000FF"/>
                    </a:solidFill>
                  </a:rPr>
                  <a:t>Microphysical effect </a:t>
                </a:r>
                <a:r>
                  <a:rPr lang="en-US" sz="2000" dirty="0"/>
                  <a:t>– complex feedbacks </a:t>
                </a:r>
              </a:p>
              <a:p>
                <a:pPr lvl="1" indent="0" algn="just">
                  <a:lnSpc>
                    <a:spcPct val="150000"/>
                  </a:lnSpc>
                  <a:spcBef>
                    <a:spcPct val="0"/>
                  </a:spcBef>
                  <a:buClrTx/>
                  <a:buSzTx/>
                  <a:buNone/>
                </a:pPr>
                <a:r>
                  <a:rPr lang="en-US" sz="2000" dirty="0"/>
                  <a:t>     more CDNC </a:t>
                </a:r>
                <a:r>
                  <a:rPr lang="en-US" sz="2000" dirty="0">
                    <a:sym typeface="Wingdings" panose="05000000000000000000" pitchFamily="2" charset="2"/>
                  </a:rPr>
                  <a:t> reduced / delayed precipitation &amp; longer cloud life</a:t>
                </a:r>
                <a:endParaRPr lang="en-US" sz="2000" dirty="0"/>
              </a:p>
              <a:p>
                <a:pPr lvl="1" indent="0" algn="just">
                  <a:lnSpc>
                    <a:spcPct val="150000"/>
                  </a:lnSpc>
                  <a:spcBef>
                    <a:spcPct val="0"/>
                  </a:spcBef>
                  <a:buClrTx/>
                  <a:buSzTx/>
                  <a:buNone/>
                </a:pPr>
                <a:r>
                  <a:rPr lang="en-US" sz="2000" dirty="0"/>
                  <a:t>		in ICON 1-mom  auto-conversion rate: </a:t>
                </a:r>
                <a14:m>
                  <m:oMath xmlns:m="http://schemas.openxmlformats.org/officeDocument/2006/math">
                    <m:r>
                      <m:rPr>
                        <m:sty m:val="p"/>
                      </m:rPr>
                      <a:rPr lang="en-US" sz="2000">
                        <a:solidFill>
                          <a:srgbClr val="FF0000"/>
                        </a:solidFill>
                        <a:latin typeface="Cambria Math" panose="02040503050406030204" pitchFamily="18" charset="0"/>
                        <a:ea typeface="Cambria Math" panose="02040503050406030204" pitchFamily="18" charset="0"/>
                      </a:rPr>
                      <m:t>ACR</m:t>
                    </m:r>
                    <m:r>
                      <a:rPr lang="en-US" sz="2000" i="1">
                        <a:solidFill>
                          <a:srgbClr val="FF0000"/>
                        </a:solidFill>
                        <a:latin typeface="Cambria Math" panose="02040503050406030204" pitchFamily="18" charset="0"/>
                        <a:ea typeface="Cambria Math" panose="02040503050406030204" pitchFamily="18" charset="0"/>
                      </a:rPr>
                      <m:t>∝</m:t>
                    </m:r>
                    <m:f>
                      <m:fPr>
                        <m:type m:val="skw"/>
                        <m:ctrlPr>
                          <a:rPr lang="en-US" sz="2000" i="1">
                            <a:solidFill>
                              <a:srgbClr val="FF0000"/>
                            </a:solidFill>
                            <a:latin typeface="Cambria Math" panose="02040503050406030204" pitchFamily="18" charset="0"/>
                            <a:ea typeface="Cambria Math" panose="02040503050406030204" pitchFamily="18" charset="0"/>
                          </a:rPr>
                        </m:ctrlPr>
                      </m:fPr>
                      <m:num>
                        <m:r>
                          <a:rPr lang="en-US" sz="2000" i="1">
                            <a:solidFill>
                              <a:srgbClr val="FF0000"/>
                            </a:solidFill>
                            <a:latin typeface="Cambria Math" panose="02040503050406030204" pitchFamily="18" charset="0"/>
                            <a:ea typeface="Cambria Math" panose="02040503050406030204" pitchFamily="18" charset="0"/>
                          </a:rPr>
                          <m:t>1</m:t>
                        </m:r>
                      </m:num>
                      <m:den>
                        <m:sSup>
                          <m:sSupPr>
                            <m:ctrlPr>
                              <a:rPr lang="en-US" sz="2000" i="1">
                                <a:solidFill>
                                  <a:srgbClr val="FF0000"/>
                                </a:solidFill>
                                <a:latin typeface="Cambria Math" panose="02040503050406030204" pitchFamily="18" charset="0"/>
                                <a:ea typeface="Cambria Math" panose="02040503050406030204" pitchFamily="18" charset="0"/>
                              </a:rPr>
                            </m:ctrlPr>
                          </m:sSupPr>
                          <m:e>
                            <m:r>
                              <a:rPr lang="en-US" sz="2000" i="1">
                                <a:solidFill>
                                  <a:srgbClr val="FF0000"/>
                                </a:solidFill>
                                <a:latin typeface="Cambria Math" panose="02040503050406030204" pitchFamily="18" charset="0"/>
                                <a:ea typeface="Cambria Math" panose="02040503050406030204" pitchFamily="18" charset="0"/>
                              </a:rPr>
                              <m:t>𝐶𝐷𝑁𝐶</m:t>
                            </m:r>
                          </m:e>
                          <m:sup>
                            <m:r>
                              <a:rPr lang="en-US" sz="2000" i="1">
                                <a:solidFill>
                                  <a:srgbClr val="FF0000"/>
                                </a:solidFill>
                                <a:latin typeface="Cambria Math" panose="02040503050406030204" pitchFamily="18" charset="0"/>
                                <a:ea typeface="Cambria Math" panose="02040503050406030204" pitchFamily="18" charset="0"/>
                              </a:rPr>
                              <m:t>2</m:t>
                            </m:r>
                          </m:sup>
                        </m:sSup>
                      </m:den>
                    </m:f>
                  </m:oMath>
                </a14:m>
                <a:endParaRPr lang="en-US" sz="2000" dirty="0"/>
              </a:p>
              <a:p>
                <a:pPr lvl="1" indent="0" algn="just">
                  <a:lnSpc>
                    <a:spcPct val="150000"/>
                  </a:lnSpc>
                  <a:spcBef>
                    <a:spcPct val="0"/>
                  </a:spcBef>
                  <a:buClrTx/>
                  <a:buSzTx/>
                  <a:buNone/>
                </a:pPr>
                <a:r>
                  <a:rPr lang="en-US" sz="2000" dirty="0"/>
                  <a:t>       </a:t>
                </a:r>
              </a:p>
            </p:txBody>
          </p:sp>
        </mc:Choice>
        <mc:Fallback xmlns="">
          <p:sp>
            <p:nvSpPr>
              <p:cNvPr id="17" name="Textfeld 4">
                <a:extLst>
                  <a:ext uri="{FF2B5EF4-FFF2-40B4-BE49-F238E27FC236}">
                    <a16:creationId xmlns:a16="http://schemas.microsoft.com/office/drawing/2014/main" id="{3F239EDE-4170-4A7D-B0A6-5412157D908E}"/>
                  </a:ext>
                </a:extLst>
              </p:cNvPr>
              <p:cNvSpPr txBox="1">
                <a:spLocks noRot="1" noChangeAspect="1" noMove="1" noResize="1" noEditPoints="1" noAdjustHandles="1" noChangeArrowheads="1" noChangeShapeType="1" noTextEdit="1"/>
              </p:cNvSpPr>
              <p:nvPr/>
            </p:nvSpPr>
            <p:spPr bwMode="auto">
              <a:xfrm>
                <a:off x="1079467" y="2758284"/>
                <a:ext cx="9675031" cy="3374706"/>
              </a:xfrm>
              <a:prstGeom prst="rect">
                <a:avLst/>
              </a:prstGeom>
              <a:blipFill>
                <a:blip r:embed="rId3"/>
                <a:stretch>
                  <a:fillRect b="-541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noFill/>
                  </a:rPr>
                  <a:t> </a:t>
                </a:r>
              </a:p>
            </p:txBody>
          </p:sp>
        </mc:Fallback>
      </mc:AlternateContent>
    </p:spTree>
    <p:extLst>
      <p:ext uri="{BB962C8B-B14F-4D97-AF65-F5344CB8AC3E}">
        <p14:creationId xmlns:p14="http://schemas.microsoft.com/office/powerpoint/2010/main" val="86164913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Объект 3"/>
          <p:cNvPicPr>
            <a:picLocks noChangeAspect="1"/>
          </p:cNvPicPr>
          <p:nvPr/>
        </p:nvPicPr>
        <p:blipFill rotWithShape="1">
          <a:blip r:embed="rId3"/>
          <a:srcRect l="15034" t="56978" r="16574" b="1254"/>
          <a:stretch/>
        </p:blipFill>
        <p:spPr>
          <a:xfrm>
            <a:off x="5827395" y="908154"/>
            <a:ext cx="5636338" cy="4496966"/>
          </a:xfrm>
          <a:prstGeom prst="rect">
            <a:avLst/>
          </a:prstGeom>
        </p:spPr>
      </p:pic>
      <p:pic>
        <p:nvPicPr>
          <p:cNvPr id="4" name="Объект 3"/>
          <p:cNvPicPr>
            <a:picLocks noGrp="1" noChangeAspect="1"/>
          </p:cNvPicPr>
          <p:nvPr>
            <p:ph idx="1"/>
          </p:nvPr>
        </p:nvPicPr>
        <p:blipFill rotWithShape="1">
          <a:blip r:embed="rId3"/>
          <a:srcRect l="15034" t="2172" r="15957" b="39397"/>
          <a:stretch/>
        </p:blipFill>
        <p:spPr>
          <a:xfrm>
            <a:off x="45073" y="345330"/>
            <a:ext cx="5095875" cy="5831949"/>
          </a:xfrm>
          <a:prstGeom prst="rect">
            <a:avLst/>
          </a:prstGeom>
        </p:spPr>
      </p:pic>
      <p:sp>
        <p:nvSpPr>
          <p:cNvPr id="5" name="Скругленный прямоугольник 4"/>
          <p:cNvSpPr/>
          <p:nvPr/>
        </p:nvSpPr>
        <p:spPr>
          <a:xfrm>
            <a:off x="741680" y="4895505"/>
            <a:ext cx="4143375" cy="336259"/>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4122420" y="77157"/>
            <a:ext cx="8069580" cy="830997"/>
          </a:xfrm>
          <a:prstGeom prst="rect">
            <a:avLst/>
          </a:prstGeom>
          <a:noFill/>
        </p:spPr>
        <p:txBody>
          <a:bodyPr wrap="square" rtlCol="0">
            <a:spAutoFit/>
          </a:bodyPr>
          <a:lstStyle/>
          <a:p>
            <a:pPr algn="ctr"/>
            <a:r>
              <a:rPr lang="ru-RU" sz="2400" b="1" dirty="0"/>
              <a:t>Схема объединения блоков динамических и физических процессов в модели </a:t>
            </a:r>
            <a:r>
              <a:rPr lang="en-US" sz="2400" b="1" dirty="0"/>
              <a:t>ICON </a:t>
            </a:r>
            <a:endParaRPr lang="ru-RU" sz="2400" b="1" dirty="0"/>
          </a:p>
        </p:txBody>
      </p:sp>
      <p:graphicFrame>
        <p:nvGraphicFramePr>
          <p:cNvPr id="41" name="Таблица 40"/>
          <p:cNvGraphicFramePr>
            <a:graphicFrameLocks noGrp="1"/>
          </p:cNvGraphicFramePr>
          <p:nvPr>
            <p:extLst>
              <p:ext uri="{D42A27DB-BD31-4B8C-83A1-F6EECF244321}">
                <p14:modId xmlns:p14="http://schemas.microsoft.com/office/powerpoint/2010/main" val="134887053"/>
              </p:ext>
            </p:extLst>
          </p:nvPr>
        </p:nvGraphicFramePr>
        <p:xfrm>
          <a:off x="5140948" y="5348172"/>
          <a:ext cx="7051052" cy="1097280"/>
        </p:xfrm>
        <a:graphic>
          <a:graphicData uri="http://schemas.openxmlformats.org/drawingml/2006/table">
            <a:tbl>
              <a:tblPr firstRow="1" bandRow="1">
                <a:tableStyleId>{5C22544A-7EE6-4342-B048-85BDC9FD1C3A}</a:tableStyleId>
              </a:tblPr>
              <a:tblGrid>
                <a:gridCol w="921866">
                  <a:extLst>
                    <a:ext uri="{9D8B030D-6E8A-4147-A177-3AD203B41FA5}">
                      <a16:colId xmlns:a16="http://schemas.microsoft.com/office/drawing/2014/main" val="46464844"/>
                    </a:ext>
                  </a:extLst>
                </a:gridCol>
                <a:gridCol w="6129186">
                  <a:extLst>
                    <a:ext uri="{9D8B030D-6E8A-4147-A177-3AD203B41FA5}">
                      <a16:colId xmlns:a16="http://schemas.microsoft.com/office/drawing/2014/main" val="1946541880"/>
                    </a:ext>
                  </a:extLst>
                </a:gridCol>
              </a:tblGrid>
              <a:tr h="242218">
                <a:tc rowSpan="3">
                  <a:txBody>
                    <a:bodyPr/>
                    <a:lstStyle/>
                    <a:p>
                      <a:pPr>
                        <a:tabLst>
                          <a:tab pos="3495675" algn="l"/>
                        </a:tabLst>
                      </a:pPr>
                      <a:r>
                        <a:rPr lang="ru-RU" sz="1800" b="0" dirty="0">
                          <a:solidFill>
                            <a:schemeClr val="tx1"/>
                          </a:solidFill>
                        </a:rPr>
                        <a:t>Шаги по времени</a:t>
                      </a:r>
                    </a:p>
                  </a:txBody>
                  <a:tcPr marL="0" marR="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dirty="0">
                          <a:solidFill>
                            <a:schemeClr val="tx1"/>
                          </a:solidFill>
                          <a:sym typeface="Symbol" panose="05050102010706020507" pitchFamily="18" charset="2"/>
                        </a:rPr>
                        <a:t>   </a:t>
                      </a:r>
                      <a:r>
                        <a:rPr lang="el-GR" sz="1800" b="0" dirty="0">
                          <a:solidFill>
                            <a:schemeClr val="tx1"/>
                          </a:solidFill>
                          <a:sym typeface="Symbol" panose="05050102010706020507" pitchFamily="18" charset="2"/>
                        </a:rPr>
                        <a:t></a:t>
                      </a:r>
                      <a:r>
                        <a:rPr lang="en-US" sz="1800" b="0" dirty="0">
                          <a:solidFill>
                            <a:schemeClr val="tx1"/>
                          </a:solidFill>
                        </a:rPr>
                        <a:t>t (</a:t>
                      </a:r>
                      <a:r>
                        <a:rPr lang="en-US" sz="1800" b="0" i="1" dirty="0" err="1">
                          <a:solidFill>
                            <a:schemeClr val="tx1"/>
                          </a:solidFill>
                        </a:rPr>
                        <a:t>dtime</a:t>
                      </a:r>
                      <a:r>
                        <a:rPr lang="en-US" sz="1800" b="0" dirty="0">
                          <a:solidFill>
                            <a:schemeClr val="tx1"/>
                          </a:solidFill>
                        </a:rPr>
                        <a:t>) – </a:t>
                      </a:r>
                      <a:r>
                        <a:rPr lang="ru-RU" sz="1800" b="0" dirty="0">
                          <a:solidFill>
                            <a:schemeClr val="tx1"/>
                          </a:solidFill>
                        </a:rPr>
                        <a:t>горизонтальная диффузия, адвекция, процессы  </a:t>
                      </a:r>
                      <a:br>
                        <a:rPr lang="ru-RU" sz="1800" b="0" dirty="0">
                          <a:solidFill>
                            <a:schemeClr val="tx1"/>
                          </a:solidFill>
                        </a:rPr>
                      </a:br>
                      <a:r>
                        <a:rPr lang="ru-RU" sz="1800" b="0" dirty="0">
                          <a:solidFill>
                            <a:schemeClr val="tx1"/>
                          </a:solidFill>
                        </a:rPr>
                        <a:t>                          быстрой физики </a:t>
                      </a:r>
                    </a:p>
                  </a:txBody>
                  <a:tcPr marL="0" marR="0" marT="0" marB="0" anchor="ctr">
                    <a:noFill/>
                  </a:tcPr>
                </a:tc>
                <a:extLst>
                  <a:ext uri="{0D108BD9-81ED-4DB2-BD59-A6C34878D82A}">
                    <a16:rowId xmlns:a16="http://schemas.microsoft.com/office/drawing/2014/main" val="1171516426"/>
                  </a:ext>
                </a:extLst>
              </a:tr>
              <a:tr h="242218">
                <a:tc vMerge="1">
                  <a:txBody>
                    <a:bodyPr/>
                    <a:lstStyle/>
                    <a:p>
                      <a:endParaRPr lang="ru-RU"/>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dirty="0">
                          <a:solidFill>
                            <a:schemeClr val="tx1"/>
                          </a:solidFill>
                          <a:sym typeface="Symbol" panose="05050102010706020507" pitchFamily="18" charset="2"/>
                        </a:rPr>
                        <a:t>   </a:t>
                      </a:r>
                      <a:r>
                        <a:rPr lang="el-GR" sz="1800" b="0" dirty="0">
                          <a:solidFill>
                            <a:schemeClr val="tx1"/>
                          </a:solidFill>
                          <a:sym typeface="Symbol" panose="05050102010706020507" pitchFamily="18" charset="2"/>
                        </a:rPr>
                        <a:t></a:t>
                      </a:r>
                      <a:r>
                        <a:rPr lang="el-GR" sz="1800" b="0" dirty="0">
                          <a:solidFill>
                            <a:schemeClr val="tx1"/>
                          </a:solidFill>
                        </a:rPr>
                        <a:t> </a:t>
                      </a:r>
                      <a:r>
                        <a:rPr lang="en-US" sz="1800" b="0" dirty="0">
                          <a:solidFill>
                            <a:schemeClr val="tx1"/>
                          </a:solidFill>
                        </a:rPr>
                        <a:t>(</a:t>
                      </a:r>
                      <a:r>
                        <a:rPr lang="en-US" sz="1800" b="0" i="1" dirty="0" err="1">
                          <a:solidFill>
                            <a:schemeClr val="tx1"/>
                          </a:solidFill>
                        </a:rPr>
                        <a:t>dt_dyn</a:t>
                      </a:r>
                      <a:r>
                        <a:rPr lang="en-US" sz="1800" b="0" dirty="0">
                          <a:solidFill>
                            <a:schemeClr val="tx1"/>
                          </a:solidFill>
                        </a:rPr>
                        <a:t>)</a:t>
                      </a:r>
                      <a:r>
                        <a:rPr lang="ru-RU" sz="1800" b="0" dirty="0">
                          <a:solidFill>
                            <a:schemeClr val="tx1"/>
                          </a:solidFill>
                        </a:rPr>
                        <a:t> </a:t>
                      </a:r>
                      <a:r>
                        <a:rPr lang="en-US" sz="1800" b="0" dirty="0">
                          <a:solidFill>
                            <a:schemeClr val="tx1"/>
                          </a:solidFill>
                        </a:rPr>
                        <a:t>– </a:t>
                      </a:r>
                      <a:r>
                        <a:rPr lang="ru-RU" sz="1800" b="0" dirty="0">
                          <a:solidFill>
                            <a:schemeClr val="tx1"/>
                          </a:solidFill>
                        </a:rPr>
                        <a:t>в динамическом ядре (</a:t>
                      </a:r>
                      <a:r>
                        <a:rPr lang="el-GR" sz="1800" b="0" dirty="0">
                          <a:solidFill>
                            <a:schemeClr val="tx1"/>
                          </a:solidFill>
                          <a:sym typeface="Symbol" panose="05050102010706020507" pitchFamily="18" charset="2"/>
                        </a:rPr>
                        <a:t></a:t>
                      </a:r>
                      <a:r>
                        <a:rPr lang="el-GR" sz="1800" b="0" dirty="0">
                          <a:solidFill>
                            <a:schemeClr val="tx1"/>
                          </a:solidFill>
                        </a:rPr>
                        <a:t> </a:t>
                      </a:r>
                      <a:r>
                        <a:rPr lang="ru-RU" sz="1800" b="0" dirty="0">
                          <a:solidFill>
                            <a:schemeClr val="tx1"/>
                          </a:solidFill>
                        </a:rPr>
                        <a:t>=</a:t>
                      </a:r>
                      <a:r>
                        <a:rPr lang="el-GR" sz="1800" b="0" dirty="0">
                          <a:solidFill>
                            <a:schemeClr val="tx1"/>
                          </a:solidFill>
                          <a:sym typeface="Symbol" panose="05050102010706020507" pitchFamily="18" charset="2"/>
                        </a:rPr>
                        <a:t> </a:t>
                      </a:r>
                      <a:r>
                        <a:rPr lang="en-US" sz="1800" b="0" dirty="0">
                          <a:solidFill>
                            <a:schemeClr val="tx1"/>
                          </a:solidFill>
                        </a:rPr>
                        <a:t>t </a:t>
                      </a:r>
                      <a:r>
                        <a:rPr lang="ru-RU" sz="1800" b="0" dirty="0">
                          <a:solidFill>
                            <a:schemeClr val="tx1"/>
                          </a:solidFill>
                        </a:rPr>
                        <a:t>/5)</a:t>
                      </a:r>
                    </a:p>
                  </a:txBody>
                  <a:tcPr marL="0" marR="0" marT="0" marB="0" anchor="ctr">
                    <a:noFill/>
                  </a:tcPr>
                </a:tc>
                <a:extLst>
                  <a:ext uri="{0D108BD9-81ED-4DB2-BD59-A6C34878D82A}">
                    <a16:rowId xmlns:a16="http://schemas.microsoft.com/office/drawing/2014/main" val="2382372042"/>
                  </a:ext>
                </a:extLst>
              </a:tr>
              <a:tr h="242218">
                <a:tc vMerge="1">
                  <a:txBody>
                    <a:bodyPr/>
                    <a:lstStyle/>
                    <a:p>
                      <a:endParaRPr lang="ru-RU"/>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dirty="0">
                          <a:solidFill>
                            <a:schemeClr val="tx1"/>
                          </a:solidFill>
                          <a:sym typeface="Symbol" panose="05050102010706020507" pitchFamily="18" charset="2"/>
                        </a:rPr>
                        <a:t>   </a:t>
                      </a:r>
                      <a:r>
                        <a:rPr lang="el-GR" sz="1800" b="0" dirty="0">
                          <a:solidFill>
                            <a:schemeClr val="tx1"/>
                          </a:solidFill>
                          <a:sym typeface="Symbol" panose="05050102010706020507" pitchFamily="18" charset="2"/>
                        </a:rPr>
                        <a:t></a:t>
                      </a:r>
                      <a:r>
                        <a:rPr lang="en-US" sz="1800" b="0" dirty="0" err="1">
                          <a:solidFill>
                            <a:schemeClr val="tx1"/>
                          </a:solidFill>
                        </a:rPr>
                        <a:t>t</a:t>
                      </a:r>
                      <a:r>
                        <a:rPr lang="en-US" sz="1800" b="0" i="1" baseline="-25000" dirty="0" err="1">
                          <a:solidFill>
                            <a:schemeClr val="tx1"/>
                          </a:solidFill>
                        </a:rPr>
                        <a:t>i,sph</a:t>
                      </a:r>
                      <a:r>
                        <a:rPr lang="en-US" sz="1800" b="0" dirty="0">
                          <a:solidFill>
                            <a:schemeClr val="tx1"/>
                          </a:solidFill>
                        </a:rPr>
                        <a:t>  </a:t>
                      </a:r>
                      <a:r>
                        <a:rPr lang="ru-RU" sz="1800" b="0" dirty="0">
                          <a:solidFill>
                            <a:schemeClr val="tx1"/>
                          </a:solidFill>
                        </a:rPr>
                        <a:t>–</a:t>
                      </a:r>
                      <a:r>
                        <a:rPr lang="en-US" sz="1800" b="0" dirty="0">
                          <a:solidFill>
                            <a:schemeClr val="tx1"/>
                          </a:solidFill>
                        </a:rPr>
                        <a:t> </a:t>
                      </a:r>
                      <a:r>
                        <a:rPr lang="ru-RU" sz="1800" b="0" dirty="0">
                          <a:solidFill>
                            <a:schemeClr val="tx1"/>
                          </a:solidFill>
                        </a:rPr>
                        <a:t>процессы медленной физики</a:t>
                      </a:r>
                    </a:p>
                  </a:txBody>
                  <a:tcPr marL="0" marR="0" marT="0" marB="0" anchor="ctr">
                    <a:noFill/>
                  </a:tcPr>
                </a:tc>
                <a:extLst>
                  <a:ext uri="{0D108BD9-81ED-4DB2-BD59-A6C34878D82A}">
                    <a16:rowId xmlns:a16="http://schemas.microsoft.com/office/drawing/2014/main" val="3468392331"/>
                  </a:ext>
                </a:extLst>
              </a:tr>
            </a:tbl>
          </a:graphicData>
        </a:graphic>
      </p:graphicFrame>
      <p:sp>
        <p:nvSpPr>
          <p:cNvPr id="2" name="Номер слайда 1">
            <a:extLst>
              <a:ext uri="{FF2B5EF4-FFF2-40B4-BE49-F238E27FC236}">
                <a16:creationId xmlns:a16="http://schemas.microsoft.com/office/drawing/2014/main" id="{78D9643D-D070-E854-D092-D29BCF98D8CF}"/>
              </a:ext>
            </a:extLst>
          </p:cNvPr>
          <p:cNvSpPr>
            <a:spLocks noGrp="1"/>
          </p:cNvSpPr>
          <p:nvPr>
            <p:ph type="sldNum" sz="quarter" idx="12"/>
          </p:nvPr>
        </p:nvSpPr>
        <p:spPr/>
        <p:txBody>
          <a:bodyPr/>
          <a:lstStyle/>
          <a:p>
            <a:fld id="{63FD4D05-77BA-4CC3-80CC-49ECE376452C}" type="slidenum">
              <a:rPr lang="ru-RU" smtClean="0"/>
              <a:t>4</a:t>
            </a:fld>
            <a:endParaRPr lang="ru-RU"/>
          </a:p>
        </p:txBody>
      </p:sp>
    </p:spTree>
    <p:extLst>
      <p:ext uri="{BB962C8B-B14F-4D97-AF65-F5344CB8AC3E}">
        <p14:creationId xmlns:p14="http://schemas.microsoft.com/office/powerpoint/2010/main" val="29836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7" name="Прямая соединительная линия 6"/>
          <p:cNvCxnSpPr/>
          <p:nvPr/>
        </p:nvCxnSpPr>
        <p:spPr>
          <a:xfrm>
            <a:off x="9280325" y="636268"/>
            <a:ext cx="21515" cy="59265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Прямоугольник 12"/>
          <p:cNvSpPr/>
          <p:nvPr/>
        </p:nvSpPr>
        <p:spPr>
          <a:xfrm>
            <a:off x="207979" y="95706"/>
            <a:ext cx="11344253" cy="461665"/>
          </a:xfrm>
          <a:prstGeom prst="rect">
            <a:avLst/>
          </a:prstGeom>
        </p:spPr>
        <p:txBody>
          <a:bodyPr wrap="square">
            <a:spAutoFit/>
          </a:bodyPr>
          <a:lstStyle/>
          <a:p>
            <a:pPr marL="342900" indent="-342900">
              <a:spcAft>
                <a:spcPts val="1200"/>
              </a:spcAft>
              <a:buFont typeface="Wingdings" panose="05000000000000000000" pitchFamily="2" charset="2"/>
              <a:buChar char="q"/>
            </a:pPr>
            <a:r>
              <a:rPr lang="en-US" sz="2400" b="1" dirty="0"/>
              <a:t>V. Bachmann “ </a:t>
            </a:r>
            <a:r>
              <a:rPr lang="en-US" sz="2400" b="1" dirty="0" err="1"/>
              <a:t>PermaStrom</a:t>
            </a:r>
            <a:r>
              <a:rPr lang="en-US" sz="2400" b="1" dirty="0"/>
              <a:t>: Daily aerosol forecasts using ICON-ART”</a:t>
            </a:r>
          </a:p>
        </p:txBody>
      </p:sp>
      <p:pic>
        <p:nvPicPr>
          <p:cNvPr id="2" name="Рисунок 1"/>
          <p:cNvPicPr>
            <a:picLocks noChangeAspect="1"/>
          </p:cNvPicPr>
          <p:nvPr/>
        </p:nvPicPr>
        <p:blipFill rotWithShape="1">
          <a:blip r:embed="rId2"/>
          <a:srcRect r="5518"/>
          <a:stretch/>
        </p:blipFill>
        <p:spPr>
          <a:xfrm>
            <a:off x="207979" y="1327811"/>
            <a:ext cx="8869175" cy="4543425"/>
          </a:xfrm>
          <a:prstGeom prst="rect">
            <a:avLst/>
          </a:prstGeom>
          <a:ln>
            <a:solidFill>
              <a:schemeClr val="accent1">
                <a:lumMod val="75000"/>
              </a:schemeClr>
            </a:solidFill>
          </a:ln>
          <a:effectLst>
            <a:outerShdw blurRad="50800" dist="38100" dir="8100000" algn="tr" rotWithShape="0">
              <a:prstClr val="black">
                <a:alpha val="40000"/>
              </a:prstClr>
            </a:outerShdw>
          </a:effectLst>
        </p:spPr>
      </p:pic>
      <p:sp>
        <p:nvSpPr>
          <p:cNvPr id="14" name="Выноска-облако 13"/>
          <p:cNvSpPr/>
          <p:nvPr/>
        </p:nvSpPr>
        <p:spPr>
          <a:xfrm>
            <a:off x="9848289" y="1609433"/>
            <a:ext cx="2042497" cy="1499235"/>
          </a:xfrm>
          <a:prstGeom prst="cloudCallout">
            <a:avLst>
              <a:gd name="adj1" fmla="val -110737"/>
              <a:gd name="adj2" fmla="val 76106"/>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ru-RU" sz="1600" b="1" dirty="0">
                <a:solidFill>
                  <a:schemeClr val="tx1"/>
                </a:solidFill>
              </a:rPr>
              <a:t>Аэрозольная оптическая толщина</a:t>
            </a:r>
          </a:p>
          <a:p>
            <a:pPr algn="ctr"/>
            <a:r>
              <a:rPr lang="ru-RU" sz="1600" b="1" dirty="0">
                <a:solidFill>
                  <a:schemeClr val="tx1"/>
                </a:solidFill>
              </a:rPr>
              <a:t>(</a:t>
            </a:r>
            <a:r>
              <a:rPr lang="ru-RU" sz="1600" b="1" dirty="0">
                <a:solidFill>
                  <a:srgbClr val="FFFF00"/>
                </a:solidFill>
              </a:rPr>
              <a:t>0.1</a:t>
            </a:r>
            <a:r>
              <a:rPr lang="ru-RU" sz="1600" b="1" dirty="0">
                <a:solidFill>
                  <a:schemeClr val="tx1"/>
                </a:solidFill>
              </a:rPr>
              <a:t>, </a:t>
            </a:r>
            <a:r>
              <a:rPr lang="ru-RU" sz="1600" b="1" dirty="0">
                <a:solidFill>
                  <a:srgbClr val="FF9900"/>
                </a:solidFill>
              </a:rPr>
              <a:t>0.3</a:t>
            </a:r>
            <a:r>
              <a:rPr lang="ru-RU" sz="1600" b="1" dirty="0">
                <a:solidFill>
                  <a:schemeClr val="tx1"/>
                </a:solidFill>
              </a:rPr>
              <a:t>, </a:t>
            </a:r>
            <a:r>
              <a:rPr lang="ru-RU" sz="1600" b="1" dirty="0">
                <a:solidFill>
                  <a:srgbClr val="FF0000"/>
                </a:solidFill>
              </a:rPr>
              <a:t>0.5</a:t>
            </a:r>
            <a:r>
              <a:rPr lang="ru-RU" sz="1600" b="1" dirty="0">
                <a:solidFill>
                  <a:schemeClr val="tx1"/>
                </a:solidFill>
              </a:rPr>
              <a:t>)</a:t>
            </a:r>
            <a:endParaRPr lang="ru-RU" sz="1600" dirty="0">
              <a:solidFill>
                <a:schemeClr val="tx1"/>
              </a:solidFill>
            </a:endParaRPr>
          </a:p>
        </p:txBody>
      </p:sp>
      <p:sp>
        <p:nvSpPr>
          <p:cNvPr id="3" name="TextBox 2"/>
          <p:cNvSpPr txBox="1"/>
          <p:nvPr/>
        </p:nvSpPr>
        <p:spPr>
          <a:xfrm>
            <a:off x="1592132" y="1688950"/>
            <a:ext cx="7013986" cy="369332"/>
          </a:xfrm>
          <a:prstGeom prst="rect">
            <a:avLst/>
          </a:prstGeom>
          <a:noFill/>
        </p:spPr>
        <p:txBody>
          <a:bodyPr wrap="square" rtlCol="0">
            <a:spAutoFit/>
          </a:bodyPr>
          <a:lstStyle/>
          <a:p>
            <a:r>
              <a:rPr lang="ru-RU" b="1" i="1" dirty="0"/>
              <a:t>Наблюдения                   Без учета аэрозоля        С учетом аэрозоля</a:t>
            </a:r>
          </a:p>
        </p:txBody>
      </p:sp>
      <p:sp>
        <p:nvSpPr>
          <p:cNvPr id="4" name="Номер слайда 3">
            <a:extLst>
              <a:ext uri="{FF2B5EF4-FFF2-40B4-BE49-F238E27FC236}">
                <a16:creationId xmlns:a16="http://schemas.microsoft.com/office/drawing/2014/main" id="{88AD1444-B38F-E8BA-B38A-B6FCEE7384DF}"/>
              </a:ext>
            </a:extLst>
          </p:cNvPr>
          <p:cNvSpPr>
            <a:spLocks noGrp="1"/>
          </p:cNvSpPr>
          <p:nvPr>
            <p:ph type="sldNum" sz="quarter" idx="12"/>
          </p:nvPr>
        </p:nvSpPr>
        <p:spPr/>
        <p:txBody>
          <a:bodyPr/>
          <a:lstStyle/>
          <a:p>
            <a:fld id="{63FD4D05-77BA-4CC3-80CC-49ECE376452C}" type="slidenum">
              <a:rPr lang="ru-RU" smtClean="0"/>
              <a:t>40</a:t>
            </a:fld>
            <a:endParaRPr lang="ru-RU"/>
          </a:p>
        </p:txBody>
      </p:sp>
    </p:spTree>
    <p:extLst>
      <p:ext uri="{BB962C8B-B14F-4D97-AF65-F5344CB8AC3E}">
        <p14:creationId xmlns:p14="http://schemas.microsoft.com/office/powerpoint/2010/main" val="9160705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F847DD-699F-418A-8471-AEB3298929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294" y="3636275"/>
            <a:ext cx="8726097" cy="2931771"/>
          </a:xfrm>
          <a:prstGeom prst="rect">
            <a:avLst/>
          </a:prstGeom>
        </p:spPr>
      </p:pic>
      <p:sp>
        <p:nvSpPr>
          <p:cNvPr id="4" name="מציין מיקום של מספר שקופית 3"/>
          <p:cNvSpPr>
            <a:spLocks noGrp="1"/>
          </p:cNvSpPr>
          <p:nvPr>
            <p:ph type="sldNum" sz="quarter" idx="12"/>
          </p:nvPr>
        </p:nvSpPr>
        <p:spPr>
          <a:xfrm>
            <a:off x="1524000" y="6505319"/>
            <a:ext cx="2133600" cy="365125"/>
          </a:xfrm>
        </p:spPr>
        <p:txBody>
          <a:bodyPr/>
          <a:lstStyle/>
          <a:p>
            <a:fld id="{0E5106EA-ACC3-4718-8424-EDD24B4BD7D7}" type="slidenum">
              <a:rPr lang="he-IL" smtClean="0">
                <a:solidFill>
                  <a:prstClr val="black">
                    <a:tint val="75000"/>
                  </a:prstClr>
                </a:solidFill>
              </a:rPr>
              <a:pPr/>
              <a:t>41</a:t>
            </a:fld>
            <a:endParaRPr lang="he-IL" dirty="0">
              <a:solidFill>
                <a:prstClr val="black">
                  <a:tint val="75000"/>
                </a:prstClr>
              </a:solidFill>
            </a:endParaRPr>
          </a:p>
        </p:txBody>
      </p:sp>
      <p:sp>
        <p:nvSpPr>
          <p:cNvPr id="22" name="Title 1"/>
          <p:cNvSpPr>
            <a:spLocks noGrp="1"/>
          </p:cNvSpPr>
          <p:nvPr>
            <p:ph type="title"/>
          </p:nvPr>
        </p:nvSpPr>
        <p:spPr>
          <a:xfrm>
            <a:off x="8333526" y="348097"/>
            <a:ext cx="3687335" cy="623326"/>
          </a:xfrm>
        </p:spPr>
        <p:txBody>
          <a:bodyPr>
            <a:normAutofit/>
          </a:bodyPr>
          <a:lstStyle/>
          <a:p>
            <a:pPr algn="r" rtl="0"/>
            <a:r>
              <a:rPr lang="ru-RU" sz="2200" b="1" dirty="0">
                <a:solidFill>
                  <a:srgbClr val="003399"/>
                </a:solidFill>
                <a:cs typeface="Angsana New" panose="02020603050405020304" pitchFamily="18" charset="-34"/>
              </a:rPr>
              <a:t>Шторм </a:t>
            </a:r>
            <a:r>
              <a:rPr lang="en-US" sz="2200" b="1" dirty="0">
                <a:solidFill>
                  <a:srgbClr val="003399"/>
                </a:solidFill>
                <a:cs typeface="Angsana New" panose="02020603050405020304" pitchFamily="18" charset="-34"/>
              </a:rPr>
              <a:t>“</a:t>
            </a:r>
            <a:r>
              <a:rPr lang="ru-RU" sz="2200" b="1" dirty="0" err="1">
                <a:solidFill>
                  <a:srgbClr val="003399"/>
                </a:solidFill>
                <a:cs typeface="Angsana New" panose="02020603050405020304" pitchFamily="18" charset="-34"/>
              </a:rPr>
              <a:t>Даниел</a:t>
            </a:r>
            <a:r>
              <a:rPr lang="en-US" sz="2200" b="1" dirty="0">
                <a:solidFill>
                  <a:srgbClr val="003399"/>
                </a:solidFill>
                <a:cs typeface="Angsana New" panose="02020603050405020304" pitchFamily="18" charset="-34"/>
              </a:rPr>
              <a:t>”</a:t>
            </a:r>
            <a:r>
              <a:rPr lang="ru-RU" sz="2200" b="1" dirty="0">
                <a:solidFill>
                  <a:srgbClr val="003399"/>
                </a:solidFill>
                <a:cs typeface="Angsana New" panose="02020603050405020304" pitchFamily="18" charset="-34"/>
              </a:rPr>
              <a:t> 06.09.2023</a:t>
            </a:r>
            <a:endParaRPr lang="he-IL" sz="2200" b="1" dirty="0">
              <a:solidFill>
                <a:srgbClr val="003399"/>
              </a:solidFill>
              <a:cs typeface="Angsana New" panose="02020603050405020304" pitchFamily="18" charset="-34"/>
            </a:endParaRPr>
          </a:p>
        </p:txBody>
      </p:sp>
      <p:pic>
        <p:nvPicPr>
          <p:cNvPr id="5" name="Picture 4">
            <a:extLst>
              <a:ext uri="{FF2B5EF4-FFF2-40B4-BE49-F238E27FC236}">
                <a16:creationId xmlns:a16="http://schemas.microsoft.com/office/drawing/2014/main" id="{708E8A5E-17BE-4893-8E38-81AED74119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294" y="809557"/>
            <a:ext cx="8673050" cy="3012401"/>
          </a:xfrm>
          <a:prstGeom prst="rect">
            <a:avLst/>
          </a:prstGeom>
        </p:spPr>
      </p:pic>
      <p:pic>
        <p:nvPicPr>
          <p:cNvPr id="11" name="Picture 4">
            <a:extLst>
              <a:ext uri="{FF2B5EF4-FFF2-40B4-BE49-F238E27FC236}">
                <a16:creationId xmlns:a16="http://schemas.microsoft.com/office/drawing/2014/main" id="{708E8A5E-17BE-4893-8E38-81AED74119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 t="19658" r="95808" b="19637"/>
          <a:stretch/>
        </p:blipFill>
        <p:spPr>
          <a:xfrm>
            <a:off x="222939" y="623949"/>
            <a:ext cx="673602" cy="3367998"/>
          </a:xfrm>
          <a:prstGeom prst="rect">
            <a:avLst/>
          </a:prstGeom>
        </p:spPr>
      </p:pic>
      <p:pic>
        <p:nvPicPr>
          <p:cNvPr id="12" name="Picture 4">
            <a:extLst>
              <a:ext uri="{FF2B5EF4-FFF2-40B4-BE49-F238E27FC236}">
                <a16:creationId xmlns:a16="http://schemas.microsoft.com/office/drawing/2014/main" id="{708E8A5E-17BE-4893-8E38-81AED74119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227" t="22457" r="388" b="22784"/>
          <a:stretch/>
        </p:blipFill>
        <p:spPr>
          <a:xfrm>
            <a:off x="8537063" y="819086"/>
            <a:ext cx="1024568" cy="3051674"/>
          </a:xfrm>
          <a:prstGeom prst="rect">
            <a:avLst/>
          </a:prstGeom>
        </p:spPr>
      </p:pic>
      <p:pic>
        <p:nvPicPr>
          <p:cNvPr id="14" name="Picture 2">
            <a:extLst>
              <a:ext uri="{FF2B5EF4-FFF2-40B4-BE49-F238E27FC236}">
                <a16:creationId xmlns:a16="http://schemas.microsoft.com/office/drawing/2014/main" id="{E1076CB4-FDC4-4C5B-88AF-D5D31FD114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27" t="4894" r="66775"/>
          <a:stretch/>
        </p:blipFill>
        <p:spPr>
          <a:xfrm>
            <a:off x="9925093" y="941473"/>
            <a:ext cx="2181182" cy="2257558"/>
          </a:xfrm>
          <a:prstGeom prst="rect">
            <a:avLst/>
          </a:prstGeom>
        </p:spPr>
      </p:pic>
      <p:sp>
        <p:nvSpPr>
          <p:cNvPr id="6" name="TextBox 5">
            <a:extLst>
              <a:ext uri="{FF2B5EF4-FFF2-40B4-BE49-F238E27FC236}">
                <a16:creationId xmlns:a16="http://schemas.microsoft.com/office/drawing/2014/main" id="{A2615156-98D1-9F70-82BA-4E61E23EC892}"/>
              </a:ext>
            </a:extLst>
          </p:cNvPr>
          <p:cNvSpPr txBox="1"/>
          <p:nvPr/>
        </p:nvSpPr>
        <p:spPr>
          <a:xfrm>
            <a:off x="0" y="0"/>
            <a:ext cx="12191999" cy="461665"/>
          </a:xfrm>
          <a:prstGeom prst="rect">
            <a:avLst/>
          </a:prstGeom>
          <a:noFill/>
        </p:spPr>
        <p:txBody>
          <a:bodyPr wrap="square" rtlCol="0">
            <a:spAutoFit/>
          </a:bodyPr>
          <a:lstStyle/>
          <a:p>
            <a:pPr algn="ctr"/>
            <a:r>
              <a:rPr lang="ru-RU" sz="2400" b="1" dirty="0"/>
              <a:t>Облачно-аэрозольное взаимодействие и радиационный эффект облачности </a:t>
            </a:r>
          </a:p>
        </p:txBody>
      </p:sp>
      <p:sp>
        <p:nvSpPr>
          <p:cNvPr id="15" name="TextBox 14">
            <a:extLst>
              <a:ext uri="{FF2B5EF4-FFF2-40B4-BE49-F238E27FC236}">
                <a16:creationId xmlns:a16="http://schemas.microsoft.com/office/drawing/2014/main" id="{7B994B89-FF53-F60E-8ECC-DB90EBBBE416}"/>
              </a:ext>
            </a:extLst>
          </p:cNvPr>
          <p:cNvSpPr txBox="1"/>
          <p:nvPr/>
        </p:nvSpPr>
        <p:spPr>
          <a:xfrm>
            <a:off x="1041542" y="400999"/>
            <a:ext cx="7446905" cy="400110"/>
          </a:xfrm>
          <a:prstGeom prst="rect">
            <a:avLst/>
          </a:prstGeom>
          <a:noFill/>
        </p:spPr>
        <p:txBody>
          <a:bodyPr wrap="square" rtlCol="0">
            <a:spAutoFit/>
          </a:bodyPr>
          <a:lstStyle/>
          <a:p>
            <a:r>
              <a:rPr lang="ru-RU" sz="2000" b="1" dirty="0"/>
              <a:t>Сумма осадков за 3 ч.                        Разность сумм осадков </a:t>
            </a:r>
          </a:p>
        </p:txBody>
      </p:sp>
      <p:sp>
        <p:nvSpPr>
          <p:cNvPr id="16" name="TextBox 15">
            <a:extLst>
              <a:ext uri="{FF2B5EF4-FFF2-40B4-BE49-F238E27FC236}">
                <a16:creationId xmlns:a16="http://schemas.microsoft.com/office/drawing/2014/main" id="{D06D2435-7817-0757-DDFE-6EC55EB90D39}"/>
              </a:ext>
            </a:extLst>
          </p:cNvPr>
          <p:cNvSpPr txBox="1"/>
          <p:nvPr/>
        </p:nvSpPr>
        <p:spPr>
          <a:xfrm>
            <a:off x="4215892" y="3670705"/>
            <a:ext cx="1492654" cy="400110"/>
          </a:xfrm>
          <a:prstGeom prst="rect">
            <a:avLst/>
          </a:prstGeom>
          <a:noFill/>
        </p:spPr>
        <p:txBody>
          <a:bodyPr wrap="square" rtlCol="0">
            <a:spAutoFit/>
          </a:bodyPr>
          <a:lstStyle/>
          <a:p>
            <a:r>
              <a:rPr lang="en-US" sz="2000" b="1" dirty="0"/>
              <a:t>CAMS </a:t>
            </a:r>
            <a:r>
              <a:rPr lang="en-US" sz="2000" b="1" dirty="0" err="1"/>
              <a:t>clim</a:t>
            </a:r>
            <a:endParaRPr lang="ru-RU" sz="2000" b="1" dirty="0"/>
          </a:p>
        </p:txBody>
      </p:sp>
      <p:sp>
        <p:nvSpPr>
          <p:cNvPr id="17" name="TextBox 16">
            <a:extLst>
              <a:ext uri="{FF2B5EF4-FFF2-40B4-BE49-F238E27FC236}">
                <a16:creationId xmlns:a16="http://schemas.microsoft.com/office/drawing/2014/main" id="{C68D3B3A-8C68-6747-79DC-AA8B14226BDB}"/>
              </a:ext>
            </a:extLst>
          </p:cNvPr>
          <p:cNvSpPr txBox="1"/>
          <p:nvPr/>
        </p:nvSpPr>
        <p:spPr>
          <a:xfrm>
            <a:off x="6675122" y="3636275"/>
            <a:ext cx="1492654" cy="400110"/>
          </a:xfrm>
          <a:prstGeom prst="rect">
            <a:avLst/>
          </a:prstGeom>
          <a:noFill/>
        </p:spPr>
        <p:txBody>
          <a:bodyPr wrap="square" rtlCol="0">
            <a:spAutoFit/>
          </a:bodyPr>
          <a:lstStyle/>
          <a:p>
            <a:r>
              <a:rPr lang="en-US" sz="2000" b="1" dirty="0"/>
              <a:t>CAMS </a:t>
            </a:r>
            <a:r>
              <a:rPr lang="en-US" sz="2000" b="1" dirty="0" err="1"/>
              <a:t>fcst</a:t>
            </a:r>
            <a:endParaRPr lang="ru-RU" sz="2000" b="1" dirty="0"/>
          </a:p>
        </p:txBody>
      </p:sp>
      <p:sp>
        <p:nvSpPr>
          <p:cNvPr id="18" name="Стрелка: влево 17">
            <a:extLst>
              <a:ext uri="{FF2B5EF4-FFF2-40B4-BE49-F238E27FC236}">
                <a16:creationId xmlns:a16="http://schemas.microsoft.com/office/drawing/2014/main" id="{7AC31775-F639-7B4E-5FE9-CD5A863C92C5}"/>
              </a:ext>
            </a:extLst>
          </p:cNvPr>
          <p:cNvSpPr/>
          <p:nvPr/>
        </p:nvSpPr>
        <p:spPr>
          <a:xfrm>
            <a:off x="9245391" y="4188598"/>
            <a:ext cx="2860884" cy="1708672"/>
          </a:xfrm>
          <a:prstGeom prst="leftArrow">
            <a:avLst>
              <a:gd name="adj1" fmla="val 66437"/>
              <a:gd name="adj2" fmla="val 54696"/>
            </a:avLst>
          </a:prstGeom>
          <a:solidFill>
            <a:schemeClr val="accent1">
              <a:alpha val="5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dirty="0">
                <a:solidFill>
                  <a:srgbClr val="002060"/>
                </a:solidFill>
              </a:rPr>
              <a:t>Концентрация капель при различном задании аэрозоля</a:t>
            </a:r>
          </a:p>
        </p:txBody>
      </p:sp>
      <p:sp>
        <p:nvSpPr>
          <p:cNvPr id="20" name="TextBox 19">
            <a:extLst>
              <a:ext uri="{FF2B5EF4-FFF2-40B4-BE49-F238E27FC236}">
                <a16:creationId xmlns:a16="http://schemas.microsoft.com/office/drawing/2014/main" id="{D73A10AD-C28C-3EF7-2FE2-42F5A2124272}"/>
              </a:ext>
            </a:extLst>
          </p:cNvPr>
          <p:cNvSpPr txBox="1"/>
          <p:nvPr/>
        </p:nvSpPr>
        <p:spPr>
          <a:xfrm>
            <a:off x="1453955" y="3681059"/>
            <a:ext cx="1492654" cy="400110"/>
          </a:xfrm>
          <a:prstGeom prst="rect">
            <a:avLst/>
          </a:prstGeom>
          <a:noFill/>
        </p:spPr>
        <p:txBody>
          <a:bodyPr wrap="square" rtlCol="0">
            <a:spAutoFit/>
          </a:bodyPr>
          <a:lstStyle/>
          <a:p>
            <a:r>
              <a:rPr lang="en-US" sz="2000" b="1" dirty="0"/>
              <a:t>Tegen </a:t>
            </a:r>
            <a:r>
              <a:rPr lang="en-US" sz="2000" b="1" dirty="0" err="1"/>
              <a:t>clim</a:t>
            </a:r>
            <a:endParaRPr lang="ru-RU" sz="2000" b="1" dirty="0"/>
          </a:p>
        </p:txBody>
      </p:sp>
      <p:sp>
        <p:nvSpPr>
          <p:cNvPr id="19" name="TextBox 18"/>
          <p:cNvSpPr txBox="1"/>
          <p:nvPr/>
        </p:nvSpPr>
        <p:spPr>
          <a:xfrm>
            <a:off x="-4781" y="-22347"/>
            <a:ext cx="956236" cy="523220"/>
          </a:xfrm>
          <a:prstGeom prst="rect">
            <a:avLst/>
          </a:prstGeom>
          <a:noFill/>
        </p:spPr>
        <p:txBody>
          <a:bodyPr wrap="square" rtlCol="0">
            <a:spAutoFit/>
          </a:bodyPr>
          <a:lstStyle/>
          <a:p>
            <a:r>
              <a:rPr lang="en-US" sz="2800" b="1" i="1" dirty="0">
                <a:solidFill>
                  <a:srgbClr val="002060"/>
                </a:solidFill>
                <a:effectLst>
                  <a:outerShdw blurRad="38100" dist="38100" dir="2700000" algn="tl">
                    <a:srgbClr val="000000">
                      <a:alpha val="43137"/>
                    </a:srgbClr>
                  </a:outerShdw>
                </a:effectLst>
              </a:rPr>
              <a:t>ICON</a:t>
            </a:r>
            <a:endParaRPr lang="ru-RU" sz="2800" b="1" i="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8223758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Объект 3"/>
          <p:cNvPicPr>
            <a:picLocks noChangeAspect="1"/>
          </p:cNvPicPr>
          <p:nvPr/>
        </p:nvPicPr>
        <p:blipFill rotWithShape="1">
          <a:blip r:embed="rId3"/>
          <a:srcRect l="15034" t="2172" r="15957" b="39397"/>
          <a:stretch/>
        </p:blipFill>
        <p:spPr>
          <a:xfrm>
            <a:off x="45073" y="345330"/>
            <a:ext cx="5095875" cy="5831949"/>
          </a:xfrm>
          <a:prstGeom prst="rect">
            <a:avLst/>
          </a:prstGeom>
        </p:spPr>
      </p:pic>
      <p:sp>
        <p:nvSpPr>
          <p:cNvPr id="11" name="Прямоугольник 10"/>
          <p:cNvSpPr/>
          <p:nvPr/>
        </p:nvSpPr>
        <p:spPr>
          <a:xfrm>
            <a:off x="6578218" y="1465542"/>
            <a:ext cx="1514168" cy="972083"/>
          </a:xfrm>
          <a:prstGeom prst="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4122420" y="77157"/>
            <a:ext cx="8069580" cy="830997"/>
          </a:xfrm>
          <a:prstGeom prst="rect">
            <a:avLst/>
          </a:prstGeom>
          <a:noFill/>
        </p:spPr>
        <p:txBody>
          <a:bodyPr wrap="square" rtlCol="0">
            <a:spAutoFit/>
          </a:bodyPr>
          <a:lstStyle/>
          <a:p>
            <a:pPr algn="ctr"/>
            <a:r>
              <a:rPr lang="ru-RU" sz="2400" b="1" dirty="0"/>
              <a:t>Схема объединения блоков динамических и физических процессов в модели </a:t>
            </a:r>
            <a:r>
              <a:rPr lang="en-US" sz="2400" b="1" dirty="0"/>
              <a:t>ICON </a:t>
            </a:r>
            <a:endParaRPr lang="ru-RU" sz="2400" b="1" dirty="0"/>
          </a:p>
        </p:txBody>
      </p:sp>
      <mc:AlternateContent xmlns:mc="http://schemas.openxmlformats.org/markup-compatibility/2006" xmlns:a14="http://schemas.microsoft.com/office/drawing/2010/main">
        <mc:Choice Requires="a14">
          <p:sp>
            <p:nvSpPr>
              <p:cNvPr id="10" name="TextBox 9"/>
              <p:cNvSpPr txBox="1"/>
              <p:nvPr/>
            </p:nvSpPr>
            <p:spPr>
              <a:xfrm>
                <a:off x="4805098" y="1545905"/>
                <a:ext cx="5909187" cy="156850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ru-RU" sz="2400" i="1" smtClean="0">
                              <a:latin typeface="Cambria Math" panose="02040503050406030204" pitchFamily="18" charset="0"/>
                            </a:rPr>
                          </m:ctrlPr>
                        </m:fPr>
                        <m:num>
                          <m:r>
                            <a:rPr lang="ru-RU"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𝜓</m:t>
                          </m:r>
                        </m:num>
                        <m:den>
                          <m:r>
                            <a:rPr lang="ru-RU"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𝑡</m:t>
                          </m:r>
                        </m:den>
                      </m:f>
                      <m:r>
                        <a:rPr lang="ru-RU" sz="2400" b="0" i="1" smtClean="0">
                          <a:latin typeface="Cambria Math" panose="02040503050406030204" pitchFamily="18" charset="0"/>
                          <a:ea typeface="Cambria Math" panose="02040503050406030204" pitchFamily="18" charset="0"/>
                        </a:rPr>
                        <m:t>=</m:t>
                      </m:r>
                      <m:f>
                        <m:fPr>
                          <m:ctrlPr>
                            <a:rPr lang="en-US" sz="2400" i="1" dirty="0">
                              <a:latin typeface="Cambria Math" panose="02040503050406030204" pitchFamily="18" charset="0"/>
                            </a:rPr>
                          </m:ctrlPr>
                        </m:fPr>
                        <m:num>
                          <m:r>
                            <a:rPr lang="en-US" sz="2400" i="1" dirty="0">
                              <a:latin typeface="Cambria Math" panose="02040503050406030204" pitchFamily="18" charset="0"/>
                              <a:ea typeface="Cambria Math" panose="02040503050406030204" pitchFamily="18" charset="0"/>
                            </a:rPr>
                            <m:t>𝜕</m:t>
                          </m:r>
                        </m:num>
                        <m:den>
                          <m:r>
                            <a:rPr lang="en-US" sz="2400" i="1" dirty="0">
                              <a:latin typeface="Cambria Math" panose="02040503050406030204" pitchFamily="18" charset="0"/>
                              <a:ea typeface="Cambria Math" panose="02040503050406030204" pitchFamily="18" charset="0"/>
                            </a:rPr>
                            <m:t>𝜕</m:t>
                          </m:r>
                          <m:r>
                            <a:rPr lang="en-US" sz="2400" i="1" dirty="0">
                              <a:latin typeface="Cambria Math" panose="02040503050406030204" pitchFamily="18" charset="0"/>
                              <a:ea typeface="Cambria Math" panose="02040503050406030204" pitchFamily="18" charset="0"/>
                            </a:rPr>
                            <m:t>𝑧</m:t>
                          </m:r>
                        </m:den>
                      </m:f>
                      <m:d>
                        <m:dPr>
                          <m:ctrlPr>
                            <a:rPr lang="en-US" sz="2400" i="1" dirty="0" smtClean="0">
                              <a:latin typeface="Cambria Math" panose="02040503050406030204" pitchFamily="18" charset="0"/>
                              <a:ea typeface="Cambria Math" panose="02040503050406030204" pitchFamily="18" charset="0"/>
                            </a:rPr>
                          </m:ctrlPr>
                        </m:dPr>
                        <m:e>
                          <m:r>
                            <a:rPr lang="en-US" sz="2400" b="0" i="1" dirty="0" smtClean="0">
                              <a:latin typeface="Cambria Math" panose="02040503050406030204" pitchFamily="18" charset="0"/>
                              <a:ea typeface="Cambria Math" panose="02040503050406030204" pitchFamily="18" charset="0"/>
                            </a:rPr>
                            <m:t>𝐾</m:t>
                          </m:r>
                          <m:f>
                            <m:fPr>
                              <m:ctrlPr>
                                <a:rPr lang="en-US" sz="2400" b="0" i="1" dirty="0" smtClean="0">
                                  <a:latin typeface="Cambria Math" panose="02040503050406030204" pitchFamily="18" charset="0"/>
                                  <a:ea typeface="Cambria Math" panose="02040503050406030204" pitchFamily="18" charset="0"/>
                                </a:rPr>
                              </m:ctrlPr>
                            </m:fPr>
                            <m:num>
                              <m:r>
                                <a:rPr lang="ru-RU"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𝜓</m:t>
                              </m:r>
                            </m:num>
                            <m:den>
                              <m:r>
                                <a:rPr lang="en-US" sz="2400" i="1" dirty="0">
                                  <a:latin typeface="Cambria Math" panose="02040503050406030204" pitchFamily="18" charset="0"/>
                                  <a:ea typeface="Cambria Math" panose="02040503050406030204" pitchFamily="18" charset="0"/>
                                </a:rPr>
                                <m:t>𝜕</m:t>
                              </m:r>
                              <m:r>
                                <a:rPr lang="en-US" sz="2400" i="1" dirty="0">
                                  <a:latin typeface="Cambria Math" panose="02040503050406030204" pitchFamily="18" charset="0"/>
                                  <a:ea typeface="Cambria Math" panose="02040503050406030204" pitchFamily="18" charset="0"/>
                                </a:rPr>
                                <m:t>𝑧</m:t>
                              </m:r>
                            </m:den>
                          </m:f>
                        </m:e>
                      </m:d>
                      <m:r>
                        <a:rPr lang="en-US" sz="2400" b="0" i="1" dirty="0"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ea typeface="Cambria Math" panose="02040503050406030204" pitchFamily="18" charset="0"/>
                        </a:rPr>
                        <m:t>𝑉</m:t>
                      </m:r>
                      <m:r>
                        <a:rPr lang="en-US" sz="2400" b="0" i="1" dirty="0"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𝛻𝜓</m:t>
                      </m:r>
                      <m:r>
                        <a:rPr lang="en-US" sz="2400" b="0" i="1" smtClean="0">
                          <a:latin typeface="Cambria Math" panose="02040503050406030204" pitchFamily="18" charset="0"/>
                          <a:ea typeface="Cambria Math" panose="02040503050406030204" pitchFamily="18" charset="0"/>
                        </a:rPr>
                        <m:t>+</m:t>
                      </m:r>
                      <m:r>
                        <a:rPr lang="en-US" sz="2400" b="0" i="1" dirty="0" smtClean="0">
                          <a:latin typeface="Cambria Math" panose="02040503050406030204" pitchFamily="18" charset="0"/>
                        </a:rPr>
                        <m:t>𝑆</m:t>
                      </m:r>
                    </m:oMath>
                  </m:oMathPara>
                </a14:m>
                <a:r>
                  <a:rPr lang="en-US" sz="2400" dirty="0"/>
                  <a:t/>
                </a:r>
                <a:br>
                  <a:rPr lang="en-US" sz="2400" dirty="0"/>
                </a:br>
                <a:endParaRPr lang="en-US" sz="2400" dirty="0"/>
              </a:p>
              <a:p>
                <a:endParaRPr lang="ru-RU" sz="2400" dirty="0"/>
              </a:p>
              <a:p>
                <a:endParaRPr lang="ru-RU" sz="2400" dirty="0"/>
              </a:p>
            </p:txBody>
          </p:sp>
        </mc:Choice>
        <mc:Fallback xmlns="">
          <p:sp>
            <p:nvSpPr>
              <p:cNvPr id="10" name="TextBox 9"/>
              <p:cNvSpPr txBox="1">
                <a:spLocks noRot="1" noChangeAspect="1" noMove="1" noResize="1" noEditPoints="1" noAdjustHandles="1" noChangeArrowheads="1" noChangeShapeType="1" noTextEdit="1"/>
              </p:cNvSpPr>
              <p:nvPr/>
            </p:nvSpPr>
            <p:spPr>
              <a:xfrm>
                <a:off x="4805098" y="1545905"/>
                <a:ext cx="5909187" cy="1568506"/>
              </a:xfrm>
              <a:prstGeom prst="rect">
                <a:avLst/>
              </a:prstGeom>
              <a:blipFill>
                <a:blip r:embed="rId4"/>
                <a:stretch>
                  <a:fillRect/>
                </a:stretch>
              </a:blipFill>
            </p:spPr>
            <p:txBody>
              <a:bodyPr/>
              <a:lstStyle/>
              <a:p>
                <a:r>
                  <a:rPr lang="ru-RU">
                    <a:noFill/>
                  </a:rPr>
                  <a:t> </a:t>
                </a:r>
              </a:p>
            </p:txBody>
          </p:sp>
        </mc:Fallback>
      </mc:AlternateContent>
      <p:sp>
        <p:nvSpPr>
          <p:cNvPr id="12" name="Прямоугольник 11"/>
          <p:cNvSpPr/>
          <p:nvPr/>
        </p:nvSpPr>
        <p:spPr>
          <a:xfrm>
            <a:off x="8326417" y="1699036"/>
            <a:ext cx="833953" cy="491307"/>
          </a:xfrm>
          <a:prstGeom prst="rect">
            <a:avLst/>
          </a:prstGeom>
          <a:noFill/>
          <a:ln w="158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5" name="Соединительная линия уступом 14"/>
          <p:cNvCxnSpPr/>
          <p:nvPr/>
        </p:nvCxnSpPr>
        <p:spPr>
          <a:xfrm rot="10800000" flipV="1">
            <a:off x="2813368" y="2417152"/>
            <a:ext cx="3764850" cy="2236132"/>
          </a:xfrm>
          <a:prstGeom prst="bentConnector3">
            <a:avLst>
              <a:gd name="adj1" fmla="val 37046"/>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Соединительная линия уступом 17"/>
          <p:cNvCxnSpPr/>
          <p:nvPr/>
        </p:nvCxnSpPr>
        <p:spPr>
          <a:xfrm rot="10800000" flipV="1">
            <a:off x="2728099" y="1086865"/>
            <a:ext cx="5997052" cy="1249922"/>
          </a:xfrm>
          <a:prstGeom prst="bentConnector3">
            <a:avLst>
              <a:gd name="adj1" fmla="val 50000"/>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a:endCxn id="12" idx="0"/>
          </p:cNvCxnSpPr>
          <p:nvPr/>
        </p:nvCxnSpPr>
        <p:spPr>
          <a:xfrm>
            <a:off x="8725151" y="1086865"/>
            <a:ext cx="20321" cy="612171"/>
          </a:xfrm>
          <a:prstGeom prst="line">
            <a:avLst/>
          </a:prstGeom>
          <a:ln w="158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Соединительная линия уступом 31"/>
          <p:cNvCxnSpPr/>
          <p:nvPr/>
        </p:nvCxnSpPr>
        <p:spPr>
          <a:xfrm rot="10800000" flipV="1">
            <a:off x="4898672" y="2934933"/>
            <a:ext cx="4729527" cy="2128699"/>
          </a:xfrm>
          <a:prstGeom prst="bentConnector3">
            <a:avLst>
              <a:gd name="adj1" fmla="val 89312"/>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flipV="1">
            <a:off x="9628198" y="2177062"/>
            <a:ext cx="0" cy="754966"/>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p:cNvSpPr txBox="1"/>
              <p:nvPr/>
            </p:nvSpPr>
            <p:spPr>
              <a:xfrm>
                <a:off x="10235579" y="1816256"/>
                <a:ext cx="987130" cy="3608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u-RU" sz="2400" i="1" smtClean="0">
                          <a:latin typeface="Cambria Math" panose="02040503050406030204" pitchFamily="18" charset="0"/>
                          <a:ea typeface="Cambria Math" panose="02040503050406030204" pitchFamily="18" charset="0"/>
                        </a:rPr>
                        <m:t>𝜓</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𝑇</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𝑞𝑥</m:t>
                      </m:r>
                    </m:oMath>
                  </m:oMathPara>
                </a14:m>
                <a:endParaRPr lang="ru-RU" sz="2400" baseline="-25000" dirty="0"/>
              </a:p>
            </p:txBody>
          </p:sp>
        </mc:Choice>
        <mc:Fallback xmlns="">
          <p:sp>
            <p:nvSpPr>
              <p:cNvPr id="39" name="TextBox 38"/>
              <p:cNvSpPr txBox="1">
                <a:spLocks noRot="1" noChangeAspect="1" noMove="1" noResize="1" noEditPoints="1" noAdjustHandles="1" noChangeArrowheads="1" noChangeShapeType="1" noTextEdit="1"/>
              </p:cNvSpPr>
              <p:nvPr/>
            </p:nvSpPr>
            <p:spPr>
              <a:xfrm>
                <a:off x="10235579" y="1816256"/>
                <a:ext cx="987130" cy="360804"/>
              </a:xfrm>
              <a:prstGeom prst="rect">
                <a:avLst/>
              </a:prstGeom>
              <a:blipFill>
                <a:blip r:embed="rId5"/>
                <a:stretch>
                  <a:fillRect l="-11728" r="-1852" b="-38983"/>
                </a:stretch>
              </a:blipFill>
            </p:spPr>
            <p:txBody>
              <a:bodyPr/>
              <a:lstStyle/>
              <a:p>
                <a:r>
                  <a:rPr lang="ru-RU">
                    <a:noFill/>
                  </a:rPr>
                  <a:t> </a:t>
                </a:r>
              </a:p>
            </p:txBody>
          </p:sp>
        </mc:Fallback>
      </mc:AlternateContent>
      <p:sp>
        <p:nvSpPr>
          <p:cNvPr id="40" name="Овал 39"/>
          <p:cNvSpPr/>
          <p:nvPr/>
        </p:nvSpPr>
        <p:spPr>
          <a:xfrm>
            <a:off x="9408306" y="1753463"/>
            <a:ext cx="439785" cy="439785"/>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кругленный прямоугольник 19"/>
          <p:cNvSpPr/>
          <p:nvPr/>
        </p:nvSpPr>
        <p:spPr>
          <a:xfrm>
            <a:off x="741680" y="4895505"/>
            <a:ext cx="4143375" cy="336259"/>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TextBox 44"/>
          <p:cNvSpPr txBox="1"/>
          <p:nvPr/>
        </p:nvSpPr>
        <p:spPr>
          <a:xfrm>
            <a:off x="5548764" y="2974538"/>
            <a:ext cx="6042369" cy="1200329"/>
          </a:xfrm>
          <a:prstGeom prst="rect">
            <a:avLst/>
          </a:prstGeom>
          <a:noFill/>
        </p:spPr>
        <p:txBody>
          <a:bodyPr wrap="square" rtlCol="0">
            <a:spAutoFit/>
          </a:bodyPr>
          <a:lstStyle/>
          <a:p>
            <a:r>
              <a:rPr lang="en-US" sz="2400" b="1" i="1" dirty="0" err="1"/>
              <a:t>q</a:t>
            </a:r>
            <a:r>
              <a:rPr lang="en-US" sz="2400" b="1" i="1" baseline="-25000" dirty="0" err="1"/>
              <a:t>x</a:t>
            </a:r>
            <a:r>
              <a:rPr lang="en-US" b="1" dirty="0"/>
              <a:t> </a:t>
            </a:r>
            <a:r>
              <a:rPr lang="en-US" sz="2400" dirty="0"/>
              <a:t>–</a:t>
            </a:r>
            <a:r>
              <a:rPr lang="ru-RU" sz="2400" dirty="0"/>
              <a:t> удельное содержание воды в различных фазах  и</a:t>
            </a:r>
            <a:r>
              <a:rPr lang="en-US" sz="2400" dirty="0"/>
              <a:t> </a:t>
            </a:r>
            <a:r>
              <a:rPr lang="ru-RU" sz="2400" dirty="0"/>
              <a:t>категориях гидрометеоров</a:t>
            </a:r>
          </a:p>
          <a:p>
            <a:endParaRPr lang="ru-RU" sz="2400" dirty="0"/>
          </a:p>
        </p:txBody>
      </p:sp>
      <mc:AlternateContent xmlns:mc="http://schemas.openxmlformats.org/markup-compatibility/2006" xmlns:a14="http://schemas.microsoft.com/office/drawing/2010/main">
        <mc:Choice Requires="a14">
          <p:sp>
            <p:nvSpPr>
              <p:cNvPr id="46" name="Прямоугольник 45"/>
              <p:cNvSpPr/>
              <p:nvPr/>
            </p:nvSpPr>
            <p:spPr>
              <a:xfrm>
                <a:off x="5581662" y="3927286"/>
                <a:ext cx="6251706" cy="1939698"/>
              </a:xfrm>
              <a:prstGeom prst="rect">
                <a:avLst/>
              </a:prstGeom>
            </p:spPr>
            <p:txBody>
              <a:bodyPr wrap="square">
                <a:spAutoFit/>
              </a:bodyPr>
              <a:lstStyle/>
              <a:p>
                <a14:m>
                  <m:oMath xmlns:m="http://schemas.openxmlformats.org/officeDocument/2006/math">
                    <m:sSup>
                      <m:sSupPr>
                        <m:ctrlPr>
                          <a:rPr lang="en-US" sz="2400" i="1" smtClean="0">
                            <a:latin typeface="Cambria Math" panose="02040503050406030204" pitchFamily="18" charset="0"/>
                            <a:cs typeface="Arial" panose="020B0604020202020204" pitchFamily="34" charset="0"/>
                          </a:rPr>
                        </m:ctrlPr>
                      </m:sSupPr>
                      <m:e>
                        <m:r>
                          <a:rPr lang="en-US" sz="2400">
                            <a:latin typeface="Cambria Math" panose="02040503050406030204" pitchFamily="18" charset="0"/>
                            <a:cs typeface="Arial" panose="020B0604020202020204" pitchFamily="34" charset="0"/>
                          </a:rPr>
                          <m:t>𝒒</m:t>
                        </m:r>
                      </m:e>
                      <m:sup>
                        <m:r>
                          <a:rPr lang="en-US" sz="2400">
                            <a:latin typeface="Cambria Math" panose="02040503050406030204" pitchFamily="18" charset="0"/>
                            <a:cs typeface="Arial" panose="020B0604020202020204" pitchFamily="34" charset="0"/>
                          </a:rPr>
                          <m:t>𝒙</m:t>
                        </m:r>
                      </m:sup>
                    </m:sSup>
                    <m:r>
                      <a:rPr lang="en-US" sz="2400">
                        <a:latin typeface="Cambria Math" panose="02040503050406030204" pitchFamily="18" charset="0"/>
                        <a:cs typeface="Arial" panose="020B0604020202020204" pitchFamily="34" charset="0"/>
                      </a:rPr>
                      <m:t>=</m:t>
                    </m:r>
                    <m:f>
                      <m:fPr>
                        <m:ctrlPr>
                          <a:rPr lang="en-US" sz="2400" i="1">
                            <a:latin typeface="Cambria Math" panose="02040503050406030204" pitchFamily="18" charset="0"/>
                            <a:cs typeface="Arial" panose="020B0604020202020204" pitchFamily="34" charset="0"/>
                          </a:rPr>
                        </m:ctrlPr>
                      </m:fPr>
                      <m:num>
                        <m:sSubSup>
                          <m:sSubSupPr>
                            <m:ctrlPr>
                              <a:rPr lang="en-US" sz="2400" i="1">
                                <a:latin typeface="Cambria Math" panose="02040503050406030204" pitchFamily="18" charset="0"/>
                                <a:cs typeface="Arial" panose="020B0604020202020204" pitchFamily="34" charset="0"/>
                              </a:rPr>
                            </m:ctrlPr>
                          </m:sSubSupPr>
                          <m:e>
                            <m:r>
                              <a:rPr lang="en-US" sz="2400">
                                <a:latin typeface="Cambria Math" panose="02040503050406030204" pitchFamily="18" charset="0"/>
                                <a:cs typeface="Arial" panose="020B0604020202020204" pitchFamily="34" charset="0"/>
                              </a:rPr>
                              <m:t>𝑵</m:t>
                            </m:r>
                          </m:e>
                          <m:sub>
                            <m:r>
                              <a:rPr lang="en-US" sz="2400">
                                <a:latin typeface="Cambria Math" panose="02040503050406030204" pitchFamily="18" charset="0"/>
                                <a:cs typeface="Arial" panose="020B0604020202020204" pitchFamily="34" charset="0"/>
                              </a:rPr>
                              <m:t>𝟎</m:t>
                            </m:r>
                          </m:sub>
                          <m:sup>
                            <m:r>
                              <a:rPr lang="en-US" sz="2400">
                                <a:latin typeface="Cambria Math" panose="02040503050406030204" pitchFamily="18" charset="0"/>
                                <a:cs typeface="Arial" panose="020B0604020202020204" pitchFamily="34" charset="0"/>
                              </a:rPr>
                              <m:t>𝒙</m:t>
                            </m:r>
                          </m:sup>
                        </m:sSubSup>
                      </m:num>
                      <m:den>
                        <m:r>
                          <a:rPr lang="en-US" sz="2400">
                            <a:latin typeface="Cambria Math" panose="02040503050406030204" pitchFamily="18" charset="0"/>
                            <a:cs typeface="Arial" panose="020B0604020202020204" pitchFamily="34" charset="0"/>
                          </a:rPr>
                          <m:t>𝝆</m:t>
                        </m:r>
                      </m:den>
                    </m:f>
                    <m:nary>
                      <m:naryPr>
                        <m:ctrlPr>
                          <a:rPr lang="en-US" sz="2400" i="1">
                            <a:latin typeface="Cambria Math" panose="02040503050406030204" pitchFamily="18" charset="0"/>
                            <a:cs typeface="Arial" panose="020B0604020202020204" pitchFamily="34" charset="0"/>
                          </a:rPr>
                        </m:ctrlPr>
                      </m:naryPr>
                      <m:sub>
                        <m:r>
                          <m:rPr>
                            <m:brk m:alnAt="23"/>
                          </m:rPr>
                          <a:rPr lang="en-US" sz="2400">
                            <a:latin typeface="Cambria Math" panose="02040503050406030204" pitchFamily="18" charset="0"/>
                            <a:cs typeface="Arial" panose="020B0604020202020204" pitchFamily="34" charset="0"/>
                          </a:rPr>
                          <m:t>𝟎</m:t>
                        </m:r>
                      </m:sub>
                      <m:sup>
                        <m:r>
                          <a:rPr lang="en-US" sz="2400">
                            <a:latin typeface="Cambria Math" panose="02040503050406030204" pitchFamily="18" charset="0"/>
                            <a:cs typeface="Arial" panose="020B0604020202020204" pitchFamily="34" charset="0"/>
                          </a:rPr>
                          <m:t>∞</m:t>
                        </m:r>
                      </m:sup>
                      <m:e>
                        <m:sSub>
                          <m:sSubPr>
                            <m:ctrlPr>
                              <a:rPr lang="en-US" sz="2400" i="1">
                                <a:latin typeface="Cambria Math" panose="02040503050406030204" pitchFamily="18" charset="0"/>
                                <a:cs typeface="Arial" panose="020B0604020202020204" pitchFamily="34" charset="0"/>
                              </a:rPr>
                            </m:ctrlPr>
                          </m:sSubPr>
                          <m:e>
                            <m:r>
                              <a:rPr lang="en-US" sz="2400">
                                <a:latin typeface="Cambria Math" panose="02040503050406030204" pitchFamily="18" charset="0"/>
                                <a:cs typeface="Arial" panose="020B0604020202020204" pitchFamily="34" charset="0"/>
                              </a:rPr>
                              <m:t>𝒎</m:t>
                            </m:r>
                            <m:d>
                              <m:dPr>
                                <m:ctrlPr>
                                  <a:rPr lang="en-US" sz="2400" i="1">
                                    <a:latin typeface="Cambria Math" panose="02040503050406030204" pitchFamily="18" charset="0"/>
                                    <a:cs typeface="Arial" panose="020B0604020202020204" pitchFamily="34" charset="0"/>
                                  </a:rPr>
                                </m:ctrlPr>
                              </m:dPr>
                              <m:e>
                                <m:r>
                                  <a:rPr lang="en-US" sz="2400">
                                    <a:latin typeface="Cambria Math" panose="02040503050406030204" pitchFamily="18" charset="0"/>
                                    <a:cs typeface="Arial" panose="020B0604020202020204" pitchFamily="34" charset="0"/>
                                  </a:rPr>
                                  <m:t>𝑫</m:t>
                                </m:r>
                              </m:e>
                            </m:d>
                            <m:r>
                              <a:rPr lang="en-US" sz="2400">
                                <a:latin typeface="Cambria Math" panose="02040503050406030204" pitchFamily="18" charset="0"/>
                                <a:cs typeface="Arial" panose="020B0604020202020204" pitchFamily="34" charset="0"/>
                              </a:rPr>
                              <m:t>𝒇</m:t>
                            </m:r>
                          </m:e>
                          <m:sub>
                            <m:r>
                              <a:rPr lang="en-US" sz="2400">
                                <a:latin typeface="Cambria Math" panose="02040503050406030204" pitchFamily="18" charset="0"/>
                                <a:cs typeface="Arial" panose="020B0604020202020204" pitchFamily="34" charset="0"/>
                              </a:rPr>
                              <m:t>𝒙</m:t>
                            </m:r>
                          </m:sub>
                        </m:sSub>
                        <m:d>
                          <m:dPr>
                            <m:ctrlPr>
                              <a:rPr lang="en-US" sz="2400" i="1">
                                <a:latin typeface="Cambria Math" panose="02040503050406030204" pitchFamily="18" charset="0"/>
                                <a:cs typeface="Arial" panose="020B0604020202020204" pitchFamily="34" charset="0"/>
                              </a:rPr>
                            </m:ctrlPr>
                          </m:dPr>
                          <m:e>
                            <m:r>
                              <a:rPr lang="en-US" sz="2400">
                                <a:latin typeface="Cambria Math" panose="02040503050406030204" pitchFamily="18" charset="0"/>
                                <a:cs typeface="Arial" panose="020B0604020202020204" pitchFamily="34" charset="0"/>
                              </a:rPr>
                              <m:t>𝑫</m:t>
                            </m:r>
                          </m:e>
                        </m:d>
                        <m:r>
                          <a:rPr lang="en-US" sz="2400">
                            <a:latin typeface="Cambria Math" panose="02040503050406030204" pitchFamily="18" charset="0"/>
                            <a:cs typeface="Arial" panose="020B0604020202020204" pitchFamily="34" charset="0"/>
                          </a:rPr>
                          <m:t>𝒅𝑫</m:t>
                        </m:r>
                      </m:e>
                    </m:nary>
                  </m:oMath>
                </a14:m>
                <a:r>
                  <a:rPr lang="ru-RU" sz="2400" dirty="0">
                    <a:cs typeface="Arial" panose="020B0604020202020204" pitchFamily="34" charset="0"/>
                  </a:rPr>
                  <a:t>, </a:t>
                </a:r>
              </a:p>
              <a:p>
                <a14:m>
                  <m:oMath xmlns:m="http://schemas.openxmlformats.org/officeDocument/2006/math">
                    <m:sSubSup>
                      <m:sSubSupPr>
                        <m:ctrlPr>
                          <a:rPr lang="en-US" sz="2000" i="1">
                            <a:latin typeface="Cambria Math" panose="02040503050406030204" pitchFamily="18" charset="0"/>
                            <a:cs typeface="Arial" panose="020B0604020202020204" pitchFamily="34" charset="0"/>
                          </a:rPr>
                        </m:ctrlPr>
                      </m:sSubSupPr>
                      <m:e>
                        <m:r>
                          <a:rPr lang="en-US" sz="2000">
                            <a:latin typeface="Cambria Math" panose="02040503050406030204" pitchFamily="18" charset="0"/>
                            <a:cs typeface="Arial" panose="020B0604020202020204" pitchFamily="34" charset="0"/>
                          </a:rPr>
                          <m:t>𝑵</m:t>
                        </m:r>
                      </m:e>
                      <m:sub>
                        <m:r>
                          <a:rPr lang="en-US" sz="2000">
                            <a:latin typeface="Cambria Math" panose="02040503050406030204" pitchFamily="18" charset="0"/>
                            <a:cs typeface="Arial" panose="020B0604020202020204" pitchFamily="34" charset="0"/>
                          </a:rPr>
                          <m:t>𝟎</m:t>
                        </m:r>
                      </m:sub>
                      <m:sup>
                        <m:r>
                          <a:rPr lang="en-US" sz="2000">
                            <a:latin typeface="Cambria Math" panose="02040503050406030204" pitchFamily="18" charset="0"/>
                            <a:cs typeface="Arial" panose="020B0604020202020204" pitchFamily="34" charset="0"/>
                          </a:rPr>
                          <m:t>𝒙</m:t>
                        </m:r>
                      </m:sup>
                    </m:sSubSup>
                  </m:oMath>
                </a14:m>
                <a:r>
                  <a:rPr lang="ru-RU" sz="2000" dirty="0">
                    <a:cs typeface="Arial" panose="020B0604020202020204" pitchFamily="34" charset="0"/>
                  </a:rPr>
                  <a:t> - концентрация, </a:t>
                </a:r>
              </a:p>
              <a:p>
                <a14:m>
                  <m:oMath xmlns:m="http://schemas.openxmlformats.org/officeDocument/2006/math">
                    <m:r>
                      <a:rPr lang="en-US" sz="2000">
                        <a:latin typeface="Cambria Math" panose="02040503050406030204" pitchFamily="18" charset="0"/>
                        <a:cs typeface="Arial" panose="020B0604020202020204" pitchFamily="34" charset="0"/>
                      </a:rPr>
                      <m:t>𝒎</m:t>
                    </m:r>
                  </m:oMath>
                </a14:m>
                <a:r>
                  <a:rPr lang="ru-RU" sz="2000" dirty="0">
                    <a:cs typeface="Arial" panose="020B0604020202020204" pitchFamily="34" charset="0"/>
                  </a:rPr>
                  <a:t> – масса, </a:t>
                </a:r>
              </a:p>
              <a:p>
                <a14:m>
                  <m:oMath xmlns:m="http://schemas.openxmlformats.org/officeDocument/2006/math">
                    <m:sSub>
                      <m:sSubPr>
                        <m:ctrlPr>
                          <a:rPr lang="en-US" sz="2000" i="1">
                            <a:latin typeface="Cambria Math" panose="02040503050406030204" pitchFamily="18" charset="0"/>
                            <a:cs typeface="Arial" panose="020B0604020202020204" pitchFamily="34" charset="0"/>
                          </a:rPr>
                        </m:ctrlPr>
                      </m:sSubPr>
                      <m:e>
                        <m:r>
                          <a:rPr lang="en-US" sz="2000">
                            <a:latin typeface="Cambria Math" panose="02040503050406030204" pitchFamily="18" charset="0"/>
                            <a:cs typeface="Arial" panose="020B0604020202020204" pitchFamily="34" charset="0"/>
                          </a:rPr>
                          <m:t>𝒇</m:t>
                        </m:r>
                      </m:e>
                      <m:sub>
                        <m:r>
                          <a:rPr lang="en-US" sz="2000">
                            <a:latin typeface="Cambria Math" panose="02040503050406030204" pitchFamily="18" charset="0"/>
                            <a:cs typeface="Arial" panose="020B0604020202020204" pitchFamily="34" charset="0"/>
                          </a:rPr>
                          <m:t>𝒙</m:t>
                        </m:r>
                      </m:sub>
                    </m:sSub>
                    <m:d>
                      <m:dPr>
                        <m:ctrlPr>
                          <a:rPr lang="en-US" sz="2000" i="1">
                            <a:latin typeface="Cambria Math" panose="02040503050406030204" pitchFamily="18" charset="0"/>
                            <a:cs typeface="Arial" panose="020B0604020202020204" pitchFamily="34" charset="0"/>
                          </a:rPr>
                        </m:ctrlPr>
                      </m:dPr>
                      <m:e>
                        <m:r>
                          <a:rPr lang="en-US" sz="2000">
                            <a:latin typeface="Cambria Math" panose="02040503050406030204" pitchFamily="18" charset="0"/>
                            <a:cs typeface="Arial" panose="020B0604020202020204" pitchFamily="34" charset="0"/>
                          </a:rPr>
                          <m:t>𝑫</m:t>
                        </m:r>
                      </m:e>
                    </m:d>
                  </m:oMath>
                </a14:m>
                <a:r>
                  <a:rPr lang="ru-RU" sz="2000" dirty="0">
                    <a:cs typeface="Arial" panose="020B0604020202020204" pitchFamily="34" charset="0"/>
                  </a:rPr>
                  <a:t>- функция распределения по размерам, </a:t>
                </a:r>
              </a:p>
              <a:p>
                <a:r>
                  <a:rPr lang="en-US" sz="2000" b="1" i="1" dirty="0">
                    <a:cs typeface="Arial" panose="020B0604020202020204" pitchFamily="34" charset="0"/>
                  </a:rPr>
                  <a:t>D</a:t>
                </a:r>
                <a:r>
                  <a:rPr lang="en-US" sz="2000" dirty="0">
                    <a:cs typeface="Arial" panose="020B0604020202020204" pitchFamily="34" charset="0"/>
                  </a:rPr>
                  <a:t> –</a:t>
                </a:r>
                <a:r>
                  <a:rPr lang="ru-RU" sz="2000" dirty="0">
                    <a:cs typeface="Arial" panose="020B0604020202020204" pitchFamily="34" charset="0"/>
                  </a:rPr>
                  <a:t> диаметр</a:t>
                </a:r>
                <a:endParaRPr lang="ru-RU" sz="2000" dirty="0"/>
              </a:p>
            </p:txBody>
          </p:sp>
        </mc:Choice>
        <mc:Fallback xmlns="">
          <p:sp>
            <p:nvSpPr>
              <p:cNvPr id="46" name="Прямоугольник 45"/>
              <p:cNvSpPr>
                <a:spLocks noRot="1" noChangeAspect="1" noMove="1" noResize="1" noEditPoints="1" noAdjustHandles="1" noChangeArrowheads="1" noChangeShapeType="1" noTextEdit="1"/>
              </p:cNvSpPr>
              <p:nvPr/>
            </p:nvSpPr>
            <p:spPr>
              <a:xfrm>
                <a:off x="5581662" y="3927286"/>
                <a:ext cx="6251706" cy="1939698"/>
              </a:xfrm>
              <a:prstGeom prst="rect">
                <a:avLst/>
              </a:prstGeom>
              <a:blipFill>
                <a:blip r:embed="rId6"/>
                <a:stretch>
                  <a:fillRect l="-1073" b="-4717"/>
                </a:stretch>
              </a:blipFill>
            </p:spPr>
            <p:txBody>
              <a:bodyPr/>
              <a:lstStyle/>
              <a:p>
                <a:r>
                  <a:rPr lang="ru-RU">
                    <a:noFill/>
                  </a:rPr>
                  <a:t> </a:t>
                </a:r>
              </a:p>
            </p:txBody>
          </p:sp>
        </mc:Fallback>
      </mc:AlternateContent>
      <p:sp>
        <p:nvSpPr>
          <p:cNvPr id="2" name="Номер слайда 1">
            <a:extLst>
              <a:ext uri="{FF2B5EF4-FFF2-40B4-BE49-F238E27FC236}">
                <a16:creationId xmlns:a16="http://schemas.microsoft.com/office/drawing/2014/main" id="{9E9C8F34-A7FD-9835-A64F-0F05D40B95FB}"/>
              </a:ext>
            </a:extLst>
          </p:cNvPr>
          <p:cNvSpPr>
            <a:spLocks noGrp="1"/>
          </p:cNvSpPr>
          <p:nvPr>
            <p:ph type="sldNum" sz="quarter" idx="12"/>
          </p:nvPr>
        </p:nvSpPr>
        <p:spPr/>
        <p:txBody>
          <a:bodyPr/>
          <a:lstStyle/>
          <a:p>
            <a:fld id="{63FD4D05-77BA-4CC3-80CC-49ECE376452C}" type="slidenum">
              <a:rPr lang="ru-RU" smtClean="0"/>
              <a:t>5</a:t>
            </a:fld>
            <a:endParaRPr lang="ru-RU"/>
          </a:p>
        </p:txBody>
      </p:sp>
    </p:spTree>
    <p:extLst>
      <p:ext uri="{BB962C8B-B14F-4D97-AF65-F5344CB8AC3E}">
        <p14:creationId xmlns:p14="http://schemas.microsoft.com/office/powerpoint/2010/main" val="98000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lum bright="2000" contrast="3000"/>
          </a:blip>
          <a:stretch>
            <a:fillRect/>
          </a:stretch>
        </p:blipFill>
        <p:spPr>
          <a:xfrm>
            <a:off x="91440" y="398826"/>
            <a:ext cx="7807541" cy="4731089"/>
          </a:xfrm>
          <a:prstGeom prst="rect">
            <a:avLst/>
          </a:prstGeom>
          <a:ln>
            <a:noFill/>
          </a:ln>
          <a:effectLst/>
        </p:spPr>
      </p:pic>
      <p:pic>
        <p:nvPicPr>
          <p:cNvPr id="5" name="Рисунок 4"/>
          <p:cNvPicPr>
            <a:picLocks noChangeAspect="1"/>
          </p:cNvPicPr>
          <p:nvPr/>
        </p:nvPicPr>
        <p:blipFill rotWithShape="1">
          <a:blip r:embed="rId3"/>
          <a:srcRect l="11506" r="6006"/>
          <a:stretch/>
        </p:blipFill>
        <p:spPr>
          <a:xfrm>
            <a:off x="7152640" y="505776"/>
            <a:ext cx="4765040" cy="5235321"/>
          </a:xfrm>
          <a:prstGeom prst="rect">
            <a:avLst/>
          </a:prstGeom>
          <a:ln>
            <a:solidFill>
              <a:schemeClr val="accent1"/>
            </a:solidFill>
          </a:ln>
        </p:spPr>
      </p:pic>
      <p:sp>
        <p:nvSpPr>
          <p:cNvPr id="6" name="TextBox 5"/>
          <p:cNvSpPr txBox="1"/>
          <p:nvPr/>
        </p:nvSpPr>
        <p:spPr>
          <a:xfrm>
            <a:off x="1632162" y="0"/>
            <a:ext cx="8935682" cy="461665"/>
          </a:xfrm>
          <a:prstGeom prst="rect">
            <a:avLst/>
          </a:prstGeom>
          <a:noFill/>
        </p:spPr>
        <p:txBody>
          <a:bodyPr wrap="square" rtlCol="0">
            <a:spAutoFit/>
          </a:bodyPr>
          <a:lstStyle/>
          <a:p>
            <a:pPr algn="ctr"/>
            <a:r>
              <a:rPr lang="ru-RU" sz="2400" b="1" dirty="0"/>
              <a:t>Представление микрофизических процессов в модели</a:t>
            </a:r>
          </a:p>
        </p:txBody>
      </p:sp>
      <p:sp>
        <p:nvSpPr>
          <p:cNvPr id="8" name="TextBox 7"/>
          <p:cNvSpPr txBox="1"/>
          <p:nvPr/>
        </p:nvSpPr>
        <p:spPr>
          <a:xfrm>
            <a:off x="383458" y="383855"/>
            <a:ext cx="1995949" cy="646331"/>
          </a:xfrm>
          <a:prstGeom prst="rect">
            <a:avLst/>
          </a:prstGeom>
          <a:noFill/>
        </p:spPr>
        <p:txBody>
          <a:bodyPr wrap="square" rtlCol="0">
            <a:spAutoFit/>
          </a:bodyPr>
          <a:lstStyle/>
          <a:p>
            <a:r>
              <a:rPr lang="en-US" sz="3600" b="1" i="1"/>
              <a:t>S</a:t>
            </a:r>
            <a:endParaRPr lang="ru-RU" sz="2800" b="1" i="1"/>
          </a:p>
        </p:txBody>
      </p:sp>
      <p:sp>
        <p:nvSpPr>
          <p:cNvPr id="2" name="Номер слайда 1">
            <a:extLst>
              <a:ext uri="{FF2B5EF4-FFF2-40B4-BE49-F238E27FC236}">
                <a16:creationId xmlns:a16="http://schemas.microsoft.com/office/drawing/2014/main" id="{57923760-EECE-92D5-202B-3E9DE3188958}"/>
              </a:ext>
            </a:extLst>
          </p:cNvPr>
          <p:cNvSpPr>
            <a:spLocks noGrp="1"/>
          </p:cNvSpPr>
          <p:nvPr>
            <p:ph type="sldNum" sz="quarter" idx="12"/>
          </p:nvPr>
        </p:nvSpPr>
        <p:spPr/>
        <p:txBody>
          <a:bodyPr/>
          <a:lstStyle/>
          <a:p>
            <a:fld id="{63FD4D05-77BA-4CC3-80CC-49ECE376452C}" type="slidenum">
              <a:rPr lang="ru-RU" smtClean="0"/>
              <a:t>6</a:t>
            </a:fld>
            <a:endParaRPr lang="ru-RU"/>
          </a:p>
        </p:txBody>
      </p:sp>
    </p:spTree>
    <p:extLst>
      <p:ext uri="{BB962C8B-B14F-4D97-AF65-F5344CB8AC3E}">
        <p14:creationId xmlns:p14="http://schemas.microsoft.com/office/powerpoint/2010/main" val="4141718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lum bright="2000" contrast="3000"/>
          </a:blip>
          <a:stretch>
            <a:fillRect/>
          </a:stretch>
        </p:blipFill>
        <p:spPr>
          <a:xfrm>
            <a:off x="91440" y="398826"/>
            <a:ext cx="7807541" cy="4731089"/>
          </a:xfrm>
          <a:prstGeom prst="rect">
            <a:avLst/>
          </a:prstGeom>
          <a:ln>
            <a:noFill/>
          </a:ln>
          <a:effectLst/>
        </p:spPr>
      </p:pic>
      <p:pic>
        <p:nvPicPr>
          <p:cNvPr id="5" name="Рисунок 4"/>
          <p:cNvPicPr>
            <a:picLocks noChangeAspect="1"/>
          </p:cNvPicPr>
          <p:nvPr/>
        </p:nvPicPr>
        <p:blipFill rotWithShape="1">
          <a:blip r:embed="rId4"/>
          <a:srcRect l="11506" r="6006"/>
          <a:stretch/>
        </p:blipFill>
        <p:spPr>
          <a:xfrm>
            <a:off x="7152640" y="505776"/>
            <a:ext cx="4765040" cy="5235321"/>
          </a:xfrm>
          <a:prstGeom prst="rect">
            <a:avLst/>
          </a:prstGeom>
          <a:ln>
            <a:solidFill>
              <a:schemeClr val="accent1"/>
            </a:solidFill>
          </a:ln>
        </p:spPr>
      </p:pic>
      <p:sp>
        <p:nvSpPr>
          <p:cNvPr id="7" name="Прямоугольник 6"/>
          <p:cNvSpPr/>
          <p:nvPr/>
        </p:nvSpPr>
        <p:spPr>
          <a:xfrm>
            <a:off x="460751" y="3387840"/>
            <a:ext cx="8330709" cy="3046988"/>
          </a:xfrm>
          <a:prstGeom prst="rect">
            <a:avLst/>
          </a:prstGeom>
          <a:solidFill>
            <a:schemeClr val="accent1">
              <a:lumMod val="20000"/>
              <a:lumOff val="80000"/>
            </a:schemeClr>
          </a:solidFill>
        </p:spPr>
        <p:txBody>
          <a:bodyPr wrap="square">
            <a:spAutoFit/>
          </a:bodyPr>
          <a:lstStyle/>
          <a:p>
            <a:r>
              <a:rPr lang="ru-RU" sz="2400" dirty="0"/>
              <a:t>Основная задача численного моделирования – описать </a:t>
            </a:r>
            <a:r>
              <a:rPr lang="ru-RU" sz="2400" b="1" i="1" dirty="0"/>
              <a:t>поведение всего ансамбля облачных частиц</a:t>
            </a:r>
            <a:r>
              <a:rPr lang="ru-RU" sz="2400" dirty="0"/>
              <a:t>, т.е. процессы </a:t>
            </a:r>
            <a:r>
              <a:rPr lang="ru-RU" sz="2400" b="1" dirty="0"/>
              <a:t>их формирования и взаимодействия </a:t>
            </a:r>
            <a:r>
              <a:rPr lang="ru-RU" sz="2400" dirty="0"/>
              <a:t>внутри облака, а также связанные с этими процессами механизмы обратной связи с термодинамикой. </a:t>
            </a:r>
          </a:p>
          <a:p>
            <a:r>
              <a:rPr lang="ru-RU" sz="2400" dirty="0"/>
              <a:t>При описании микрофизических процессов мы должны знать физические характеристики гидрометеоров (</a:t>
            </a:r>
            <a:r>
              <a:rPr lang="ru-RU" sz="2400" i="1" dirty="0"/>
              <a:t>форма, размер, плотность</a:t>
            </a:r>
            <a:r>
              <a:rPr lang="ru-RU" sz="2400" dirty="0"/>
              <a:t>,…), их количество (</a:t>
            </a:r>
            <a:r>
              <a:rPr lang="ru-RU" sz="2400" b="1" i="1" dirty="0"/>
              <a:t>распределение по размерам</a:t>
            </a:r>
            <a:r>
              <a:rPr lang="ru-RU" sz="2400" dirty="0"/>
              <a:t>).</a:t>
            </a:r>
          </a:p>
        </p:txBody>
      </p:sp>
      <p:sp>
        <p:nvSpPr>
          <p:cNvPr id="8" name="TextBox 7"/>
          <p:cNvSpPr txBox="1"/>
          <p:nvPr/>
        </p:nvSpPr>
        <p:spPr>
          <a:xfrm>
            <a:off x="1632162" y="0"/>
            <a:ext cx="8935682" cy="461665"/>
          </a:xfrm>
          <a:prstGeom prst="rect">
            <a:avLst/>
          </a:prstGeom>
          <a:noFill/>
        </p:spPr>
        <p:txBody>
          <a:bodyPr wrap="square" rtlCol="0">
            <a:spAutoFit/>
          </a:bodyPr>
          <a:lstStyle/>
          <a:p>
            <a:pPr algn="ctr"/>
            <a:r>
              <a:rPr lang="ru-RU" sz="2400" b="1" dirty="0"/>
              <a:t>Представление микрофизических процессов в модели</a:t>
            </a:r>
          </a:p>
        </p:txBody>
      </p:sp>
      <p:sp>
        <p:nvSpPr>
          <p:cNvPr id="9" name="TextBox 8"/>
          <p:cNvSpPr txBox="1"/>
          <p:nvPr/>
        </p:nvSpPr>
        <p:spPr>
          <a:xfrm>
            <a:off x="383458" y="383855"/>
            <a:ext cx="1995949" cy="646331"/>
          </a:xfrm>
          <a:prstGeom prst="rect">
            <a:avLst/>
          </a:prstGeom>
          <a:noFill/>
        </p:spPr>
        <p:txBody>
          <a:bodyPr wrap="square" rtlCol="0">
            <a:spAutoFit/>
          </a:bodyPr>
          <a:lstStyle/>
          <a:p>
            <a:r>
              <a:rPr lang="en-US" sz="3600" b="1" i="1"/>
              <a:t>S</a:t>
            </a:r>
            <a:endParaRPr lang="ru-RU" sz="2800" b="1" i="1"/>
          </a:p>
        </p:txBody>
      </p:sp>
      <p:sp>
        <p:nvSpPr>
          <p:cNvPr id="2" name="Номер слайда 1">
            <a:extLst>
              <a:ext uri="{FF2B5EF4-FFF2-40B4-BE49-F238E27FC236}">
                <a16:creationId xmlns:a16="http://schemas.microsoft.com/office/drawing/2014/main" id="{0BFD6C04-060F-EBA1-3DBF-FD43EA0D0C58}"/>
              </a:ext>
            </a:extLst>
          </p:cNvPr>
          <p:cNvSpPr>
            <a:spLocks noGrp="1"/>
          </p:cNvSpPr>
          <p:nvPr>
            <p:ph type="sldNum" sz="quarter" idx="12"/>
          </p:nvPr>
        </p:nvSpPr>
        <p:spPr/>
        <p:txBody>
          <a:bodyPr/>
          <a:lstStyle/>
          <a:p>
            <a:fld id="{63FD4D05-77BA-4CC3-80CC-49ECE376452C}" type="slidenum">
              <a:rPr lang="ru-RU" smtClean="0"/>
              <a:t>7</a:t>
            </a:fld>
            <a:endParaRPr lang="ru-RU"/>
          </a:p>
        </p:txBody>
      </p:sp>
    </p:spTree>
    <p:extLst>
      <p:ext uri="{BB962C8B-B14F-4D97-AF65-F5344CB8AC3E}">
        <p14:creationId xmlns:p14="http://schemas.microsoft.com/office/powerpoint/2010/main" val="1748972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Прямоугольник 14"/>
              <p:cNvSpPr/>
              <p:nvPr/>
            </p:nvSpPr>
            <p:spPr>
              <a:xfrm>
                <a:off x="523886" y="784036"/>
                <a:ext cx="11001363" cy="3785652"/>
              </a:xfrm>
              <a:prstGeom prst="rect">
                <a:avLst/>
              </a:prstGeom>
            </p:spPr>
            <p:txBody>
              <a:bodyPr wrap="squar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a:latin typeface="Cambria Math" panose="02040503050406030204" pitchFamily="18" charset="0"/>
                            <a:cs typeface="Arial" panose="020B0604020202020204" pitchFamily="34" charset="0"/>
                          </a:rPr>
                          <m:t>𝒇</m:t>
                        </m:r>
                      </m:e>
                      <m:sub>
                        <m:r>
                          <a:rPr lang="en-US" sz="2000">
                            <a:latin typeface="Cambria Math" panose="02040503050406030204" pitchFamily="18" charset="0"/>
                            <a:cs typeface="Arial" panose="020B0604020202020204" pitchFamily="34" charset="0"/>
                          </a:rPr>
                          <m:t>𝒙</m:t>
                        </m:r>
                      </m:sub>
                    </m:sSub>
                    <m:d>
                      <m:dPr>
                        <m:ctrlPr>
                          <a:rPr lang="en-US" sz="2000" i="1">
                            <a:latin typeface="Cambria Math" panose="02040503050406030204" pitchFamily="18" charset="0"/>
                            <a:cs typeface="Arial" panose="020B0604020202020204" pitchFamily="34" charset="0"/>
                          </a:rPr>
                        </m:ctrlPr>
                      </m:dPr>
                      <m:e>
                        <m:r>
                          <a:rPr lang="en-US" sz="2000" b="0" i="1" smtClean="0">
                            <a:latin typeface="Cambria Math" panose="02040503050406030204" pitchFamily="18" charset="0"/>
                            <a:cs typeface="Arial" panose="020B0604020202020204" pitchFamily="34" charset="0"/>
                          </a:rPr>
                          <m:t>𝑚</m:t>
                        </m:r>
                      </m:e>
                    </m:d>
                  </m:oMath>
                </a14:m>
                <a:r>
                  <a:rPr lang="ru-RU" sz="2000" dirty="0">
                    <a:cs typeface="Arial" panose="020B0604020202020204" pitchFamily="34" charset="0"/>
                  </a:rPr>
                  <a:t>- функция распределения по размерам</a:t>
                </a:r>
                <a:r>
                  <a:rPr lang="en-US" sz="2000" dirty="0">
                    <a:cs typeface="Arial" panose="020B0604020202020204" pitchFamily="34" charset="0"/>
                  </a:rPr>
                  <a:t> </a:t>
                </a:r>
                <a:r>
                  <a:rPr lang="ru-RU" sz="2000" dirty="0">
                    <a:cs typeface="Arial" panose="020B0604020202020204" pitchFamily="34" charset="0"/>
                  </a:rPr>
                  <a:t>описывает количество капель в единичном объеме в интервале масс </a:t>
                </a:r>
                <a14:m>
                  <m:oMath xmlns:m="http://schemas.openxmlformats.org/officeDocument/2006/math">
                    <m:d>
                      <m:dPr>
                        <m:begChr m:val="["/>
                        <m:endChr m:val="]"/>
                        <m:ctrlPr>
                          <a:rPr lang="ru-RU" sz="2000" i="1" smtClean="0">
                            <a:latin typeface="Cambria Math" panose="02040503050406030204" pitchFamily="18" charset="0"/>
                            <a:cs typeface="Arial" panose="020B0604020202020204" pitchFamily="34" charset="0"/>
                          </a:rPr>
                        </m:ctrlPr>
                      </m:dPr>
                      <m:e>
                        <m:r>
                          <a:rPr lang="en-US" sz="2000" b="0" i="1" smtClean="0">
                            <a:latin typeface="Cambria Math" panose="02040503050406030204" pitchFamily="18" charset="0"/>
                            <a:cs typeface="Arial" panose="020B0604020202020204" pitchFamily="34" charset="0"/>
                          </a:rPr>
                          <m:t>𝑚</m:t>
                        </m:r>
                        <m:r>
                          <a:rPr lang="en-US" sz="2000" b="0" i="1" smtClean="0">
                            <a:latin typeface="Cambria Math" panose="02040503050406030204" pitchFamily="18" charset="0"/>
                            <a:cs typeface="Arial" panose="020B0604020202020204" pitchFamily="34" charset="0"/>
                          </a:rPr>
                          <m:t>, </m:t>
                        </m:r>
                        <m:r>
                          <a:rPr lang="en-US" sz="2000" b="0" i="1" smtClean="0">
                            <a:latin typeface="Cambria Math" panose="02040503050406030204" pitchFamily="18" charset="0"/>
                            <a:cs typeface="Arial" panose="020B0604020202020204" pitchFamily="34" charset="0"/>
                          </a:rPr>
                          <m:t>𝑚</m:t>
                        </m:r>
                        <m:r>
                          <a:rPr lang="en-US" sz="2000" b="0" i="1" smtClean="0">
                            <a:latin typeface="Cambria Math" panose="02040503050406030204" pitchFamily="18" charset="0"/>
                            <a:cs typeface="Arial" panose="020B0604020202020204" pitchFamily="34" charset="0"/>
                          </a:rPr>
                          <m:t>+</m:t>
                        </m:r>
                        <m:r>
                          <a:rPr lang="en-US" sz="2000" b="0" i="1" smtClean="0">
                            <a:latin typeface="Cambria Math" panose="02040503050406030204" pitchFamily="18" charset="0"/>
                            <a:cs typeface="Arial" panose="020B0604020202020204" pitchFamily="34" charset="0"/>
                          </a:rPr>
                          <m:t>𝑑𝑚</m:t>
                        </m:r>
                      </m:e>
                    </m:d>
                  </m:oMath>
                </a14:m>
                <a:r>
                  <a:rPr lang="en-US" sz="2000" dirty="0">
                    <a:cs typeface="Arial" panose="020B0604020202020204" pitchFamily="34" charset="0"/>
                  </a:rPr>
                  <a:t>. </a:t>
                </a:r>
                <a14:m>
                  <m:oMath xmlns:m="http://schemas.openxmlformats.org/officeDocument/2006/math">
                    <m:r>
                      <a:rPr lang="en-US" sz="2000" b="0" i="1" smtClean="0">
                        <a:latin typeface="Cambria Math" panose="02040503050406030204" pitchFamily="18" charset="0"/>
                        <a:cs typeface="Arial" panose="020B0604020202020204" pitchFamily="34" charset="0"/>
                      </a:rPr>
                      <m:t>𝑓</m:t>
                    </m:r>
                    <m:d>
                      <m:dPr>
                        <m:ctrlPr>
                          <a:rPr lang="en-US" sz="2000" b="0" i="1" smtClean="0">
                            <a:latin typeface="Cambria Math" panose="02040503050406030204" pitchFamily="18" charset="0"/>
                            <a:cs typeface="Arial" panose="020B0604020202020204" pitchFamily="34" charset="0"/>
                          </a:rPr>
                        </m:ctrlPr>
                      </m:dPr>
                      <m:e>
                        <m:r>
                          <a:rPr lang="en-US" sz="2000" b="0" i="1" smtClean="0">
                            <a:latin typeface="Cambria Math" panose="02040503050406030204" pitchFamily="18" charset="0"/>
                            <a:cs typeface="Arial" panose="020B0604020202020204" pitchFamily="34" charset="0"/>
                          </a:rPr>
                          <m:t>𝑚</m:t>
                        </m:r>
                      </m:e>
                    </m:d>
                    <m:r>
                      <a:rPr lang="en-US" sz="2000" b="0" i="1" smtClean="0">
                        <a:latin typeface="Cambria Math" panose="02040503050406030204" pitchFamily="18" charset="0"/>
                        <a:cs typeface="Arial" panose="020B0604020202020204" pitchFamily="34" charset="0"/>
                      </a:rPr>
                      <m:t>𝑑𝑚</m:t>
                    </m:r>
                    <m:r>
                      <a:rPr lang="en-US" sz="2000" b="0" i="1" smtClean="0">
                        <a:latin typeface="Cambria Math" panose="02040503050406030204" pitchFamily="18" charset="0"/>
                        <a:cs typeface="Arial" panose="020B0604020202020204" pitchFamily="34" charset="0"/>
                      </a:rPr>
                      <m:t>=</m:t>
                    </m:r>
                    <m:r>
                      <a:rPr lang="en-US" sz="2000" b="0" i="1" smtClean="0">
                        <a:latin typeface="Cambria Math" panose="02040503050406030204" pitchFamily="18" charset="0"/>
                        <a:cs typeface="Arial" panose="020B0604020202020204" pitchFamily="34" charset="0"/>
                      </a:rPr>
                      <m:t>𝑓</m:t>
                    </m:r>
                    <m:d>
                      <m:dPr>
                        <m:ctrlPr>
                          <a:rPr lang="en-US" sz="2000" b="0" i="1" smtClean="0">
                            <a:latin typeface="Cambria Math" panose="02040503050406030204" pitchFamily="18" charset="0"/>
                            <a:cs typeface="Arial" panose="020B0604020202020204" pitchFamily="34" charset="0"/>
                          </a:rPr>
                        </m:ctrlPr>
                      </m:dPr>
                      <m:e>
                        <m:r>
                          <a:rPr lang="en-US" sz="2000" b="0" i="1" smtClean="0">
                            <a:latin typeface="Cambria Math" panose="02040503050406030204" pitchFamily="18" charset="0"/>
                            <a:cs typeface="Arial" panose="020B0604020202020204" pitchFamily="34" charset="0"/>
                          </a:rPr>
                          <m:t>𝑦</m:t>
                        </m:r>
                      </m:e>
                    </m:d>
                    <m:r>
                      <a:rPr lang="en-US" sz="2000" b="0" i="1" smtClean="0">
                        <a:latin typeface="Cambria Math" panose="02040503050406030204" pitchFamily="18" charset="0"/>
                        <a:cs typeface="Arial" panose="020B0604020202020204" pitchFamily="34" charset="0"/>
                      </a:rPr>
                      <m:t>𝑑𝑦</m:t>
                    </m:r>
                    <m:r>
                      <a:rPr lang="en-US" sz="2000" b="0" i="1" smtClean="0">
                        <a:latin typeface="Cambria Math" panose="02040503050406030204" pitchFamily="18" charset="0"/>
                        <a:cs typeface="Arial" panose="020B0604020202020204" pitchFamily="34" charset="0"/>
                      </a:rPr>
                      <m:t>,   </m:t>
                    </m:r>
                    <m:r>
                      <a:rPr lang="en-US" sz="2000" b="0" i="1" smtClean="0">
                        <a:latin typeface="Cambria Math" panose="02040503050406030204" pitchFamily="18" charset="0"/>
                        <a:cs typeface="Arial" panose="020B0604020202020204" pitchFamily="34" charset="0"/>
                      </a:rPr>
                      <m:t>𝑦</m:t>
                    </m:r>
                    <m:d>
                      <m:dPr>
                        <m:ctrlPr>
                          <a:rPr lang="en-US" sz="2000" b="0" i="1" smtClean="0">
                            <a:latin typeface="Cambria Math" panose="02040503050406030204" pitchFamily="18" charset="0"/>
                            <a:cs typeface="Arial" panose="020B0604020202020204" pitchFamily="34" charset="0"/>
                          </a:rPr>
                        </m:ctrlPr>
                      </m:dPr>
                      <m:e>
                        <m:r>
                          <a:rPr lang="en-US" sz="2000" b="0" i="1" smtClean="0">
                            <a:latin typeface="Cambria Math" panose="02040503050406030204" pitchFamily="18" charset="0"/>
                            <a:cs typeface="Arial" panose="020B0604020202020204" pitchFamily="34" charset="0"/>
                          </a:rPr>
                          <m:t>𝑚</m:t>
                        </m:r>
                      </m:e>
                    </m:d>
                    <m:r>
                      <a:rPr lang="ru-RU" sz="2000" b="0" i="0" smtClean="0">
                        <a:latin typeface="Cambria Math" panose="02040503050406030204" pitchFamily="18" charset="0"/>
                        <a:cs typeface="Arial" panose="020B0604020202020204" pitchFamily="34" charset="0"/>
                      </a:rPr>
                      <m:t>:</m:t>
                    </m:r>
                    <m:r>
                      <a:rPr lang="en-US" sz="2000" b="0" i="1" smtClean="0">
                        <a:latin typeface="Cambria Math" panose="02040503050406030204" pitchFamily="18" charset="0"/>
                        <a:cs typeface="Arial" panose="020B0604020202020204" pitchFamily="34" charset="0"/>
                      </a:rPr>
                      <m:t>𝑅</m:t>
                    </m:r>
                    <m:r>
                      <a:rPr lang="en-US" sz="2000" b="0" i="1" smtClean="0">
                        <a:latin typeface="Cambria Math" panose="02040503050406030204" pitchFamily="18" charset="0"/>
                        <a:cs typeface="Arial" panose="020B0604020202020204" pitchFamily="34" charset="0"/>
                      </a:rPr>
                      <m:t>, </m:t>
                    </m:r>
                    <m:r>
                      <a:rPr lang="en-US" sz="2000" b="0" i="1" smtClean="0">
                        <a:latin typeface="Cambria Math" panose="02040503050406030204" pitchFamily="18" charset="0"/>
                        <a:cs typeface="Arial" panose="020B0604020202020204" pitchFamily="34" charset="0"/>
                      </a:rPr>
                      <m:t>𝐷</m:t>
                    </m:r>
                    <m:r>
                      <a:rPr lang="en-US" sz="2000" b="0" i="1" smtClean="0">
                        <a:latin typeface="Cambria Math" panose="02040503050406030204" pitchFamily="18" charset="0"/>
                        <a:cs typeface="Arial" panose="020B0604020202020204" pitchFamily="34" charset="0"/>
                      </a:rPr>
                      <m:t>, </m:t>
                    </m:r>
                    <m:r>
                      <a:rPr lang="en-US" sz="2000" b="0" i="1" smtClean="0">
                        <a:latin typeface="Cambria Math" panose="02040503050406030204" pitchFamily="18" charset="0"/>
                        <a:cs typeface="Arial" panose="020B0604020202020204" pitchFamily="34" charset="0"/>
                      </a:rPr>
                      <m:t>𝑆</m:t>
                    </m:r>
                  </m:oMath>
                </a14:m>
                <a:endParaRPr lang="ru-RU" sz="2000" i="1" dirty="0">
                  <a:cs typeface="Arial" panose="020B0604020202020204" pitchFamily="34" charset="0"/>
                </a:endParaRPr>
              </a:p>
              <a:p>
                <a:endParaRPr lang="ru-RU" sz="2000" i="1" dirty="0">
                  <a:cs typeface="Arial" panose="020B0604020202020204" pitchFamily="34" charset="0"/>
                </a:endParaRPr>
              </a:p>
              <a:p>
                <a:r>
                  <a:rPr lang="ru-RU" sz="2000" dirty="0">
                    <a:cs typeface="Arial" panose="020B0604020202020204" pitchFamily="34" charset="0"/>
                  </a:rPr>
                  <a:t>На этапе формирования облака </a:t>
                </a:r>
                <a14:m>
                  <m:oMath xmlns:m="http://schemas.openxmlformats.org/officeDocument/2006/math">
                    <m:sSub>
                      <m:sSubPr>
                        <m:ctrlPr>
                          <a:rPr lang="en-US" sz="2000" i="1">
                            <a:latin typeface="Cambria Math" panose="02040503050406030204" pitchFamily="18" charset="0"/>
                            <a:cs typeface="Arial" panose="020B0604020202020204" pitchFamily="34" charset="0"/>
                          </a:rPr>
                        </m:ctrlPr>
                      </m:sSubPr>
                      <m:e>
                        <m:r>
                          <a:rPr lang="en-US" sz="2000">
                            <a:latin typeface="Cambria Math" panose="02040503050406030204" pitchFamily="18" charset="0"/>
                            <a:cs typeface="Arial" panose="020B0604020202020204" pitchFamily="34" charset="0"/>
                          </a:rPr>
                          <m:t>𝒇</m:t>
                        </m:r>
                      </m:e>
                      <m:sub>
                        <m:r>
                          <a:rPr lang="en-US" sz="2000">
                            <a:latin typeface="Cambria Math" panose="02040503050406030204" pitchFamily="18" charset="0"/>
                            <a:cs typeface="Arial" panose="020B0604020202020204" pitchFamily="34" charset="0"/>
                          </a:rPr>
                          <m:t>𝒙</m:t>
                        </m:r>
                      </m:sub>
                    </m:sSub>
                    <m:d>
                      <m:dPr>
                        <m:ctrlPr>
                          <a:rPr lang="en-US" sz="2000" i="1">
                            <a:latin typeface="Cambria Math" panose="02040503050406030204" pitchFamily="18" charset="0"/>
                            <a:cs typeface="Arial" panose="020B0604020202020204" pitchFamily="34" charset="0"/>
                          </a:rPr>
                        </m:ctrlPr>
                      </m:dPr>
                      <m:e>
                        <m:r>
                          <a:rPr lang="en-US" sz="2000" b="0" i="1" smtClean="0">
                            <a:latin typeface="Cambria Math" panose="02040503050406030204" pitchFamily="18" charset="0"/>
                            <a:cs typeface="Arial" panose="020B0604020202020204" pitchFamily="34" charset="0"/>
                          </a:rPr>
                          <m:t>𝑚</m:t>
                        </m:r>
                      </m:e>
                    </m:d>
                  </m:oMath>
                </a14:m>
                <a:r>
                  <a:rPr lang="ru-RU" sz="2000" i="1" dirty="0">
                    <a:cs typeface="Arial" panose="020B0604020202020204" pitchFamily="34" charset="0"/>
                  </a:rPr>
                  <a:t> </a:t>
                </a:r>
                <a:r>
                  <a:rPr lang="ru-RU" sz="2000" dirty="0">
                    <a:cs typeface="Arial" panose="020B0604020202020204" pitchFamily="34" charset="0"/>
                  </a:rPr>
                  <a:t>определяется функций </a:t>
                </a:r>
                <a:br>
                  <a:rPr lang="ru-RU" sz="2000" dirty="0">
                    <a:cs typeface="Arial" panose="020B0604020202020204" pitchFamily="34" charset="0"/>
                  </a:rPr>
                </a:br>
                <a:r>
                  <a:rPr lang="ru-RU" sz="2000" dirty="0">
                    <a:cs typeface="Arial" panose="020B0604020202020204" pitchFamily="34" charset="0"/>
                  </a:rPr>
                  <a:t>распределения по размерам аэрозольных частиц, </a:t>
                </a:r>
                <a:br>
                  <a:rPr lang="ru-RU" sz="2000" dirty="0">
                    <a:cs typeface="Arial" panose="020B0604020202020204" pitchFamily="34" charset="0"/>
                  </a:rPr>
                </a:br>
                <a:r>
                  <a:rPr lang="ru-RU" sz="2000" dirty="0">
                    <a:cs typeface="Arial" panose="020B0604020202020204" pitchFamily="34" charset="0"/>
                  </a:rPr>
                  <a:t>выступающих в качестве ядер конденсации.</a:t>
                </a:r>
              </a:p>
              <a:p>
                <a:endParaRPr lang="ru-RU" sz="2000" dirty="0">
                  <a:cs typeface="Arial" panose="020B0604020202020204" pitchFamily="34" charset="0"/>
                </a:endParaRPr>
              </a:p>
              <a:p>
                <a:r>
                  <a:rPr lang="ru-RU" sz="2000" dirty="0">
                    <a:cs typeface="Arial" panose="020B0604020202020204" pitchFamily="34" charset="0"/>
                  </a:rPr>
                  <a:t>В процессе эволюции облака изменения </a:t>
                </a:r>
                <a14:m>
                  <m:oMath xmlns:m="http://schemas.openxmlformats.org/officeDocument/2006/math">
                    <m:sSub>
                      <m:sSubPr>
                        <m:ctrlPr>
                          <a:rPr lang="en-US" sz="2000" i="1">
                            <a:latin typeface="Cambria Math" panose="02040503050406030204" pitchFamily="18" charset="0"/>
                            <a:cs typeface="Arial" panose="020B0604020202020204" pitchFamily="34" charset="0"/>
                          </a:rPr>
                        </m:ctrlPr>
                      </m:sSubPr>
                      <m:e>
                        <m:r>
                          <a:rPr lang="en-US" sz="2000">
                            <a:latin typeface="Cambria Math" panose="02040503050406030204" pitchFamily="18" charset="0"/>
                            <a:cs typeface="Arial" panose="020B0604020202020204" pitchFamily="34" charset="0"/>
                          </a:rPr>
                          <m:t>𝒇</m:t>
                        </m:r>
                      </m:e>
                      <m:sub>
                        <m:r>
                          <a:rPr lang="en-US" sz="2000">
                            <a:latin typeface="Cambria Math" panose="02040503050406030204" pitchFamily="18" charset="0"/>
                            <a:cs typeface="Arial" panose="020B0604020202020204" pitchFamily="34" charset="0"/>
                          </a:rPr>
                          <m:t>𝒙</m:t>
                        </m:r>
                      </m:sub>
                    </m:sSub>
                    <m:d>
                      <m:dPr>
                        <m:ctrlPr>
                          <a:rPr lang="en-US" sz="2000" i="1">
                            <a:latin typeface="Cambria Math" panose="02040503050406030204" pitchFamily="18" charset="0"/>
                            <a:cs typeface="Arial" panose="020B0604020202020204" pitchFamily="34" charset="0"/>
                          </a:rPr>
                        </m:ctrlPr>
                      </m:dPr>
                      <m:e>
                        <m:r>
                          <a:rPr lang="en-US" sz="2000" b="0" i="1" smtClean="0">
                            <a:latin typeface="Cambria Math" panose="02040503050406030204" pitchFamily="18" charset="0"/>
                            <a:cs typeface="Arial" panose="020B0604020202020204" pitchFamily="34" charset="0"/>
                          </a:rPr>
                          <m:t>𝑚</m:t>
                        </m:r>
                      </m:e>
                    </m:d>
                  </m:oMath>
                </a14:m>
                <a:r>
                  <a:rPr lang="ru-RU" sz="2000" dirty="0">
                    <a:cs typeface="Arial" panose="020B0604020202020204" pitchFamily="34" charset="0"/>
                  </a:rPr>
                  <a:t> определяют</a:t>
                </a:r>
                <a:br>
                  <a:rPr lang="ru-RU" sz="2000" dirty="0">
                    <a:cs typeface="Arial" panose="020B0604020202020204" pitchFamily="34" charset="0"/>
                  </a:rPr>
                </a:br>
                <a:r>
                  <a:rPr lang="ru-RU" sz="2000" dirty="0">
                    <a:cs typeface="Arial" panose="020B0604020202020204" pitchFamily="34" charset="0"/>
                  </a:rPr>
                  <a:t>микрофизические процессы, скорость которых зависит </a:t>
                </a:r>
                <a:br>
                  <a:rPr lang="ru-RU" sz="2000" dirty="0">
                    <a:cs typeface="Arial" panose="020B0604020202020204" pitchFamily="34" charset="0"/>
                  </a:rPr>
                </a:br>
                <a:r>
                  <a:rPr lang="ru-RU" sz="2000" dirty="0">
                    <a:cs typeface="Arial" panose="020B0604020202020204" pitchFamily="34" charset="0"/>
                  </a:rPr>
                  <a:t> в значительной степени от размеров взаимодействующих частиц. </a:t>
                </a:r>
              </a:p>
              <a:p>
                <a:endParaRPr lang="ru-RU" sz="2000" i="1" dirty="0">
                  <a:cs typeface="Arial" panose="020B0604020202020204" pitchFamily="34" charset="0"/>
                </a:endParaRPr>
              </a:p>
              <a:p>
                <a:endParaRPr lang="ru-RU" sz="2000" i="1" dirty="0">
                  <a:cs typeface="Arial" panose="020B0604020202020204" pitchFamily="34" charset="0"/>
                </a:endParaRPr>
              </a:p>
            </p:txBody>
          </p:sp>
        </mc:Choice>
        <mc:Fallback xmlns="">
          <p:sp>
            <p:nvSpPr>
              <p:cNvPr id="15" name="Прямоугольник 14"/>
              <p:cNvSpPr>
                <a:spLocks noRot="1" noChangeAspect="1" noMove="1" noResize="1" noEditPoints="1" noAdjustHandles="1" noChangeArrowheads="1" noChangeShapeType="1" noTextEdit="1"/>
              </p:cNvSpPr>
              <p:nvPr/>
            </p:nvSpPr>
            <p:spPr>
              <a:xfrm>
                <a:off x="523886" y="784036"/>
                <a:ext cx="11001363" cy="3785652"/>
              </a:xfrm>
              <a:prstGeom prst="rect">
                <a:avLst/>
              </a:prstGeom>
              <a:blipFill>
                <a:blip r:embed="rId3"/>
                <a:stretch>
                  <a:fillRect l="-609" t="-966" r="-443"/>
                </a:stretch>
              </a:blipFill>
            </p:spPr>
            <p:txBody>
              <a:bodyPr/>
              <a:lstStyle/>
              <a:p>
                <a:r>
                  <a:rPr lang="ru-RU">
                    <a:noFill/>
                  </a:rPr>
                  <a:t> </a:t>
                </a:r>
              </a:p>
            </p:txBody>
          </p:sp>
        </mc:Fallback>
      </mc:AlternateContent>
      <p:sp>
        <p:nvSpPr>
          <p:cNvPr id="16" name="Прямоугольник 15"/>
          <p:cNvSpPr/>
          <p:nvPr/>
        </p:nvSpPr>
        <p:spPr>
          <a:xfrm>
            <a:off x="0" y="22034"/>
            <a:ext cx="12192000" cy="461665"/>
          </a:xfrm>
          <a:prstGeom prst="rect">
            <a:avLst/>
          </a:prstGeom>
        </p:spPr>
        <p:txBody>
          <a:bodyPr wrap="square">
            <a:spAutoFit/>
          </a:bodyPr>
          <a:lstStyle/>
          <a:p>
            <a:pPr algn="ctr"/>
            <a:r>
              <a:rPr lang="ru-RU" sz="2400" b="1" dirty="0"/>
              <a:t>Распределение облачных частиц по размерам</a:t>
            </a:r>
          </a:p>
        </p:txBody>
      </p:sp>
      <p:sp>
        <p:nvSpPr>
          <p:cNvPr id="2" name="Номер слайда 1">
            <a:extLst>
              <a:ext uri="{FF2B5EF4-FFF2-40B4-BE49-F238E27FC236}">
                <a16:creationId xmlns:a16="http://schemas.microsoft.com/office/drawing/2014/main" id="{BA827994-9F5F-71CF-18CB-042369096898}"/>
              </a:ext>
            </a:extLst>
          </p:cNvPr>
          <p:cNvSpPr>
            <a:spLocks noGrp="1"/>
          </p:cNvSpPr>
          <p:nvPr>
            <p:ph type="sldNum" sz="quarter" idx="12"/>
          </p:nvPr>
        </p:nvSpPr>
        <p:spPr/>
        <p:txBody>
          <a:bodyPr/>
          <a:lstStyle/>
          <a:p>
            <a:fld id="{63FD4D05-77BA-4CC3-80CC-49ECE376452C}" type="slidenum">
              <a:rPr lang="ru-RU" smtClean="0"/>
              <a:t>8</a:t>
            </a:fld>
            <a:endParaRPr lang="ru-RU"/>
          </a:p>
        </p:txBody>
      </p:sp>
    </p:spTree>
    <p:extLst>
      <p:ext uri="{BB962C8B-B14F-4D97-AF65-F5344CB8AC3E}">
        <p14:creationId xmlns:p14="http://schemas.microsoft.com/office/powerpoint/2010/main" val="2329966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rotWithShape="1">
          <a:blip r:embed="rId3"/>
          <a:srcRect l="23639" t="1054" r="23752" b="15798"/>
          <a:stretch/>
        </p:blipFill>
        <p:spPr>
          <a:xfrm>
            <a:off x="8144365" y="1034503"/>
            <a:ext cx="3594244" cy="4990656"/>
          </a:xfrm>
          <a:prstGeom prst="rect">
            <a:avLst/>
          </a:prstGeom>
        </p:spPr>
      </p:pic>
      <p:sp>
        <p:nvSpPr>
          <p:cNvPr id="2" name="Пятиугольник 1"/>
          <p:cNvSpPr/>
          <p:nvPr/>
        </p:nvSpPr>
        <p:spPr>
          <a:xfrm>
            <a:off x="3429000" y="4095750"/>
            <a:ext cx="4914900" cy="2142769"/>
          </a:xfrm>
          <a:prstGeom prst="homePlat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11" name="Прямоугольник 10"/>
              <p:cNvSpPr/>
              <p:nvPr/>
            </p:nvSpPr>
            <p:spPr>
              <a:xfrm>
                <a:off x="523886" y="784036"/>
                <a:ext cx="11001363" cy="3785652"/>
              </a:xfrm>
              <a:prstGeom prst="rect">
                <a:avLst/>
              </a:prstGeom>
            </p:spPr>
            <p:txBody>
              <a:bodyPr wrap="squar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a:latin typeface="Cambria Math" panose="02040503050406030204" pitchFamily="18" charset="0"/>
                            <a:cs typeface="Arial" panose="020B0604020202020204" pitchFamily="34" charset="0"/>
                          </a:rPr>
                          <m:t>𝒇</m:t>
                        </m:r>
                      </m:e>
                      <m:sub>
                        <m:r>
                          <a:rPr lang="en-US" sz="2000">
                            <a:latin typeface="Cambria Math" panose="02040503050406030204" pitchFamily="18" charset="0"/>
                            <a:cs typeface="Arial" panose="020B0604020202020204" pitchFamily="34" charset="0"/>
                          </a:rPr>
                          <m:t>𝒙</m:t>
                        </m:r>
                      </m:sub>
                    </m:sSub>
                    <m:d>
                      <m:dPr>
                        <m:ctrlPr>
                          <a:rPr lang="en-US" sz="2000" i="1">
                            <a:latin typeface="Cambria Math" panose="02040503050406030204" pitchFamily="18" charset="0"/>
                            <a:cs typeface="Arial" panose="020B0604020202020204" pitchFamily="34" charset="0"/>
                          </a:rPr>
                        </m:ctrlPr>
                      </m:dPr>
                      <m:e>
                        <m:r>
                          <a:rPr lang="en-US" sz="2000" b="0" i="1" smtClean="0">
                            <a:latin typeface="Cambria Math" panose="02040503050406030204" pitchFamily="18" charset="0"/>
                            <a:cs typeface="Arial" panose="020B0604020202020204" pitchFamily="34" charset="0"/>
                          </a:rPr>
                          <m:t>𝑚</m:t>
                        </m:r>
                      </m:e>
                    </m:d>
                  </m:oMath>
                </a14:m>
                <a:r>
                  <a:rPr lang="ru-RU" sz="2000" dirty="0">
                    <a:cs typeface="Arial" panose="020B0604020202020204" pitchFamily="34" charset="0"/>
                  </a:rPr>
                  <a:t>- функция распределения по размерам</a:t>
                </a:r>
                <a:r>
                  <a:rPr lang="en-US" sz="2000" dirty="0">
                    <a:cs typeface="Arial" panose="020B0604020202020204" pitchFamily="34" charset="0"/>
                  </a:rPr>
                  <a:t> </a:t>
                </a:r>
                <a:r>
                  <a:rPr lang="ru-RU" sz="2000" dirty="0">
                    <a:cs typeface="Arial" panose="020B0604020202020204" pitchFamily="34" charset="0"/>
                  </a:rPr>
                  <a:t>описывает количество капель в единичном объеме в интервале масс </a:t>
                </a:r>
                <a14:m>
                  <m:oMath xmlns:m="http://schemas.openxmlformats.org/officeDocument/2006/math">
                    <m:d>
                      <m:dPr>
                        <m:begChr m:val="["/>
                        <m:endChr m:val="]"/>
                        <m:ctrlPr>
                          <a:rPr lang="ru-RU" sz="2000" i="1" smtClean="0">
                            <a:latin typeface="Cambria Math" panose="02040503050406030204" pitchFamily="18" charset="0"/>
                            <a:cs typeface="Arial" panose="020B0604020202020204" pitchFamily="34" charset="0"/>
                          </a:rPr>
                        </m:ctrlPr>
                      </m:dPr>
                      <m:e>
                        <m:r>
                          <a:rPr lang="en-US" sz="2000" b="0" i="1" smtClean="0">
                            <a:latin typeface="Cambria Math" panose="02040503050406030204" pitchFamily="18" charset="0"/>
                            <a:cs typeface="Arial" panose="020B0604020202020204" pitchFamily="34" charset="0"/>
                          </a:rPr>
                          <m:t>𝑚</m:t>
                        </m:r>
                        <m:r>
                          <a:rPr lang="en-US" sz="2000" b="0" i="1" smtClean="0">
                            <a:latin typeface="Cambria Math" panose="02040503050406030204" pitchFamily="18" charset="0"/>
                            <a:cs typeface="Arial" panose="020B0604020202020204" pitchFamily="34" charset="0"/>
                          </a:rPr>
                          <m:t>, </m:t>
                        </m:r>
                        <m:r>
                          <a:rPr lang="en-US" sz="2000" b="0" i="1" smtClean="0">
                            <a:latin typeface="Cambria Math" panose="02040503050406030204" pitchFamily="18" charset="0"/>
                            <a:cs typeface="Arial" panose="020B0604020202020204" pitchFamily="34" charset="0"/>
                          </a:rPr>
                          <m:t>𝑚</m:t>
                        </m:r>
                        <m:r>
                          <a:rPr lang="en-US" sz="2000" b="0" i="1" smtClean="0">
                            <a:latin typeface="Cambria Math" panose="02040503050406030204" pitchFamily="18" charset="0"/>
                            <a:cs typeface="Arial" panose="020B0604020202020204" pitchFamily="34" charset="0"/>
                          </a:rPr>
                          <m:t>+</m:t>
                        </m:r>
                        <m:r>
                          <a:rPr lang="en-US" sz="2000" b="0" i="1" smtClean="0">
                            <a:latin typeface="Cambria Math" panose="02040503050406030204" pitchFamily="18" charset="0"/>
                            <a:cs typeface="Arial" panose="020B0604020202020204" pitchFamily="34" charset="0"/>
                          </a:rPr>
                          <m:t>𝑑𝑚</m:t>
                        </m:r>
                      </m:e>
                    </m:d>
                  </m:oMath>
                </a14:m>
                <a:r>
                  <a:rPr lang="en-US" sz="2000" dirty="0">
                    <a:cs typeface="Arial" panose="020B0604020202020204" pitchFamily="34" charset="0"/>
                  </a:rPr>
                  <a:t>, </a:t>
                </a:r>
                <a14:m>
                  <m:oMath xmlns:m="http://schemas.openxmlformats.org/officeDocument/2006/math">
                    <m:r>
                      <a:rPr lang="en-US" sz="2000" b="0" i="1" smtClean="0">
                        <a:latin typeface="Cambria Math" panose="02040503050406030204" pitchFamily="18" charset="0"/>
                        <a:cs typeface="Arial" panose="020B0604020202020204" pitchFamily="34" charset="0"/>
                      </a:rPr>
                      <m:t>𝑓</m:t>
                    </m:r>
                    <m:d>
                      <m:dPr>
                        <m:ctrlPr>
                          <a:rPr lang="en-US" sz="2000" b="0" i="1" smtClean="0">
                            <a:latin typeface="Cambria Math" panose="02040503050406030204" pitchFamily="18" charset="0"/>
                            <a:cs typeface="Arial" panose="020B0604020202020204" pitchFamily="34" charset="0"/>
                          </a:rPr>
                        </m:ctrlPr>
                      </m:dPr>
                      <m:e>
                        <m:r>
                          <a:rPr lang="en-US" sz="2000" b="0" i="1" smtClean="0">
                            <a:latin typeface="Cambria Math" panose="02040503050406030204" pitchFamily="18" charset="0"/>
                            <a:cs typeface="Arial" panose="020B0604020202020204" pitchFamily="34" charset="0"/>
                          </a:rPr>
                          <m:t>𝑚</m:t>
                        </m:r>
                      </m:e>
                    </m:d>
                    <m:r>
                      <a:rPr lang="en-US" sz="2000" b="0" i="1" smtClean="0">
                        <a:latin typeface="Cambria Math" panose="02040503050406030204" pitchFamily="18" charset="0"/>
                        <a:cs typeface="Arial" panose="020B0604020202020204" pitchFamily="34" charset="0"/>
                      </a:rPr>
                      <m:t>𝑑𝑚</m:t>
                    </m:r>
                    <m:r>
                      <a:rPr lang="en-US" sz="2000" b="0" i="1" smtClean="0">
                        <a:latin typeface="Cambria Math" panose="02040503050406030204" pitchFamily="18" charset="0"/>
                        <a:cs typeface="Arial" panose="020B0604020202020204" pitchFamily="34" charset="0"/>
                      </a:rPr>
                      <m:t>=</m:t>
                    </m:r>
                    <m:r>
                      <a:rPr lang="en-US" sz="2000" b="0" i="1" smtClean="0">
                        <a:latin typeface="Cambria Math" panose="02040503050406030204" pitchFamily="18" charset="0"/>
                        <a:cs typeface="Arial" panose="020B0604020202020204" pitchFamily="34" charset="0"/>
                      </a:rPr>
                      <m:t>𝑓</m:t>
                    </m:r>
                    <m:d>
                      <m:dPr>
                        <m:ctrlPr>
                          <a:rPr lang="en-US" sz="2000" b="0" i="1" smtClean="0">
                            <a:latin typeface="Cambria Math" panose="02040503050406030204" pitchFamily="18" charset="0"/>
                            <a:cs typeface="Arial" panose="020B0604020202020204" pitchFamily="34" charset="0"/>
                          </a:rPr>
                        </m:ctrlPr>
                      </m:dPr>
                      <m:e>
                        <m:r>
                          <a:rPr lang="en-US" sz="2000" b="0" i="1" smtClean="0">
                            <a:latin typeface="Cambria Math" panose="02040503050406030204" pitchFamily="18" charset="0"/>
                            <a:cs typeface="Arial" panose="020B0604020202020204" pitchFamily="34" charset="0"/>
                          </a:rPr>
                          <m:t>𝑦</m:t>
                        </m:r>
                      </m:e>
                    </m:d>
                    <m:r>
                      <a:rPr lang="en-US" sz="2000" b="0" i="1" smtClean="0">
                        <a:latin typeface="Cambria Math" panose="02040503050406030204" pitchFamily="18" charset="0"/>
                        <a:cs typeface="Arial" panose="020B0604020202020204" pitchFamily="34" charset="0"/>
                      </a:rPr>
                      <m:t>𝑑𝑦</m:t>
                    </m:r>
                    <m:r>
                      <a:rPr lang="en-US" sz="2000" b="0" i="1" smtClean="0">
                        <a:latin typeface="Cambria Math" panose="02040503050406030204" pitchFamily="18" charset="0"/>
                        <a:cs typeface="Arial" panose="020B0604020202020204" pitchFamily="34" charset="0"/>
                      </a:rPr>
                      <m:t>,   </m:t>
                    </m:r>
                    <m:r>
                      <a:rPr lang="en-US" sz="2000" b="0" i="1" smtClean="0">
                        <a:latin typeface="Cambria Math" panose="02040503050406030204" pitchFamily="18" charset="0"/>
                        <a:cs typeface="Arial" panose="020B0604020202020204" pitchFamily="34" charset="0"/>
                      </a:rPr>
                      <m:t>𝑦</m:t>
                    </m:r>
                    <m:d>
                      <m:dPr>
                        <m:ctrlPr>
                          <a:rPr lang="en-US" sz="2000" b="0" i="1" smtClean="0">
                            <a:latin typeface="Cambria Math" panose="02040503050406030204" pitchFamily="18" charset="0"/>
                            <a:cs typeface="Arial" panose="020B0604020202020204" pitchFamily="34" charset="0"/>
                          </a:rPr>
                        </m:ctrlPr>
                      </m:dPr>
                      <m:e>
                        <m:r>
                          <a:rPr lang="en-US" sz="2000" b="0" i="1" smtClean="0">
                            <a:latin typeface="Cambria Math" panose="02040503050406030204" pitchFamily="18" charset="0"/>
                            <a:cs typeface="Arial" panose="020B0604020202020204" pitchFamily="34" charset="0"/>
                          </a:rPr>
                          <m:t>𝑚</m:t>
                        </m:r>
                      </m:e>
                    </m:d>
                    <m:r>
                      <a:rPr lang="ru-RU" sz="2000" b="0" i="0" smtClean="0">
                        <a:latin typeface="Cambria Math" panose="02040503050406030204" pitchFamily="18" charset="0"/>
                        <a:cs typeface="Arial" panose="020B0604020202020204" pitchFamily="34" charset="0"/>
                      </a:rPr>
                      <m:t>:</m:t>
                    </m:r>
                    <m:r>
                      <a:rPr lang="en-US" sz="2000" b="0" i="1" smtClean="0">
                        <a:latin typeface="Cambria Math" panose="02040503050406030204" pitchFamily="18" charset="0"/>
                        <a:cs typeface="Arial" panose="020B0604020202020204" pitchFamily="34" charset="0"/>
                      </a:rPr>
                      <m:t>𝑅</m:t>
                    </m:r>
                    <m:r>
                      <a:rPr lang="en-US" sz="2000" b="0" i="1" smtClean="0">
                        <a:latin typeface="Cambria Math" panose="02040503050406030204" pitchFamily="18" charset="0"/>
                        <a:cs typeface="Arial" panose="020B0604020202020204" pitchFamily="34" charset="0"/>
                      </a:rPr>
                      <m:t>, </m:t>
                    </m:r>
                    <m:r>
                      <a:rPr lang="en-US" sz="2000" b="0" i="1" smtClean="0">
                        <a:latin typeface="Cambria Math" panose="02040503050406030204" pitchFamily="18" charset="0"/>
                        <a:cs typeface="Arial" panose="020B0604020202020204" pitchFamily="34" charset="0"/>
                      </a:rPr>
                      <m:t>𝐷</m:t>
                    </m:r>
                    <m:r>
                      <a:rPr lang="en-US" sz="2000" b="0" i="1" smtClean="0">
                        <a:latin typeface="Cambria Math" panose="02040503050406030204" pitchFamily="18" charset="0"/>
                        <a:cs typeface="Arial" panose="020B0604020202020204" pitchFamily="34" charset="0"/>
                      </a:rPr>
                      <m:t>, </m:t>
                    </m:r>
                    <m:r>
                      <a:rPr lang="en-US" sz="2000" b="0" i="1" smtClean="0">
                        <a:latin typeface="Cambria Math" panose="02040503050406030204" pitchFamily="18" charset="0"/>
                        <a:cs typeface="Arial" panose="020B0604020202020204" pitchFamily="34" charset="0"/>
                      </a:rPr>
                      <m:t>𝑆</m:t>
                    </m:r>
                  </m:oMath>
                </a14:m>
                <a:endParaRPr lang="ru-RU" sz="2000" i="1" dirty="0">
                  <a:cs typeface="Arial" panose="020B0604020202020204" pitchFamily="34" charset="0"/>
                </a:endParaRPr>
              </a:p>
              <a:p>
                <a:endParaRPr lang="ru-RU" sz="2000" i="1" dirty="0">
                  <a:cs typeface="Arial" panose="020B0604020202020204" pitchFamily="34" charset="0"/>
                </a:endParaRPr>
              </a:p>
              <a:p>
                <a:r>
                  <a:rPr lang="ru-RU" sz="2000" dirty="0">
                    <a:cs typeface="Arial" panose="020B0604020202020204" pitchFamily="34" charset="0"/>
                  </a:rPr>
                  <a:t>На этапе формирования облака </a:t>
                </a:r>
                <a14:m>
                  <m:oMath xmlns:m="http://schemas.openxmlformats.org/officeDocument/2006/math">
                    <m:sSub>
                      <m:sSubPr>
                        <m:ctrlPr>
                          <a:rPr lang="en-US" sz="2000" i="1">
                            <a:latin typeface="Cambria Math" panose="02040503050406030204" pitchFamily="18" charset="0"/>
                            <a:cs typeface="Arial" panose="020B0604020202020204" pitchFamily="34" charset="0"/>
                          </a:rPr>
                        </m:ctrlPr>
                      </m:sSubPr>
                      <m:e>
                        <m:r>
                          <a:rPr lang="en-US" sz="2000">
                            <a:latin typeface="Cambria Math" panose="02040503050406030204" pitchFamily="18" charset="0"/>
                            <a:cs typeface="Arial" panose="020B0604020202020204" pitchFamily="34" charset="0"/>
                          </a:rPr>
                          <m:t>𝒇</m:t>
                        </m:r>
                      </m:e>
                      <m:sub>
                        <m:r>
                          <a:rPr lang="en-US" sz="2000">
                            <a:latin typeface="Cambria Math" panose="02040503050406030204" pitchFamily="18" charset="0"/>
                            <a:cs typeface="Arial" panose="020B0604020202020204" pitchFamily="34" charset="0"/>
                          </a:rPr>
                          <m:t>𝒙</m:t>
                        </m:r>
                      </m:sub>
                    </m:sSub>
                    <m:d>
                      <m:dPr>
                        <m:ctrlPr>
                          <a:rPr lang="en-US" sz="2000" i="1">
                            <a:latin typeface="Cambria Math" panose="02040503050406030204" pitchFamily="18" charset="0"/>
                            <a:cs typeface="Arial" panose="020B0604020202020204" pitchFamily="34" charset="0"/>
                          </a:rPr>
                        </m:ctrlPr>
                      </m:dPr>
                      <m:e>
                        <m:r>
                          <a:rPr lang="en-US" sz="2000" b="0" i="1" smtClean="0">
                            <a:latin typeface="Cambria Math" panose="02040503050406030204" pitchFamily="18" charset="0"/>
                            <a:cs typeface="Arial" panose="020B0604020202020204" pitchFamily="34" charset="0"/>
                          </a:rPr>
                          <m:t>𝑚</m:t>
                        </m:r>
                      </m:e>
                    </m:d>
                  </m:oMath>
                </a14:m>
                <a:r>
                  <a:rPr lang="ru-RU" sz="2000" i="1" dirty="0">
                    <a:cs typeface="Arial" panose="020B0604020202020204" pitchFamily="34" charset="0"/>
                  </a:rPr>
                  <a:t> </a:t>
                </a:r>
                <a:r>
                  <a:rPr lang="ru-RU" sz="2000" dirty="0">
                    <a:cs typeface="Arial" panose="020B0604020202020204" pitchFamily="34" charset="0"/>
                  </a:rPr>
                  <a:t>определяется функций </a:t>
                </a:r>
                <a:br>
                  <a:rPr lang="ru-RU" sz="2000" dirty="0">
                    <a:cs typeface="Arial" panose="020B0604020202020204" pitchFamily="34" charset="0"/>
                  </a:rPr>
                </a:br>
                <a:r>
                  <a:rPr lang="ru-RU" sz="2000" dirty="0">
                    <a:cs typeface="Arial" panose="020B0604020202020204" pitchFamily="34" charset="0"/>
                  </a:rPr>
                  <a:t>распределения по размерам аэрозольных частиц, </a:t>
                </a:r>
                <a:br>
                  <a:rPr lang="ru-RU" sz="2000" dirty="0">
                    <a:cs typeface="Arial" panose="020B0604020202020204" pitchFamily="34" charset="0"/>
                  </a:rPr>
                </a:br>
                <a:r>
                  <a:rPr lang="ru-RU" sz="2000" dirty="0">
                    <a:cs typeface="Arial" panose="020B0604020202020204" pitchFamily="34" charset="0"/>
                  </a:rPr>
                  <a:t>выступающих в качестве ядер конденсации.</a:t>
                </a:r>
              </a:p>
              <a:p>
                <a:endParaRPr lang="ru-RU" sz="2000" dirty="0">
                  <a:cs typeface="Arial" panose="020B0604020202020204" pitchFamily="34" charset="0"/>
                </a:endParaRPr>
              </a:p>
              <a:p>
                <a:r>
                  <a:rPr lang="ru-RU" sz="2000" dirty="0">
                    <a:cs typeface="Arial" panose="020B0604020202020204" pitchFamily="34" charset="0"/>
                  </a:rPr>
                  <a:t>В процессе эволюции облака изменения </a:t>
                </a:r>
                <a14:m>
                  <m:oMath xmlns:m="http://schemas.openxmlformats.org/officeDocument/2006/math">
                    <m:sSub>
                      <m:sSubPr>
                        <m:ctrlPr>
                          <a:rPr lang="en-US" sz="2000" i="1">
                            <a:latin typeface="Cambria Math" panose="02040503050406030204" pitchFamily="18" charset="0"/>
                            <a:cs typeface="Arial" panose="020B0604020202020204" pitchFamily="34" charset="0"/>
                          </a:rPr>
                        </m:ctrlPr>
                      </m:sSubPr>
                      <m:e>
                        <m:r>
                          <a:rPr lang="en-US" sz="2000">
                            <a:latin typeface="Cambria Math" panose="02040503050406030204" pitchFamily="18" charset="0"/>
                            <a:cs typeface="Arial" panose="020B0604020202020204" pitchFamily="34" charset="0"/>
                          </a:rPr>
                          <m:t>𝒇</m:t>
                        </m:r>
                      </m:e>
                      <m:sub>
                        <m:r>
                          <a:rPr lang="en-US" sz="2000">
                            <a:latin typeface="Cambria Math" panose="02040503050406030204" pitchFamily="18" charset="0"/>
                            <a:cs typeface="Arial" panose="020B0604020202020204" pitchFamily="34" charset="0"/>
                          </a:rPr>
                          <m:t>𝒙</m:t>
                        </m:r>
                      </m:sub>
                    </m:sSub>
                    <m:d>
                      <m:dPr>
                        <m:ctrlPr>
                          <a:rPr lang="en-US" sz="2000" i="1">
                            <a:latin typeface="Cambria Math" panose="02040503050406030204" pitchFamily="18" charset="0"/>
                            <a:cs typeface="Arial" panose="020B0604020202020204" pitchFamily="34" charset="0"/>
                          </a:rPr>
                        </m:ctrlPr>
                      </m:dPr>
                      <m:e>
                        <m:r>
                          <a:rPr lang="en-US" sz="2000" i="1">
                            <a:latin typeface="Cambria Math" panose="02040503050406030204" pitchFamily="18" charset="0"/>
                            <a:cs typeface="Arial" panose="020B0604020202020204" pitchFamily="34" charset="0"/>
                          </a:rPr>
                          <m:t>𝑚</m:t>
                        </m:r>
                      </m:e>
                    </m:d>
                  </m:oMath>
                </a14:m>
                <a:r>
                  <a:rPr lang="ru-RU" sz="2000" dirty="0">
                    <a:cs typeface="Arial" panose="020B0604020202020204" pitchFamily="34" charset="0"/>
                  </a:rPr>
                  <a:t> определяют</a:t>
                </a:r>
                <a:br>
                  <a:rPr lang="ru-RU" sz="2000" dirty="0">
                    <a:cs typeface="Arial" panose="020B0604020202020204" pitchFamily="34" charset="0"/>
                  </a:rPr>
                </a:br>
                <a:r>
                  <a:rPr lang="ru-RU" sz="2000" dirty="0">
                    <a:cs typeface="Arial" panose="020B0604020202020204" pitchFamily="34" charset="0"/>
                  </a:rPr>
                  <a:t>микрофизические процессы, скорость которых зависит </a:t>
                </a:r>
                <a:br>
                  <a:rPr lang="ru-RU" sz="2000" dirty="0">
                    <a:cs typeface="Arial" panose="020B0604020202020204" pitchFamily="34" charset="0"/>
                  </a:rPr>
                </a:br>
                <a:r>
                  <a:rPr lang="ru-RU" sz="2000" dirty="0">
                    <a:cs typeface="Arial" panose="020B0604020202020204" pitchFamily="34" charset="0"/>
                  </a:rPr>
                  <a:t> в значительной степени от размеров взаимодействующих частиц. </a:t>
                </a:r>
              </a:p>
              <a:p>
                <a:endParaRPr lang="ru-RU" sz="2000" i="1" dirty="0">
                  <a:cs typeface="Arial" panose="020B0604020202020204" pitchFamily="34" charset="0"/>
                </a:endParaRPr>
              </a:p>
              <a:p>
                <a:endParaRPr lang="ru-RU" sz="2000" i="1" dirty="0">
                  <a:cs typeface="Arial" panose="020B0604020202020204" pitchFamily="34" charset="0"/>
                </a:endParaRPr>
              </a:p>
            </p:txBody>
          </p:sp>
        </mc:Choice>
        <mc:Fallback xmlns="">
          <p:sp>
            <p:nvSpPr>
              <p:cNvPr id="11" name="Прямоугольник 10"/>
              <p:cNvSpPr>
                <a:spLocks noRot="1" noChangeAspect="1" noMove="1" noResize="1" noEditPoints="1" noAdjustHandles="1" noChangeArrowheads="1" noChangeShapeType="1" noTextEdit="1"/>
              </p:cNvSpPr>
              <p:nvPr/>
            </p:nvSpPr>
            <p:spPr>
              <a:xfrm>
                <a:off x="523886" y="784036"/>
                <a:ext cx="11001363" cy="3785652"/>
              </a:xfrm>
              <a:prstGeom prst="rect">
                <a:avLst/>
              </a:prstGeom>
              <a:blipFill>
                <a:blip r:embed="rId4"/>
                <a:stretch>
                  <a:fillRect l="-609" t="-966" r="-443"/>
                </a:stretch>
              </a:blipFill>
            </p:spPr>
            <p:txBody>
              <a:bodyPr/>
              <a:lstStyle/>
              <a:p>
                <a:r>
                  <a:rPr lang="ru-RU">
                    <a:noFill/>
                  </a:rPr>
                  <a:t> </a:t>
                </a:r>
              </a:p>
            </p:txBody>
          </p:sp>
        </mc:Fallback>
      </mc:AlternateContent>
      <p:sp>
        <p:nvSpPr>
          <p:cNvPr id="13" name="TextBox 12"/>
          <p:cNvSpPr txBox="1"/>
          <p:nvPr/>
        </p:nvSpPr>
        <p:spPr>
          <a:xfrm>
            <a:off x="3552679" y="4248727"/>
            <a:ext cx="4378326" cy="1938992"/>
          </a:xfrm>
          <a:prstGeom prst="rect">
            <a:avLst/>
          </a:prstGeom>
          <a:noFill/>
        </p:spPr>
        <p:txBody>
          <a:bodyPr wrap="square" rtlCol="0">
            <a:spAutoFit/>
          </a:bodyPr>
          <a:lstStyle/>
          <a:p>
            <a:r>
              <a:rPr lang="ru-RU" sz="2000" i="1" dirty="0"/>
              <a:t>Эффективность столкновения капель в спокойном воздухе как функция соотношения размеров взаимодействующих капель (</a:t>
            </a:r>
            <a:r>
              <a:rPr lang="en-US" sz="2000" i="1" dirty="0"/>
              <a:t>a</a:t>
            </a:r>
            <a:r>
              <a:rPr lang="en-US" sz="2000" i="1" baseline="-25000" dirty="0"/>
              <a:t>2</a:t>
            </a:r>
            <a:r>
              <a:rPr lang="ru-RU" sz="2000" i="1" dirty="0"/>
              <a:t>/</a:t>
            </a:r>
            <a:r>
              <a:rPr lang="en-US" sz="2000" i="1" dirty="0"/>
              <a:t>a</a:t>
            </a:r>
            <a:r>
              <a:rPr lang="en-US" sz="2000" i="1" baseline="-25000" dirty="0"/>
              <a:t>1</a:t>
            </a:r>
            <a:r>
              <a:rPr lang="en-US" sz="2000" i="1" dirty="0"/>
              <a:t>) </a:t>
            </a:r>
            <a:r>
              <a:rPr lang="ru-RU" sz="2000" i="1" dirty="0"/>
              <a:t>и</a:t>
            </a:r>
            <a:r>
              <a:rPr lang="en-US" sz="2000" i="1" dirty="0"/>
              <a:t> </a:t>
            </a:r>
            <a:r>
              <a:rPr lang="ru-RU" sz="2000" i="1" dirty="0"/>
              <a:t>радиуса капли-коллектора.</a:t>
            </a:r>
          </a:p>
          <a:p>
            <a:r>
              <a:rPr lang="ru-RU" i="1" dirty="0"/>
              <a:t>По данным различных авторов.</a:t>
            </a:r>
          </a:p>
        </p:txBody>
      </p:sp>
      <p:sp>
        <p:nvSpPr>
          <p:cNvPr id="3" name="TextBox 2"/>
          <p:cNvSpPr txBox="1"/>
          <p:nvPr/>
        </p:nvSpPr>
        <p:spPr>
          <a:xfrm>
            <a:off x="9318164" y="5927132"/>
            <a:ext cx="2499360" cy="369332"/>
          </a:xfrm>
          <a:prstGeom prst="rect">
            <a:avLst/>
          </a:prstGeom>
          <a:noFill/>
        </p:spPr>
        <p:txBody>
          <a:bodyPr wrap="square" rtlCol="0">
            <a:spAutoFit/>
          </a:bodyPr>
          <a:lstStyle/>
          <a:p>
            <a:r>
              <a:rPr lang="en-US" i="1" dirty="0" err="1"/>
              <a:t>Pruppacher</a:t>
            </a:r>
            <a:r>
              <a:rPr lang="en-US" i="1" dirty="0"/>
              <a:t>, </a:t>
            </a:r>
            <a:r>
              <a:rPr lang="en-US" i="1" dirty="0" err="1"/>
              <a:t>Klett</a:t>
            </a:r>
            <a:r>
              <a:rPr lang="en-US" i="1" dirty="0"/>
              <a:t>, 2010</a:t>
            </a:r>
            <a:endParaRPr lang="ru-RU" i="1" dirty="0"/>
          </a:p>
        </p:txBody>
      </p:sp>
      <p:sp>
        <p:nvSpPr>
          <p:cNvPr id="9" name="Прямоугольник 8"/>
          <p:cNvSpPr/>
          <p:nvPr/>
        </p:nvSpPr>
        <p:spPr>
          <a:xfrm>
            <a:off x="0" y="22034"/>
            <a:ext cx="12192000" cy="461665"/>
          </a:xfrm>
          <a:prstGeom prst="rect">
            <a:avLst/>
          </a:prstGeom>
        </p:spPr>
        <p:txBody>
          <a:bodyPr wrap="square">
            <a:spAutoFit/>
          </a:bodyPr>
          <a:lstStyle/>
          <a:p>
            <a:pPr algn="ctr"/>
            <a:r>
              <a:rPr lang="ru-RU" sz="2400" b="1" dirty="0"/>
              <a:t>Распределение облачных частиц по размерам</a:t>
            </a:r>
          </a:p>
        </p:txBody>
      </p:sp>
      <p:sp>
        <p:nvSpPr>
          <p:cNvPr id="4" name="Номер слайда 3">
            <a:extLst>
              <a:ext uri="{FF2B5EF4-FFF2-40B4-BE49-F238E27FC236}">
                <a16:creationId xmlns:a16="http://schemas.microsoft.com/office/drawing/2014/main" id="{B742069E-2FE8-1B20-08A8-D2A2987D2563}"/>
              </a:ext>
            </a:extLst>
          </p:cNvPr>
          <p:cNvSpPr>
            <a:spLocks noGrp="1"/>
          </p:cNvSpPr>
          <p:nvPr>
            <p:ph type="sldNum" sz="quarter" idx="12"/>
          </p:nvPr>
        </p:nvSpPr>
        <p:spPr/>
        <p:txBody>
          <a:bodyPr/>
          <a:lstStyle/>
          <a:p>
            <a:fld id="{63FD4D05-77BA-4CC3-80CC-49ECE376452C}" type="slidenum">
              <a:rPr lang="ru-RU" smtClean="0"/>
              <a:t>9</a:t>
            </a:fld>
            <a:endParaRPr lang="ru-RU"/>
          </a:p>
        </p:txBody>
      </p:sp>
    </p:spTree>
    <p:extLst>
      <p:ext uri="{BB962C8B-B14F-4D97-AF65-F5344CB8AC3E}">
        <p14:creationId xmlns:p14="http://schemas.microsoft.com/office/powerpoint/2010/main" val="104637672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25699</TotalTime>
  <Words>4302</Words>
  <Application>Microsoft Office PowerPoint</Application>
  <PresentationFormat>Широкоэкранный</PresentationFormat>
  <Paragraphs>513</Paragraphs>
  <Slides>41</Slides>
  <Notes>30</Notes>
  <HiddenSlides>4</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41</vt:i4>
      </vt:variant>
    </vt:vector>
  </HeadingPairs>
  <TitlesOfParts>
    <vt:vector size="51" baseType="lpstr">
      <vt:lpstr>맑은 고딕</vt:lpstr>
      <vt:lpstr>Angsana New</vt:lpstr>
      <vt:lpstr>Arial</vt:lpstr>
      <vt:lpstr>Calibri</vt:lpstr>
      <vt:lpstr>Calibri Light</vt:lpstr>
      <vt:lpstr>Cambria Math</vt:lpstr>
      <vt:lpstr>Symbol</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Шторм “Даниел” 06.09.2023</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Шторм “Даниел” 06.09.2023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marina</dc:creator>
  <cp:lastModifiedBy>marina</cp:lastModifiedBy>
  <cp:revision>137</cp:revision>
  <dcterms:created xsi:type="dcterms:W3CDTF">2025-11-10T12:42:34Z</dcterms:created>
  <dcterms:modified xsi:type="dcterms:W3CDTF">2025-12-02T10:05:40Z</dcterms:modified>
</cp:coreProperties>
</file>